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4E905-ED96-403E-9C7D-B2E9AAE0D3F3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3AB5E-FA6F-4542-A04F-852560851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4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4B7EE-EA08-4D50-9800-5FFB930F28E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3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113C-468F-4416-B4DC-E5AC209A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A4DB8-2007-4100-ACF4-700F64F10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10BA-7ED1-4DD2-B350-120CB08F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58C5-14C4-4ADC-BBA3-FA790BC9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E458-6455-4520-8478-0E4EAC5E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4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F7FE-0C78-457E-9645-FBD9979C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A531-2608-451B-B548-E7365E8A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32D1-B4E5-4969-93F9-90263A4F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C11E2-C756-41E4-8595-8070DE05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4A6F-E918-4AE1-ACCB-623A77A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2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A7C9B-CFF4-4930-8129-84C272F8F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AEFBF-2D0F-4093-B5EF-BA1B8BF2C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1F2B-A42C-47C2-9B1F-9402DB5B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1DEF-0229-4C4D-8ED1-884AD4D1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F946-FC5A-44D5-A896-BD862DBD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3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A22-3F4C-4688-9ED9-D2C00FA8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233C-FFD8-4F77-8444-8FC91A46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877C-9AAC-4FE1-AFE5-985ED4FF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8F09-9E81-4A4F-B76A-47CBD66E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7C3D-F283-4439-A1B3-798871CD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8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45B3-D4E9-4DA8-96AE-0F9B000A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FC651-0241-489F-ABAC-2ABB1D73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B584-C26B-4547-A36E-14667AB3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6F5B-CCB6-4585-88C6-5DA53AC9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ECD9-2AC9-428C-9832-B5C220A2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4D41-4FBD-4380-8EF7-0C45003B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B34C-CE70-49AB-90BC-10D560504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191C3-11F6-460F-9FB2-0AFD748AF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FF671-F599-43FD-8ED3-3BD0968F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480C-35C8-4F8B-B2A5-A6B3DC6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FAD4-47C7-4D67-AB9E-43EBD2B1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4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B26B-5885-49B0-90A4-1B52F288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3971C-2E3A-41BE-9196-888919EA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A3D4-EC65-4677-92F1-2D2BDD993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DDDAE-BDC1-47D8-A0AD-71687B7FF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996A4-A58D-4BBD-8F80-6DC56F357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B99FD-7BA9-405B-BCC7-AB1473E4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C7047-B3C8-4C3E-942E-CB345580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AE23B-A80E-4BCA-B218-76A3E28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A82B-E23C-49C6-B8FF-FA172CC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09D6B-8CB7-48DC-B758-A4B4A5ED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54AB7-6F1E-41A8-BE49-DE2F6E7B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9124A-F361-40AB-8094-6DC82FA8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9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F165-8EBB-4530-9A90-E12FBB7E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72195-91FC-48D8-9B97-21B934F2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02CF6-A405-45E5-B370-9505AA40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2DD3-9263-449B-8718-BE561F91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20F6-E4F9-4182-B8F0-05BB3A3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0574F-487B-419F-AFE3-3C3796672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42D9B-07D7-4AEA-BB35-908A0058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78BC-E8AE-4AA5-81E1-8760F26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47813-CD54-49DE-BD50-0FC191BF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4B2-D071-4CA1-99BA-236F0613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15419-38FB-40BE-A39A-5E64DBB48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B1F3E-8BE5-41A0-9B2E-DDCB3F95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7381-0131-41D6-89F9-75A3443D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D6C52-443B-4F40-84F9-754614B4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CA434-D8D7-4FF2-BF3A-C2FF3301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0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24F27-0B13-4D2A-ADDC-72A17167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CF99-5252-410D-8EA1-396B92B6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7DF7-AD60-46CB-B706-E350B99B9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7D4D-1A9D-40FB-BBB7-FC1CBC5122EE}" type="datetimeFigureOut">
              <a:rPr lang="en-IN" smtClean="0"/>
              <a:t>2020/05/28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15EE-FEF4-4F6B-831D-1292D2106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0652-6010-4F57-B652-5C82AFEC1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E95F-8095-4ADC-9E10-EF60511A0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nture-dataexpo-2009.s3.amazonaws.com/2007.csv.bz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supplemental-dat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7" y="0"/>
            <a:ext cx="12176967" cy="6852081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12" name="object 12"/>
          <p:cNvSpPr txBox="1"/>
          <p:nvPr/>
        </p:nvSpPr>
        <p:spPr>
          <a:xfrm>
            <a:off x="2456779" y="2974495"/>
            <a:ext cx="6092711" cy="1126352"/>
          </a:xfrm>
          <a:prstGeom prst="rect">
            <a:avLst/>
          </a:prstGeom>
        </p:spPr>
        <p:txBody>
          <a:bodyPr vert="horz" wrap="square" lIns="0" tIns="19449" rIns="0" bIns="0" rtlCol="0">
            <a:spAutoFit/>
          </a:bodyPr>
          <a:lstStyle/>
          <a:p>
            <a:pPr marL="1799500" marR="6765" indent="-1783433">
              <a:spcBef>
                <a:spcPts val="153"/>
              </a:spcBef>
            </a:pPr>
            <a:r>
              <a:rPr sz="3596" spc="-266" dirty="0">
                <a:solidFill>
                  <a:srgbClr val="2C2C8A"/>
                </a:solidFill>
                <a:latin typeface="Arial"/>
                <a:cs typeface="Arial"/>
              </a:rPr>
              <a:t>Hands </a:t>
            </a:r>
            <a:r>
              <a:rPr sz="3596" spc="-127" dirty="0">
                <a:solidFill>
                  <a:srgbClr val="2C2C8A"/>
                </a:solidFill>
                <a:latin typeface="Arial"/>
                <a:cs typeface="Arial"/>
              </a:rPr>
              <a:t>on </a:t>
            </a:r>
            <a:r>
              <a:rPr sz="3596" spc="-7" dirty="0">
                <a:solidFill>
                  <a:srgbClr val="2C2C8A"/>
                </a:solidFill>
                <a:latin typeface="Arial"/>
                <a:cs typeface="Arial"/>
              </a:rPr>
              <a:t>with </a:t>
            </a:r>
            <a:r>
              <a:rPr sz="3596" spc="-140" dirty="0">
                <a:solidFill>
                  <a:srgbClr val="2C2C8A"/>
                </a:solidFill>
                <a:latin typeface="Arial"/>
                <a:cs typeface="Arial"/>
              </a:rPr>
              <a:t>Airlines </a:t>
            </a:r>
            <a:r>
              <a:rPr sz="3596" spc="-180" dirty="0">
                <a:solidFill>
                  <a:srgbClr val="2C2C8A"/>
                </a:solidFill>
                <a:latin typeface="Arial"/>
                <a:cs typeface="Arial"/>
              </a:rPr>
              <a:t>Dataset</a:t>
            </a:r>
            <a:r>
              <a:rPr sz="3596" spc="-626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3596" spc="-67" dirty="0">
                <a:solidFill>
                  <a:srgbClr val="2C2C8A"/>
                </a:solidFill>
                <a:latin typeface="Arial"/>
                <a:cs typeface="Arial"/>
              </a:rPr>
              <a:t>in  </a:t>
            </a:r>
            <a:r>
              <a:rPr sz="3596" spc="-233" dirty="0">
                <a:solidFill>
                  <a:srgbClr val="2C2C8A"/>
                </a:solidFill>
                <a:latin typeface="Arial"/>
                <a:cs typeface="Arial"/>
              </a:rPr>
              <a:t>Apache</a:t>
            </a:r>
            <a:r>
              <a:rPr sz="3596" spc="-24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3596" spc="-272" dirty="0">
                <a:solidFill>
                  <a:srgbClr val="2C2C8A"/>
                </a:solidFill>
                <a:latin typeface="Arial"/>
                <a:cs typeface="Arial"/>
              </a:rPr>
              <a:t>Spark</a:t>
            </a:r>
            <a:endParaRPr sz="359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1652" y="4476727"/>
            <a:ext cx="4928288" cy="917408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398291" indent="-382225">
              <a:spcBef>
                <a:spcPts val="140"/>
              </a:spcBef>
              <a:buFont typeface="Wingdings"/>
              <a:buChar char=""/>
              <a:tabLst>
                <a:tab pos="399137" algn="l"/>
              </a:tabLst>
            </a:pPr>
            <a:r>
              <a:rPr sz="2131" spc="-100" dirty="0">
                <a:solidFill>
                  <a:srgbClr val="EC8A00"/>
                </a:solidFill>
                <a:latin typeface="Arial"/>
                <a:cs typeface="Arial"/>
              </a:rPr>
              <a:t>Aim </a:t>
            </a:r>
            <a:r>
              <a:rPr sz="2131" spc="20" dirty="0">
                <a:solidFill>
                  <a:srgbClr val="EC8A00"/>
                </a:solidFill>
                <a:latin typeface="Arial"/>
                <a:cs typeface="Arial"/>
              </a:rPr>
              <a:t>to </a:t>
            </a:r>
            <a:r>
              <a:rPr sz="2131" spc="-133" dirty="0">
                <a:solidFill>
                  <a:srgbClr val="EC8A00"/>
                </a:solidFill>
                <a:latin typeface="Arial"/>
                <a:cs typeface="Arial"/>
              </a:rPr>
              <a:t>cross </a:t>
            </a:r>
            <a:r>
              <a:rPr sz="2131" spc="-73" dirty="0">
                <a:solidFill>
                  <a:srgbClr val="EC8A00"/>
                </a:solidFill>
                <a:latin typeface="Arial"/>
                <a:cs typeface="Arial"/>
              </a:rPr>
              <a:t>learn </a:t>
            </a:r>
            <a:r>
              <a:rPr sz="2131" spc="-160" dirty="0">
                <a:solidFill>
                  <a:srgbClr val="EC8A00"/>
                </a:solidFill>
                <a:latin typeface="Arial"/>
                <a:cs typeface="Arial"/>
              </a:rPr>
              <a:t>Spark </a:t>
            </a:r>
            <a:r>
              <a:rPr sz="2131" spc="-220" dirty="0">
                <a:solidFill>
                  <a:srgbClr val="EC8A00"/>
                </a:solidFill>
                <a:latin typeface="Arial"/>
                <a:cs typeface="Arial"/>
              </a:rPr>
              <a:t>APIs </a:t>
            </a:r>
            <a:r>
              <a:rPr sz="2131" dirty="0">
                <a:solidFill>
                  <a:srgbClr val="EC8A00"/>
                </a:solidFill>
                <a:latin typeface="Arial"/>
                <a:cs typeface="Arial"/>
              </a:rPr>
              <a:t>with</a:t>
            </a:r>
            <a:r>
              <a:rPr sz="2131" spc="-386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2131" spc="-93" dirty="0">
                <a:solidFill>
                  <a:srgbClr val="EC8A00"/>
                </a:solidFill>
                <a:latin typeface="Arial"/>
                <a:cs typeface="Arial"/>
              </a:rPr>
              <a:t>Python</a:t>
            </a:r>
            <a:endParaRPr sz="2131">
              <a:latin typeface="Arial"/>
              <a:cs typeface="Arial"/>
            </a:endParaRPr>
          </a:p>
          <a:p>
            <a:pPr marL="398291" indent="-382225">
              <a:spcBef>
                <a:spcPts val="1924"/>
              </a:spcBef>
              <a:buFont typeface="Wingdings"/>
              <a:buChar char=""/>
              <a:tabLst>
                <a:tab pos="399137" algn="l"/>
              </a:tabLst>
            </a:pPr>
            <a:r>
              <a:rPr sz="2131" spc="-120" dirty="0">
                <a:solidFill>
                  <a:srgbClr val="EC8A00"/>
                </a:solidFill>
                <a:latin typeface="Arial"/>
                <a:cs typeface="Arial"/>
              </a:rPr>
              <a:t>Skill </a:t>
            </a:r>
            <a:r>
              <a:rPr sz="2131" spc="20" dirty="0">
                <a:solidFill>
                  <a:srgbClr val="EC8A00"/>
                </a:solidFill>
                <a:latin typeface="Arial"/>
                <a:cs typeface="Arial"/>
              </a:rPr>
              <a:t>to </a:t>
            </a:r>
            <a:r>
              <a:rPr sz="2131" spc="-87" dirty="0">
                <a:solidFill>
                  <a:srgbClr val="EC8A00"/>
                </a:solidFill>
                <a:latin typeface="Arial"/>
                <a:cs typeface="Arial"/>
              </a:rPr>
              <a:t>handle </a:t>
            </a:r>
            <a:r>
              <a:rPr sz="2131" spc="-133" dirty="0">
                <a:solidFill>
                  <a:srgbClr val="EC8A00"/>
                </a:solidFill>
                <a:latin typeface="Arial"/>
                <a:cs typeface="Arial"/>
              </a:rPr>
              <a:t>Apache</a:t>
            </a:r>
            <a:r>
              <a:rPr sz="2131" spc="-439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2131" spc="-160" dirty="0">
                <a:solidFill>
                  <a:srgbClr val="EC8A00"/>
                </a:solidFill>
                <a:latin typeface="Arial"/>
                <a:cs typeface="Arial"/>
              </a:rPr>
              <a:t>Spark </a:t>
            </a:r>
            <a:r>
              <a:rPr sz="2131" spc="-100" dirty="0">
                <a:solidFill>
                  <a:srgbClr val="EC8A00"/>
                </a:solidFill>
                <a:latin typeface="Arial"/>
                <a:cs typeface="Arial"/>
              </a:rPr>
              <a:t>Analytics</a:t>
            </a:r>
            <a:endParaRPr sz="21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30" y="285313"/>
            <a:ext cx="3270023" cy="528544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329" spc="-133" dirty="0"/>
              <a:t>Project</a:t>
            </a:r>
            <a:r>
              <a:rPr sz="3329" spc="-220" dirty="0"/>
              <a:t> </a:t>
            </a:r>
            <a:r>
              <a:rPr sz="3329" spc="-133" dirty="0"/>
              <a:t>Description</a:t>
            </a:r>
            <a:endParaRPr sz="3329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spc="-80" dirty="0"/>
              <a:pPr marL="50738">
                <a:lnSpc>
                  <a:spcPts val="1651"/>
                </a:lnSpc>
              </a:pPr>
              <a:t>2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257007" y="2396089"/>
            <a:ext cx="5210727" cy="2314158"/>
          </a:xfrm>
          <a:prstGeom prst="rect">
            <a:avLst/>
          </a:prstGeom>
        </p:spPr>
        <p:txBody>
          <a:bodyPr vert="horz" wrap="square" lIns="0" tIns="18604" rIns="0" bIns="0" rtlCol="0">
            <a:spAutoFit/>
          </a:bodyPr>
          <a:lstStyle/>
          <a:p>
            <a:pPr marL="398291" indent="-382225">
              <a:spcBef>
                <a:spcPts val="146"/>
              </a:spcBef>
              <a:buFont typeface="Wingdings"/>
              <a:buChar char=""/>
              <a:tabLst>
                <a:tab pos="399137" algn="l"/>
              </a:tabLst>
            </a:pPr>
            <a:r>
              <a:rPr sz="2131" spc="7" dirty="0">
                <a:solidFill>
                  <a:srgbClr val="211111"/>
                </a:solidFill>
                <a:latin typeface="Arial"/>
                <a:cs typeface="Arial"/>
              </a:rPr>
              <a:t>Domain </a:t>
            </a: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: Fleet Management -</a:t>
            </a:r>
            <a:r>
              <a:rPr sz="2131" spc="-28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Airlines</a:t>
            </a:r>
            <a:endParaRPr sz="2131" dirty="0">
              <a:latin typeface="Arial"/>
              <a:cs typeface="Arial"/>
            </a:endParaRPr>
          </a:p>
          <a:p>
            <a:pPr marL="398291" indent="-382225">
              <a:buFont typeface="Wingdings"/>
              <a:buChar char=""/>
              <a:tabLst>
                <a:tab pos="399137" algn="l"/>
              </a:tabLst>
            </a:pP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Source :</a:t>
            </a:r>
            <a:r>
              <a:rPr sz="2131" spc="-4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CSV</a:t>
            </a:r>
            <a:endParaRPr sz="2131" dirty="0">
              <a:latin typeface="Arial"/>
              <a:cs typeface="Arial"/>
            </a:endParaRPr>
          </a:p>
          <a:p>
            <a:pPr marL="398291" indent="-382225">
              <a:buFont typeface="Wingdings"/>
              <a:buChar char=""/>
              <a:tabLst>
                <a:tab pos="399137" algn="l"/>
              </a:tabLst>
            </a:pPr>
            <a:r>
              <a:rPr sz="2131" spc="7" dirty="0">
                <a:solidFill>
                  <a:srgbClr val="211111"/>
                </a:solidFill>
                <a:latin typeface="Arial"/>
                <a:cs typeface="Arial"/>
              </a:rPr>
              <a:t>Stage </a:t>
            </a: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: MySQL</a:t>
            </a:r>
            <a:r>
              <a:rPr sz="2131" spc="-127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2131" spc="-7" dirty="0">
                <a:solidFill>
                  <a:srgbClr val="211111"/>
                </a:solidFill>
                <a:latin typeface="Arial"/>
                <a:cs typeface="Arial"/>
              </a:rPr>
              <a:t>-&gt;</a:t>
            </a:r>
            <a:r>
              <a:rPr sz="2131" spc="-7" dirty="0" err="1">
                <a:solidFill>
                  <a:srgbClr val="211111"/>
                </a:solidFill>
                <a:latin typeface="Arial"/>
                <a:cs typeface="Arial"/>
              </a:rPr>
              <a:t>Hiv</a:t>
            </a:r>
            <a:r>
              <a:rPr lang="en-IN" sz="2131" spc="-7" dirty="0">
                <a:solidFill>
                  <a:srgbClr val="211111"/>
                </a:solidFill>
                <a:latin typeface="Arial"/>
                <a:cs typeface="Arial"/>
              </a:rPr>
              <a:t>e</a:t>
            </a:r>
            <a:endParaRPr sz="2131" dirty="0">
              <a:latin typeface="Arial"/>
              <a:cs typeface="Arial"/>
            </a:endParaRPr>
          </a:p>
          <a:p>
            <a:pPr marL="398291" indent="-382225">
              <a:spcBef>
                <a:spcPts val="7"/>
              </a:spcBef>
              <a:buFont typeface="Wingdings"/>
              <a:buChar char=""/>
              <a:tabLst>
                <a:tab pos="399137" algn="l"/>
              </a:tabLst>
            </a:pP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Data Ingest : Sqoop/Spark </a:t>
            </a:r>
            <a:r>
              <a:rPr sz="2131" spc="7" dirty="0">
                <a:solidFill>
                  <a:srgbClr val="211111"/>
                </a:solidFill>
                <a:latin typeface="Arial"/>
                <a:cs typeface="Arial"/>
              </a:rPr>
              <a:t>SQL</a:t>
            </a:r>
            <a:r>
              <a:rPr sz="2131" spc="-206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2131" spc="-7" dirty="0">
                <a:solidFill>
                  <a:srgbClr val="211111"/>
                </a:solidFill>
                <a:latin typeface="Arial"/>
                <a:cs typeface="Arial"/>
              </a:rPr>
              <a:t>Context</a:t>
            </a:r>
            <a:endParaRPr sz="2131" dirty="0">
              <a:latin typeface="Arial"/>
              <a:cs typeface="Arial"/>
            </a:endParaRPr>
          </a:p>
          <a:p>
            <a:pPr marL="398291" indent="-382225">
              <a:buFont typeface="Wingdings"/>
              <a:buChar char=""/>
              <a:tabLst>
                <a:tab pos="399137" algn="l"/>
              </a:tabLst>
            </a:pPr>
            <a:r>
              <a:rPr sz="2131" spc="7" dirty="0">
                <a:solidFill>
                  <a:srgbClr val="211111"/>
                </a:solidFill>
                <a:latin typeface="Arial"/>
                <a:cs typeface="Arial"/>
              </a:rPr>
              <a:t>Action </a:t>
            </a: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: Data Cleansing /Data</a:t>
            </a:r>
            <a:r>
              <a:rPr sz="2131" spc="-226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quality</a:t>
            </a:r>
            <a:endParaRPr sz="2131" dirty="0">
              <a:latin typeface="Arial"/>
              <a:cs typeface="Arial"/>
            </a:endParaRPr>
          </a:p>
          <a:p>
            <a:pPr marL="398291" indent="-382225">
              <a:buFont typeface="Wingdings"/>
              <a:buChar char=""/>
              <a:tabLst>
                <a:tab pos="399137" algn="l"/>
              </a:tabLst>
            </a:pPr>
            <a:r>
              <a:rPr sz="2131" spc="7" dirty="0">
                <a:solidFill>
                  <a:srgbClr val="211111"/>
                </a:solidFill>
                <a:latin typeface="Arial"/>
                <a:cs typeface="Arial"/>
              </a:rPr>
              <a:t>ETL </a:t>
            </a: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: Spark </a:t>
            </a:r>
            <a:r>
              <a:rPr sz="2131" spc="7" dirty="0">
                <a:solidFill>
                  <a:srgbClr val="211111"/>
                </a:solidFill>
                <a:latin typeface="Arial"/>
                <a:cs typeface="Arial"/>
              </a:rPr>
              <a:t>API </a:t>
            </a: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:</a:t>
            </a:r>
            <a:r>
              <a:rPr sz="2131" spc="-30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2131" dirty="0" err="1">
                <a:solidFill>
                  <a:srgbClr val="211111"/>
                </a:solidFill>
                <a:latin typeface="Arial"/>
                <a:cs typeface="Arial"/>
              </a:rPr>
              <a:t>PySpark</a:t>
            </a:r>
            <a:r>
              <a:rPr lang="en-IN" sz="2131" dirty="0">
                <a:solidFill>
                  <a:srgbClr val="211111"/>
                </a:solidFill>
                <a:latin typeface="Arial"/>
                <a:cs typeface="Arial"/>
              </a:rPr>
              <a:t>/Spark</a:t>
            </a:r>
            <a:endParaRPr sz="2131" dirty="0">
              <a:latin typeface="Arial"/>
              <a:cs typeface="Arial"/>
            </a:endParaRPr>
          </a:p>
          <a:p>
            <a:pPr marL="398291" indent="-382225">
              <a:buFont typeface="Wingdings"/>
              <a:buChar char=""/>
              <a:tabLst>
                <a:tab pos="399137" algn="l"/>
              </a:tabLst>
            </a:pPr>
            <a:r>
              <a:rPr sz="2131" dirty="0">
                <a:solidFill>
                  <a:srgbClr val="211111"/>
                </a:solidFill>
                <a:latin typeface="Arial"/>
                <a:cs typeface="Arial"/>
              </a:rPr>
              <a:t>Output : JSON</a:t>
            </a:r>
            <a:endParaRPr sz="213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30" y="285313"/>
            <a:ext cx="3449295" cy="528544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329" spc="-133" dirty="0"/>
              <a:t>Project</a:t>
            </a:r>
            <a:r>
              <a:rPr sz="3329" spc="-200" dirty="0"/>
              <a:t> </a:t>
            </a:r>
            <a:r>
              <a:rPr sz="3329" spc="-100" dirty="0"/>
              <a:t>Architecture</a:t>
            </a:r>
            <a:endParaRPr sz="3329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spc="-80" dirty="0"/>
              <a:pPr marL="50738">
                <a:lnSpc>
                  <a:spcPts val="1651"/>
                </a:lnSpc>
              </a:pPr>
              <a:t>3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306122" y="1736807"/>
            <a:ext cx="553037" cy="420264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30227" marR="6765" indent="-114160">
              <a:lnSpc>
                <a:spcPct val="127800"/>
              </a:lnSpc>
              <a:spcBef>
                <a:spcPts val="133"/>
              </a:spcBef>
            </a:pPr>
            <a:r>
              <a:rPr sz="1065" spc="-7" dirty="0">
                <a:solidFill>
                  <a:srgbClr val="211111"/>
                </a:solidFill>
                <a:latin typeface="Carlito"/>
                <a:cs typeface="Carlito"/>
              </a:rPr>
              <a:t>Raw</a:t>
            </a:r>
            <a:r>
              <a:rPr sz="1065" spc="-100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65" spc="-13" dirty="0">
                <a:solidFill>
                  <a:srgbClr val="211111"/>
                </a:solidFill>
                <a:latin typeface="Carlito"/>
                <a:cs typeface="Carlito"/>
              </a:rPr>
              <a:t>Data  </a:t>
            </a:r>
            <a:r>
              <a:rPr sz="1065" spc="-7" dirty="0">
                <a:solidFill>
                  <a:srgbClr val="211111"/>
                </a:solidFill>
                <a:latin typeface="Carlito"/>
                <a:cs typeface="Carlito"/>
              </a:rPr>
              <a:t>(CSV)</a:t>
            </a:r>
            <a:endParaRPr sz="1065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7024" y="1327288"/>
            <a:ext cx="1331856" cy="608848"/>
            <a:chOff x="697991" y="996695"/>
            <a:chExt cx="1000125" cy="457200"/>
          </a:xfrm>
        </p:grpSpPr>
        <p:sp>
          <p:nvSpPr>
            <p:cNvPr id="5" name="object 5"/>
            <p:cNvSpPr/>
            <p:nvPr/>
          </p:nvSpPr>
          <p:spPr>
            <a:xfrm>
              <a:off x="697991" y="1133855"/>
              <a:ext cx="152399" cy="204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6" name="object 6"/>
            <p:cNvSpPr/>
            <p:nvPr/>
          </p:nvSpPr>
          <p:spPr>
            <a:xfrm>
              <a:off x="890015" y="116738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57912" y="0"/>
                  </a:moveTo>
                  <a:lnTo>
                    <a:pt x="35372" y="4548"/>
                  </a:lnTo>
                  <a:lnTo>
                    <a:pt x="16964" y="16954"/>
                  </a:lnTo>
                  <a:lnTo>
                    <a:pt x="4551" y="35361"/>
                  </a:lnTo>
                  <a:lnTo>
                    <a:pt x="0" y="57912"/>
                  </a:lnTo>
                  <a:lnTo>
                    <a:pt x="4551" y="80462"/>
                  </a:lnTo>
                  <a:lnTo>
                    <a:pt x="16964" y="98869"/>
                  </a:lnTo>
                  <a:lnTo>
                    <a:pt x="35372" y="111275"/>
                  </a:lnTo>
                  <a:lnTo>
                    <a:pt x="57912" y="115824"/>
                  </a:lnTo>
                  <a:lnTo>
                    <a:pt x="80451" y="111275"/>
                  </a:lnTo>
                  <a:lnTo>
                    <a:pt x="98859" y="98869"/>
                  </a:lnTo>
                  <a:lnTo>
                    <a:pt x="111272" y="80462"/>
                  </a:lnTo>
                  <a:lnTo>
                    <a:pt x="115824" y="57912"/>
                  </a:lnTo>
                  <a:lnTo>
                    <a:pt x="111272" y="35361"/>
                  </a:lnTo>
                  <a:lnTo>
                    <a:pt x="98859" y="16954"/>
                  </a:lnTo>
                  <a:lnTo>
                    <a:pt x="80451" y="45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7" name="object 7"/>
            <p:cNvSpPr/>
            <p:nvPr/>
          </p:nvSpPr>
          <p:spPr>
            <a:xfrm>
              <a:off x="890015" y="116738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57912"/>
                  </a:moveTo>
                  <a:lnTo>
                    <a:pt x="4551" y="35361"/>
                  </a:lnTo>
                  <a:lnTo>
                    <a:pt x="16964" y="16954"/>
                  </a:lnTo>
                  <a:lnTo>
                    <a:pt x="35372" y="4548"/>
                  </a:lnTo>
                  <a:lnTo>
                    <a:pt x="57912" y="0"/>
                  </a:lnTo>
                  <a:lnTo>
                    <a:pt x="80451" y="4548"/>
                  </a:lnTo>
                  <a:lnTo>
                    <a:pt x="98859" y="16954"/>
                  </a:lnTo>
                  <a:lnTo>
                    <a:pt x="111272" y="35361"/>
                  </a:lnTo>
                  <a:lnTo>
                    <a:pt x="115824" y="57912"/>
                  </a:lnTo>
                  <a:lnTo>
                    <a:pt x="111272" y="80462"/>
                  </a:lnTo>
                  <a:lnTo>
                    <a:pt x="98859" y="98869"/>
                  </a:lnTo>
                  <a:lnTo>
                    <a:pt x="80451" y="111275"/>
                  </a:lnTo>
                  <a:lnTo>
                    <a:pt x="57912" y="115824"/>
                  </a:lnTo>
                  <a:lnTo>
                    <a:pt x="35372" y="111275"/>
                  </a:lnTo>
                  <a:lnTo>
                    <a:pt x="16964" y="98869"/>
                  </a:lnTo>
                  <a:lnTo>
                    <a:pt x="4551" y="80462"/>
                  </a:lnTo>
                  <a:lnTo>
                    <a:pt x="0" y="579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8" name="object 8"/>
            <p:cNvSpPr/>
            <p:nvPr/>
          </p:nvSpPr>
          <p:spPr>
            <a:xfrm>
              <a:off x="993647" y="1051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88"/>
                  </a:lnTo>
                  <a:lnTo>
                    <a:pt x="11158" y="11144"/>
                  </a:lnTo>
                  <a:lnTo>
                    <a:pt x="2993" y="23252"/>
                  </a:lnTo>
                  <a:lnTo>
                    <a:pt x="0" y="38100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200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6200" y="38100"/>
                  </a:lnTo>
                  <a:lnTo>
                    <a:pt x="73206" y="23252"/>
                  </a:lnTo>
                  <a:lnTo>
                    <a:pt x="65041" y="11144"/>
                  </a:lnTo>
                  <a:lnTo>
                    <a:pt x="52931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9" name="object 9"/>
            <p:cNvSpPr/>
            <p:nvPr/>
          </p:nvSpPr>
          <p:spPr>
            <a:xfrm>
              <a:off x="993647" y="1051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3" y="23252"/>
                  </a:lnTo>
                  <a:lnTo>
                    <a:pt x="11158" y="11144"/>
                  </a:lnTo>
                  <a:lnTo>
                    <a:pt x="23268" y="2988"/>
                  </a:lnTo>
                  <a:lnTo>
                    <a:pt x="38100" y="0"/>
                  </a:lnTo>
                  <a:lnTo>
                    <a:pt x="52931" y="2988"/>
                  </a:lnTo>
                  <a:lnTo>
                    <a:pt x="65041" y="11144"/>
                  </a:lnTo>
                  <a:lnTo>
                    <a:pt x="73206" y="23252"/>
                  </a:lnTo>
                  <a:lnTo>
                    <a:pt x="76200" y="38100"/>
                  </a:lnTo>
                  <a:lnTo>
                    <a:pt x="73206" y="52947"/>
                  </a:lnTo>
                  <a:lnTo>
                    <a:pt x="65041" y="65055"/>
                  </a:lnTo>
                  <a:lnTo>
                    <a:pt x="52931" y="73211"/>
                  </a:lnTo>
                  <a:lnTo>
                    <a:pt x="38100" y="76200"/>
                  </a:lnTo>
                  <a:lnTo>
                    <a:pt x="23268" y="73211"/>
                  </a:lnTo>
                  <a:lnTo>
                    <a:pt x="11158" y="65055"/>
                  </a:lnTo>
                  <a:lnTo>
                    <a:pt x="2993" y="52947"/>
                  </a:lnTo>
                  <a:lnTo>
                    <a:pt x="0" y="38100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8615" y="996695"/>
              <a:ext cx="97535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8447" y="108203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6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6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8447" y="108203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6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6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2079" y="11369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57911" y="0"/>
                  </a:moveTo>
                  <a:lnTo>
                    <a:pt x="35361" y="4548"/>
                  </a:lnTo>
                  <a:lnTo>
                    <a:pt x="16954" y="16954"/>
                  </a:lnTo>
                  <a:lnTo>
                    <a:pt x="4548" y="35361"/>
                  </a:lnTo>
                  <a:lnTo>
                    <a:pt x="0" y="57912"/>
                  </a:lnTo>
                  <a:lnTo>
                    <a:pt x="4548" y="80462"/>
                  </a:lnTo>
                  <a:lnTo>
                    <a:pt x="16954" y="98869"/>
                  </a:lnTo>
                  <a:lnTo>
                    <a:pt x="35361" y="111275"/>
                  </a:lnTo>
                  <a:lnTo>
                    <a:pt x="57911" y="115824"/>
                  </a:lnTo>
                  <a:lnTo>
                    <a:pt x="80462" y="111275"/>
                  </a:lnTo>
                  <a:lnTo>
                    <a:pt x="98869" y="98869"/>
                  </a:lnTo>
                  <a:lnTo>
                    <a:pt x="111275" y="80462"/>
                  </a:lnTo>
                  <a:lnTo>
                    <a:pt x="115823" y="57912"/>
                  </a:lnTo>
                  <a:lnTo>
                    <a:pt x="111275" y="35361"/>
                  </a:lnTo>
                  <a:lnTo>
                    <a:pt x="98869" y="16954"/>
                  </a:lnTo>
                  <a:lnTo>
                    <a:pt x="80462" y="4548"/>
                  </a:lnTo>
                  <a:lnTo>
                    <a:pt x="57911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2079" y="11369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57912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80462" y="4548"/>
                  </a:lnTo>
                  <a:lnTo>
                    <a:pt x="98869" y="16954"/>
                  </a:lnTo>
                  <a:lnTo>
                    <a:pt x="111275" y="35361"/>
                  </a:lnTo>
                  <a:lnTo>
                    <a:pt x="115823" y="57912"/>
                  </a:lnTo>
                  <a:lnTo>
                    <a:pt x="111275" y="80462"/>
                  </a:lnTo>
                  <a:lnTo>
                    <a:pt x="98869" y="98869"/>
                  </a:lnTo>
                  <a:lnTo>
                    <a:pt x="80462" y="111275"/>
                  </a:lnTo>
                  <a:lnTo>
                    <a:pt x="57911" y="115824"/>
                  </a:lnTo>
                  <a:lnTo>
                    <a:pt x="35361" y="111275"/>
                  </a:lnTo>
                  <a:lnTo>
                    <a:pt x="16954" y="98869"/>
                  </a:lnTo>
                  <a:lnTo>
                    <a:pt x="4548" y="80462"/>
                  </a:lnTo>
                  <a:lnTo>
                    <a:pt x="0" y="579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8383" y="124967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383" y="124967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2391" y="1365503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60" h="76200">
                  <a:moveTo>
                    <a:pt x="36576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6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2391" y="1365503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60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6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6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00" y="114604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5" h="192405">
                  <a:moveTo>
                    <a:pt x="96012" y="0"/>
                  </a:move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7545" y="133409"/>
                  </a:lnTo>
                  <a:lnTo>
                    <a:pt x="28122" y="163925"/>
                  </a:lnTo>
                  <a:lnTo>
                    <a:pt x="58641" y="184487"/>
                  </a:lnTo>
                  <a:lnTo>
                    <a:pt x="96012" y="192024"/>
                  </a:lnTo>
                  <a:lnTo>
                    <a:pt x="133382" y="184487"/>
                  </a:lnTo>
                  <a:lnTo>
                    <a:pt x="163901" y="163925"/>
                  </a:lnTo>
                  <a:lnTo>
                    <a:pt x="184478" y="133409"/>
                  </a:lnTo>
                  <a:lnTo>
                    <a:pt x="192024" y="96012"/>
                  </a:lnTo>
                  <a:lnTo>
                    <a:pt x="184478" y="58614"/>
                  </a:lnTo>
                  <a:lnTo>
                    <a:pt x="163901" y="28098"/>
                  </a:lnTo>
                  <a:lnTo>
                    <a:pt x="133382" y="7536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6800" y="114604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5" h="192405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133382" y="7536"/>
                  </a:lnTo>
                  <a:lnTo>
                    <a:pt x="163901" y="28098"/>
                  </a:lnTo>
                  <a:lnTo>
                    <a:pt x="184478" y="58614"/>
                  </a:lnTo>
                  <a:lnTo>
                    <a:pt x="192024" y="96012"/>
                  </a:lnTo>
                  <a:lnTo>
                    <a:pt x="184478" y="133409"/>
                  </a:lnTo>
                  <a:lnTo>
                    <a:pt x="163901" y="163925"/>
                  </a:lnTo>
                  <a:lnTo>
                    <a:pt x="133382" y="184487"/>
                  </a:lnTo>
                  <a:lnTo>
                    <a:pt x="96012" y="192024"/>
                  </a:lnTo>
                  <a:lnTo>
                    <a:pt x="58641" y="184487"/>
                  </a:lnTo>
                  <a:lnTo>
                    <a:pt x="28122" y="163925"/>
                  </a:lnTo>
                  <a:lnTo>
                    <a:pt x="7545" y="133409"/>
                  </a:lnTo>
                  <a:lnTo>
                    <a:pt x="0" y="960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68022" y="2041671"/>
            <a:ext cx="1400351" cy="560648"/>
            <a:chOff x="646176" y="1533143"/>
            <a:chExt cx="1051560" cy="421005"/>
          </a:xfrm>
        </p:grpSpPr>
        <p:sp>
          <p:nvSpPr>
            <p:cNvPr id="22" name="object 22"/>
            <p:cNvSpPr/>
            <p:nvPr/>
          </p:nvSpPr>
          <p:spPr>
            <a:xfrm>
              <a:off x="646176" y="1533143"/>
              <a:ext cx="414527" cy="371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5088" y="1688591"/>
              <a:ext cx="435863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7528" y="1645919"/>
              <a:ext cx="140208" cy="1432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</p:grpSp>
      <p:sp>
        <p:nvSpPr>
          <p:cNvPr id="25" name="object 25"/>
          <p:cNvSpPr/>
          <p:nvPr/>
        </p:nvSpPr>
        <p:spPr>
          <a:xfrm>
            <a:off x="2507853" y="1554592"/>
            <a:ext cx="459173" cy="876911"/>
          </a:xfrm>
          <a:custGeom>
            <a:avLst/>
            <a:gdLst/>
            <a:ahLst/>
            <a:cxnLst/>
            <a:rect l="l" t="t" r="r" b="b"/>
            <a:pathLst>
              <a:path w="344805" h="658494">
                <a:moveTo>
                  <a:pt x="129793" y="0"/>
                </a:moveTo>
                <a:lnTo>
                  <a:pt x="0" y="0"/>
                </a:lnTo>
                <a:lnTo>
                  <a:pt x="214630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4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26" name="object 26"/>
          <p:cNvSpPr txBox="1"/>
          <p:nvPr/>
        </p:nvSpPr>
        <p:spPr>
          <a:xfrm>
            <a:off x="3162704" y="1806757"/>
            <a:ext cx="640136" cy="302243"/>
          </a:xfrm>
          <a:prstGeom prst="rect">
            <a:avLst/>
          </a:prstGeom>
        </p:spPr>
        <p:txBody>
          <a:bodyPr vert="horz" wrap="square" lIns="0" tIns="15221" rIns="0" bIns="0" rtlCol="0">
            <a:spAutoFit/>
          </a:bodyPr>
          <a:lstStyle/>
          <a:p>
            <a:pPr marL="16913">
              <a:spcBef>
                <a:spcPts val="120"/>
              </a:spcBef>
            </a:pPr>
            <a:r>
              <a:rPr sz="1864" dirty="0">
                <a:solidFill>
                  <a:srgbClr val="211111"/>
                </a:solidFill>
                <a:latin typeface="Carlito"/>
                <a:cs typeface="Carlito"/>
              </a:rPr>
              <a:t>S</a:t>
            </a:r>
            <a:r>
              <a:rPr sz="1864" spc="-27" dirty="0">
                <a:solidFill>
                  <a:srgbClr val="211111"/>
                </a:solidFill>
                <a:latin typeface="Carlito"/>
                <a:cs typeface="Carlito"/>
              </a:rPr>
              <a:t>q</a:t>
            </a:r>
            <a:r>
              <a:rPr sz="1864" dirty="0">
                <a:solidFill>
                  <a:srgbClr val="211111"/>
                </a:solidFill>
                <a:latin typeface="Carlito"/>
                <a:cs typeface="Carlito"/>
              </a:rPr>
              <a:t>oo</a:t>
            </a:r>
            <a:r>
              <a:rPr sz="1864" spc="-7" dirty="0">
                <a:solidFill>
                  <a:srgbClr val="211111"/>
                </a:solidFill>
                <a:latin typeface="Carlito"/>
                <a:cs typeface="Carlito"/>
              </a:rPr>
              <a:t>p</a:t>
            </a:r>
            <a:endParaRPr sz="1864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53964" y="1554592"/>
            <a:ext cx="459173" cy="876911"/>
          </a:xfrm>
          <a:custGeom>
            <a:avLst/>
            <a:gdLst/>
            <a:ahLst/>
            <a:cxnLst/>
            <a:rect l="l" t="t" r="r" b="b"/>
            <a:pathLst>
              <a:path w="344805" h="658494">
                <a:moveTo>
                  <a:pt x="129793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3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28" name="object 28"/>
          <p:cNvSpPr txBox="1"/>
          <p:nvPr/>
        </p:nvSpPr>
        <p:spPr>
          <a:xfrm>
            <a:off x="4406446" y="1749594"/>
            <a:ext cx="1036733" cy="428300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32980">
              <a:lnSpc>
                <a:spcPts val="1605"/>
              </a:lnSpc>
              <a:spcBef>
                <a:spcPts val="140"/>
              </a:spcBef>
            </a:pPr>
            <a:r>
              <a:rPr sz="1398" dirty="0">
                <a:solidFill>
                  <a:srgbClr val="211111"/>
                </a:solidFill>
                <a:latin typeface="Carlito"/>
                <a:cs typeface="Carlito"/>
              </a:rPr>
              <a:t>Load </a:t>
            </a:r>
            <a:r>
              <a:rPr sz="1398" spc="-7" dirty="0">
                <a:solidFill>
                  <a:srgbClr val="211111"/>
                </a:solidFill>
                <a:latin typeface="Carlito"/>
                <a:cs typeface="Carlito"/>
              </a:rPr>
              <a:t>File</a:t>
            </a:r>
            <a:r>
              <a:rPr sz="1398" spc="-113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398" dirty="0">
                <a:solidFill>
                  <a:srgbClr val="211111"/>
                </a:solidFill>
                <a:latin typeface="Carlito"/>
                <a:cs typeface="Carlito"/>
              </a:rPr>
              <a:t>Into</a:t>
            </a:r>
            <a:endParaRPr sz="1398" dirty="0">
              <a:latin typeface="Carlito"/>
              <a:cs typeface="Carlito"/>
            </a:endParaRPr>
          </a:p>
          <a:p>
            <a:pPr marL="16913">
              <a:lnSpc>
                <a:spcPts val="1605"/>
              </a:lnSpc>
            </a:pPr>
            <a:r>
              <a:rPr sz="1398" spc="-7" dirty="0">
                <a:solidFill>
                  <a:srgbClr val="211111"/>
                </a:solidFill>
                <a:latin typeface="Carlito"/>
                <a:cs typeface="Carlito"/>
              </a:rPr>
              <a:t>Hive</a:t>
            </a:r>
            <a:endParaRPr sz="1398" dirty="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04861" y="1554592"/>
            <a:ext cx="463401" cy="876911"/>
          </a:xfrm>
          <a:custGeom>
            <a:avLst/>
            <a:gdLst/>
            <a:ahLst/>
            <a:cxnLst/>
            <a:rect l="l" t="t" r="r" b="b"/>
            <a:pathLst>
              <a:path w="347979" h="658494">
                <a:moveTo>
                  <a:pt x="130937" y="0"/>
                </a:moveTo>
                <a:lnTo>
                  <a:pt x="0" y="0"/>
                </a:lnTo>
                <a:lnTo>
                  <a:pt x="216535" y="329184"/>
                </a:lnTo>
                <a:lnTo>
                  <a:pt x="0" y="658367"/>
                </a:lnTo>
                <a:lnTo>
                  <a:pt x="130937" y="658367"/>
                </a:lnTo>
                <a:lnTo>
                  <a:pt x="347472" y="329184"/>
                </a:lnTo>
                <a:lnTo>
                  <a:pt x="130937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30" name="object 30"/>
          <p:cNvSpPr txBox="1"/>
          <p:nvPr/>
        </p:nvSpPr>
        <p:spPr>
          <a:xfrm>
            <a:off x="6268675" y="1749594"/>
            <a:ext cx="906508" cy="428300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16913">
              <a:lnSpc>
                <a:spcPts val="1605"/>
              </a:lnSpc>
              <a:spcBef>
                <a:spcPts val="140"/>
              </a:spcBef>
            </a:pPr>
            <a:r>
              <a:rPr sz="1398" dirty="0">
                <a:solidFill>
                  <a:srgbClr val="211111"/>
                </a:solidFill>
                <a:latin typeface="Carlito"/>
                <a:cs typeface="Carlito"/>
              </a:rPr>
              <a:t>Linking</a:t>
            </a:r>
            <a:r>
              <a:rPr sz="1398" spc="-87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398" dirty="0">
                <a:solidFill>
                  <a:srgbClr val="211111"/>
                </a:solidFill>
                <a:latin typeface="Carlito"/>
                <a:cs typeface="Carlito"/>
              </a:rPr>
              <a:t>Hive</a:t>
            </a:r>
            <a:endParaRPr sz="1398" dirty="0">
              <a:latin typeface="Carlito"/>
              <a:cs typeface="Carlito"/>
            </a:endParaRPr>
          </a:p>
          <a:p>
            <a:pPr marL="57503">
              <a:lnSpc>
                <a:spcPts val="1605"/>
              </a:lnSpc>
            </a:pPr>
            <a:r>
              <a:rPr sz="1398" dirty="0">
                <a:solidFill>
                  <a:srgbClr val="211111"/>
                </a:solidFill>
                <a:latin typeface="Carlito"/>
                <a:cs typeface="Carlito"/>
              </a:rPr>
              <a:t>With</a:t>
            </a:r>
            <a:r>
              <a:rPr sz="1398" spc="-87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398" spc="-7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endParaRPr sz="1398" dirty="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7755" y="1554592"/>
            <a:ext cx="459173" cy="876911"/>
          </a:xfrm>
          <a:custGeom>
            <a:avLst/>
            <a:gdLst/>
            <a:ahLst/>
            <a:cxnLst/>
            <a:rect l="l" t="t" r="r" b="b"/>
            <a:pathLst>
              <a:path w="344804" h="658494">
                <a:moveTo>
                  <a:pt x="129793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4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32" name="object 32"/>
          <p:cNvSpPr txBox="1"/>
          <p:nvPr/>
        </p:nvSpPr>
        <p:spPr>
          <a:xfrm>
            <a:off x="7801282" y="1749594"/>
            <a:ext cx="1225139" cy="633485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16913">
              <a:lnSpc>
                <a:spcPts val="1605"/>
              </a:lnSpc>
              <a:spcBef>
                <a:spcPts val="140"/>
              </a:spcBef>
            </a:pPr>
            <a:r>
              <a:rPr sz="1398" spc="-7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r>
              <a:rPr sz="1398" spc="-73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398" dirty="0">
                <a:solidFill>
                  <a:srgbClr val="211111"/>
                </a:solidFill>
                <a:latin typeface="Carlito"/>
                <a:cs typeface="Carlito"/>
              </a:rPr>
              <a:t>Analytics</a:t>
            </a:r>
            <a:endParaRPr sz="1398" dirty="0">
              <a:latin typeface="Carlito"/>
              <a:cs typeface="Carlito"/>
            </a:endParaRPr>
          </a:p>
          <a:p>
            <a:pPr marL="69340">
              <a:lnSpc>
                <a:spcPts val="1605"/>
              </a:lnSpc>
            </a:pPr>
            <a:r>
              <a:rPr lang="en-IN" sz="1398" spc="-7" dirty="0">
                <a:solidFill>
                  <a:srgbClr val="211111"/>
                </a:solidFill>
                <a:latin typeface="Carlito"/>
                <a:cs typeface="Carlito"/>
              </a:rPr>
              <a:t>U</a:t>
            </a:r>
            <a:r>
              <a:rPr sz="1398" spc="-7" dirty="0">
                <a:solidFill>
                  <a:srgbClr val="211111"/>
                </a:solidFill>
                <a:latin typeface="Carlito"/>
                <a:cs typeface="Carlito"/>
              </a:rPr>
              <a:t>sing</a:t>
            </a:r>
            <a:r>
              <a:rPr lang="en-IN" sz="1398" spc="-33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398" dirty="0" err="1">
                <a:solidFill>
                  <a:srgbClr val="211111"/>
                </a:solidFill>
                <a:latin typeface="Carlito"/>
                <a:cs typeface="Carlito"/>
              </a:rPr>
              <a:t>Py</a:t>
            </a:r>
            <a:r>
              <a:rPr lang="en-IN" sz="1398" dirty="0">
                <a:solidFill>
                  <a:srgbClr val="211111"/>
                </a:solidFill>
                <a:latin typeface="Carlito"/>
                <a:cs typeface="Carlito"/>
              </a:rPr>
              <a:t>S</a:t>
            </a:r>
            <a:r>
              <a:rPr sz="1398" dirty="0">
                <a:solidFill>
                  <a:srgbClr val="211111"/>
                </a:solidFill>
                <a:latin typeface="Carlito"/>
                <a:cs typeface="Carlito"/>
              </a:rPr>
              <a:t>park</a:t>
            </a:r>
            <a:r>
              <a:rPr lang="en-IN" sz="1398" dirty="0">
                <a:solidFill>
                  <a:srgbClr val="211111"/>
                </a:solidFill>
                <a:latin typeface="Carlito"/>
                <a:cs typeface="Carlito"/>
              </a:rPr>
              <a:t>/</a:t>
            </a:r>
          </a:p>
          <a:p>
            <a:pPr marL="69340">
              <a:lnSpc>
                <a:spcPts val="1605"/>
              </a:lnSpc>
            </a:pPr>
            <a:r>
              <a:rPr lang="en-IN" sz="1398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endParaRPr sz="1398" dirty="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73823" y="1554592"/>
            <a:ext cx="459173" cy="876911"/>
          </a:xfrm>
          <a:custGeom>
            <a:avLst/>
            <a:gdLst/>
            <a:ahLst/>
            <a:cxnLst/>
            <a:rect l="l" t="t" r="r" b="b"/>
            <a:pathLst>
              <a:path w="344804" h="658494">
                <a:moveTo>
                  <a:pt x="129794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4" y="658367"/>
                </a:lnTo>
                <a:lnTo>
                  <a:pt x="344424" y="329184"/>
                </a:lnTo>
                <a:lnTo>
                  <a:pt x="129794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grpSp>
        <p:nvGrpSpPr>
          <p:cNvPr id="34" name="object 34"/>
          <p:cNvGrpSpPr/>
          <p:nvPr/>
        </p:nvGrpSpPr>
        <p:grpSpPr>
          <a:xfrm>
            <a:off x="9562377" y="1453117"/>
            <a:ext cx="1234609" cy="1124678"/>
            <a:chOff x="7174992" y="1091183"/>
            <a:chExt cx="927100" cy="844550"/>
          </a:xfrm>
        </p:grpSpPr>
        <p:sp>
          <p:nvSpPr>
            <p:cNvPr id="35" name="object 35"/>
            <p:cNvSpPr/>
            <p:nvPr/>
          </p:nvSpPr>
          <p:spPr>
            <a:xfrm>
              <a:off x="7187184" y="1103375"/>
              <a:ext cx="902335" cy="820419"/>
            </a:xfrm>
            <a:custGeom>
              <a:avLst/>
              <a:gdLst/>
              <a:ahLst/>
              <a:cxnLst/>
              <a:rect l="l" t="t" r="r" b="b"/>
              <a:pathLst>
                <a:path w="902334" h="820419">
                  <a:moveTo>
                    <a:pt x="451104" y="0"/>
                  </a:moveTo>
                  <a:lnTo>
                    <a:pt x="401944" y="2405"/>
                  </a:lnTo>
                  <a:lnTo>
                    <a:pt x="354320" y="9454"/>
                  </a:lnTo>
                  <a:lnTo>
                    <a:pt x="308506" y="20897"/>
                  </a:lnTo>
                  <a:lnTo>
                    <a:pt x="264776" y="36483"/>
                  </a:lnTo>
                  <a:lnTo>
                    <a:pt x="223407" y="55964"/>
                  </a:lnTo>
                  <a:lnTo>
                    <a:pt x="184672" y="79089"/>
                  </a:lnTo>
                  <a:lnTo>
                    <a:pt x="148847" y="105608"/>
                  </a:lnTo>
                  <a:lnTo>
                    <a:pt x="116206" y="135271"/>
                  </a:lnTo>
                  <a:lnTo>
                    <a:pt x="87026" y="167828"/>
                  </a:lnTo>
                  <a:lnTo>
                    <a:pt x="61580" y="203030"/>
                  </a:lnTo>
                  <a:lnTo>
                    <a:pt x="40145" y="240626"/>
                  </a:lnTo>
                  <a:lnTo>
                    <a:pt x="22994" y="280367"/>
                  </a:lnTo>
                  <a:lnTo>
                    <a:pt x="10402" y="322002"/>
                  </a:lnTo>
                  <a:lnTo>
                    <a:pt x="2646" y="365281"/>
                  </a:lnTo>
                  <a:lnTo>
                    <a:pt x="0" y="409956"/>
                  </a:lnTo>
                  <a:lnTo>
                    <a:pt x="2646" y="454630"/>
                  </a:lnTo>
                  <a:lnTo>
                    <a:pt x="10402" y="497909"/>
                  </a:lnTo>
                  <a:lnTo>
                    <a:pt x="22994" y="539544"/>
                  </a:lnTo>
                  <a:lnTo>
                    <a:pt x="40145" y="579285"/>
                  </a:lnTo>
                  <a:lnTo>
                    <a:pt x="61580" y="616881"/>
                  </a:lnTo>
                  <a:lnTo>
                    <a:pt x="87026" y="652083"/>
                  </a:lnTo>
                  <a:lnTo>
                    <a:pt x="116206" y="684640"/>
                  </a:lnTo>
                  <a:lnTo>
                    <a:pt x="148847" y="714303"/>
                  </a:lnTo>
                  <a:lnTo>
                    <a:pt x="184672" y="740822"/>
                  </a:lnTo>
                  <a:lnTo>
                    <a:pt x="223407" y="763947"/>
                  </a:lnTo>
                  <a:lnTo>
                    <a:pt x="264776" y="783428"/>
                  </a:lnTo>
                  <a:lnTo>
                    <a:pt x="308506" y="799014"/>
                  </a:lnTo>
                  <a:lnTo>
                    <a:pt x="354320" y="810457"/>
                  </a:lnTo>
                  <a:lnTo>
                    <a:pt x="401944" y="817506"/>
                  </a:lnTo>
                  <a:lnTo>
                    <a:pt x="451104" y="819912"/>
                  </a:lnTo>
                  <a:lnTo>
                    <a:pt x="500263" y="817506"/>
                  </a:lnTo>
                  <a:lnTo>
                    <a:pt x="547887" y="810457"/>
                  </a:lnTo>
                  <a:lnTo>
                    <a:pt x="593701" y="799014"/>
                  </a:lnTo>
                  <a:lnTo>
                    <a:pt x="637431" y="783428"/>
                  </a:lnTo>
                  <a:lnTo>
                    <a:pt x="678800" y="763947"/>
                  </a:lnTo>
                  <a:lnTo>
                    <a:pt x="717535" y="740822"/>
                  </a:lnTo>
                  <a:lnTo>
                    <a:pt x="753360" y="714303"/>
                  </a:lnTo>
                  <a:lnTo>
                    <a:pt x="786001" y="684640"/>
                  </a:lnTo>
                  <a:lnTo>
                    <a:pt x="815181" y="652083"/>
                  </a:lnTo>
                  <a:lnTo>
                    <a:pt x="840627" y="616881"/>
                  </a:lnTo>
                  <a:lnTo>
                    <a:pt x="862062" y="579285"/>
                  </a:lnTo>
                  <a:lnTo>
                    <a:pt x="879213" y="539544"/>
                  </a:lnTo>
                  <a:lnTo>
                    <a:pt x="891805" y="497909"/>
                  </a:lnTo>
                  <a:lnTo>
                    <a:pt x="899561" y="454630"/>
                  </a:lnTo>
                  <a:lnTo>
                    <a:pt x="902208" y="409956"/>
                  </a:lnTo>
                  <a:lnTo>
                    <a:pt x="899561" y="365281"/>
                  </a:lnTo>
                  <a:lnTo>
                    <a:pt x="891805" y="322002"/>
                  </a:lnTo>
                  <a:lnTo>
                    <a:pt x="879213" y="280367"/>
                  </a:lnTo>
                  <a:lnTo>
                    <a:pt x="862062" y="240626"/>
                  </a:lnTo>
                  <a:lnTo>
                    <a:pt x="840627" y="203030"/>
                  </a:lnTo>
                  <a:lnTo>
                    <a:pt x="815181" y="167828"/>
                  </a:lnTo>
                  <a:lnTo>
                    <a:pt x="786001" y="135271"/>
                  </a:lnTo>
                  <a:lnTo>
                    <a:pt x="753360" y="105608"/>
                  </a:lnTo>
                  <a:lnTo>
                    <a:pt x="717535" y="79089"/>
                  </a:lnTo>
                  <a:lnTo>
                    <a:pt x="678800" y="55964"/>
                  </a:lnTo>
                  <a:lnTo>
                    <a:pt x="637431" y="36483"/>
                  </a:lnTo>
                  <a:lnTo>
                    <a:pt x="593701" y="20897"/>
                  </a:lnTo>
                  <a:lnTo>
                    <a:pt x="547887" y="9454"/>
                  </a:lnTo>
                  <a:lnTo>
                    <a:pt x="500263" y="2405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36" name="object 36"/>
            <p:cNvSpPr/>
            <p:nvPr/>
          </p:nvSpPr>
          <p:spPr>
            <a:xfrm>
              <a:off x="7187184" y="1103375"/>
              <a:ext cx="902335" cy="820419"/>
            </a:xfrm>
            <a:custGeom>
              <a:avLst/>
              <a:gdLst/>
              <a:ahLst/>
              <a:cxnLst/>
              <a:rect l="l" t="t" r="r" b="b"/>
              <a:pathLst>
                <a:path w="902334" h="820419">
                  <a:moveTo>
                    <a:pt x="0" y="409956"/>
                  </a:moveTo>
                  <a:lnTo>
                    <a:pt x="2646" y="365281"/>
                  </a:lnTo>
                  <a:lnTo>
                    <a:pt x="10402" y="322002"/>
                  </a:lnTo>
                  <a:lnTo>
                    <a:pt x="22994" y="280367"/>
                  </a:lnTo>
                  <a:lnTo>
                    <a:pt x="40145" y="240626"/>
                  </a:lnTo>
                  <a:lnTo>
                    <a:pt x="61580" y="203030"/>
                  </a:lnTo>
                  <a:lnTo>
                    <a:pt x="87026" y="167828"/>
                  </a:lnTo>
                  <a:lnTo>
                    <a:pt x="116206" y="135271"/>
                  </a:lnTo>
                  <a:lnTo>
                    <a:pt x="148847" y="105608"/>
                  </a:lnTo>
                  <a:lnTo>
                    <a:pt x="184672" y="79089"/>
                  </a:lnTo>
                  <a:lnTo>
                    <a:pt x="223407" y="55964"/>
                  </a:lnTo>
                  <a:lnTo>
                    <a:pt x="264776" y="36483"/>
                  </a:lnTo>
                  <a:lnTo>
                    <a:pt x="308506" y="20897"/>
                  </a:lnTo>
                  <a:lnTo>
                    <a:pt x="354320" y="9454"/>
                  </a:lnTo>
                  <a:lnTo>
                    <a:pt x="401944" y="2405"/>
                  </a:lnTo>
                  <a:lnTo>
                    <a:pt x="451104" y="0"/>
                  </a:lnTo>
                  <a:lnTo>
                    <a:pt x="500263" y="2405"/>
                  </a:lnTo>
                  <a:lnTo>
                    <a:pt x="547887" y="9454"/>
                  </a:lnTo>
                  <a:lnTo>
                    <a:pt x="593701" y="20897"/>
                  </a:lnTo>
                  <a:lnTo>
                    <a:pt x="637431" y="36483"/>
                  </a:lnTo>
                  <a:lnTo>
                    <a:pt x="678800" y="55964"/>
                  </a:lnTo>
                  <a:lnTo>
                    <a:pt x="717535" y="79089"/>
                  </a:lnTo>
                  <a:lnTo>
                    <a:pt x="753360" y="105608"/>
                  </a:lnTo>
                  <a:lnTo>
                    <a:pt x="786001" y="135271"/>
                  </a:lnTo>
                  <a:lnTo>
                    <a:pt x="815181" y="167828"/>
                  </a:lnTo>
                  <a:lnTo>
                    <a:pt x="840627" y="203030"/>
                  </a:lnTo>
                  <a:lnTo>
                    <a:pt x="862062" y="240626"/>
                  </a:lnTo>
                  <a:lnTo>
                    <a:pt x="879213" y="280367"/>
                  </a:lnTo>
                  <a:lnTo>
                    <a:pt x="891805" y="322002"/>
                  </a:lnTo>
                  <a:lnTo>
                    <a:pt x="899561" y="365281"/>
                  </a:lnTo>
                  <a:lnTo>
                    <a:pt x="902208" y="409956"/>
                  </a:lnTo>
                  <a:lnTo>
                    <a:pt x="899561" y="454630"/>
                  </a:lnTo>
                  <a:lnTo>
                    <a:pt x="891805" y="497909"/>
                  </a:lnTo>
                  <a:lnTo>
                    <a:pt x="879213" y="539544"/>
                  </a:lnTo>
                  <a:lnTo>
                    <a:pt x="862062" y="579285"/>
                  </a:lnTo>
                  <a:lnTo>
                    <a:pt x="840627" y="616881"/>
                  </a:lnTo>
                  <a:lnTo>
                    <a:pt x="815181" y="652083"/>
                  </a:lnTo>
                  <a:lnTo>
                    <a:pt x="786001" y="684640"/>
                  </a:lnTo>
                  <a:lnTo>
                    <a:pt x="753360" y="714303"/>
                  </a:lnTo>
                  <a:lnTo>
                    <a:pt x="717535" y="740822"/>
                  </a:lnTo>
                  <a:lnTo>
                    <a:pt x="678800" y="763947"/>
                  </a:lnTo>
                  <a:lnTo>
                    <a:pt x="637431" y="783428"/>
                  </a:lnTo>
                  <a:lnTo>
                    <a:pt x="593701" y="799014"/>
                  </a:lnTo>
                  <a:lnTo>
                    <a:pt x="547887" y="810457"/>
                  </a:lnTo>
                  <a:lnTo>
                    <a:pt x="500263" y="817506"/>
                  </a:lnTo>
                  <a:lnTo>
                    <a:pt x="451104" y="819912"/>
                  </a:lnTo>
                  <a:lnTo>
                    <a:pt x="401944" y="817506"/>
                  </a:lnTo>
                  <a:lnTo>
                    <a:pt x="354320" y="810457"/>
                  </a:lnTo>
                  <a:lnTo>
                    <a:pt x="308506" y="799014"/>
                  </a:lnTo>
                  <a:lnTo>
                    <a:pt x="264776" y="783428"/>
                  </a:lnTo>
                  <a:lnTo>
                    <a:pt x="223407" y="763947"/>
                  </a:lnTo>
                  <a:lnTo>
                    <a:pt x="184672" y="740822"/>
                  </a:lnTo>
                  <a:lnTo>
                    <a:pt x="148847" y="714303"/>
                  </a:lnTo>
                  <a:lnTo>
                    <a:pt x="116206" y="684640"/>
                  </a:lnTo>
                  <a:lnTo>
                    <a:pt x="87026" y="652083"/>
                  </a:lnTo>
                  <a:lnTo>
                    <a:pt x="61580" y="616881"/>
                  </a:lnTo>
                  <a:lnTo>
                    <a:pt x="40145" y="579285"/>
                  </a:lnTo>
                  <a:lnTo>
                    <a:pt x="22994" y="539544"/>
                  </a:lnTo>
                  <a:lnTo>
                    <a:pt x="10402" y="497909"/>
                  </a:lnTo>
                  <a:lnTo>
                    <a:pt x="2646" y="454630"/>
                  </a:lnTo>
                  <a:lnTo>
                    <a:pt x="0" y="409956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831877" y="1778974"/>
            <a:ext cx="695102" cy="402652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algn="ctr">
              <a:lnSpc>
                <a:spcPts val="1518"/>
              </a:lnSpc>
              <a:spcBef>
                <a:spcPts val="140"/>
              </a:spcBef>
            </a:pPr>
            <a:r>
              <a:rPr sz="1332" dirty="0">
                <a:solidFill>
                  <a:srgbClr val="211111"/>
                </a:solidFill>
                <a:latin typeface="Carlito"/>
                <a:cs typeface="Carlito"/>
              </a:rPr>
              <a:t>Output</a:t>
            </a:r>
            <a:r>
              <a:rPr sz="1332" spc="-107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332" spc="7" dirty="0">
                <a:solidFill>
                  <a:srgbClr val="211111"/>
                </a:solidFill>
                <a:latin typeface="Carlito"/>
                <a:cs typeface="Carlito"/>
              </a:rPr>
              <a:t>in</a:t>
            </a:r>
            <a:endParaRPr sz="1332" dirty="0">
              <a:latin typeface="Carlito"/>
              <a:cs typeface="Carlito"/>
            </a:endParaRPr>
          </a:p>
          <a:p>
            <a:pPr marL="846" algn="ctr">
              <a:lnSpc>
                <a:spcPts val="1458"/>
              </a:lnSpc>
            </a:pPr>
            <a:r>
              <a:rPr sz="1332" dirty="0">
                <a:solidFill>
                  <a:srgbClr val="211111"/>
                </a:solidFill>
                <a:latin typeface="Carlito"/>
                <a:cs typeface="Carlito"/>
              </a:rPr>
              <a:t>JSON</a:t>
            </a:r>
            <a:endParaRPr sz="1332" dirty="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8767" y="1193341"/>
            <a:ext cx="11146151" cy="1591462"/>
          </a:xfrm>
          <a:custGeom>
            <a:avLst/>
            <a:gdLst/>
            <a:ahLst/>
            <a:cxnLst/>
            <a:rect l="l" t="t" r="r" b="b"/>
            <a:pathLst>
              <a:path w="8369934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8170672" y="0"/>
                </a:lnTo>
                <a:lnTo>
                  <a:pt x="8216332" y="5259"/>
                </a:lnTo>
                <a:lnTo>
                  <a:pt x="8258247" y="20240"/>
                </a:lnTo>
                <a:lnTo>
                  <a:pt x="8295222" y="43747"/>
                </a:lnTo>
                <a:lnTo>
                  <a:pt x="8326060" y="74585"/>
                </a:lnTo>
                <a:lnTo>
                  <a:pt x="8349567" y="111560"/>
                </a:lnTo>
                <a:lnTo>
                  <a:pt x="8364548" y="153475"/>
                </a:lnTo>
                <a:lnTo>
                  <a:pt x="8369808" y="199136"/>
                </a:lnTo>
                <a:lnTo>
                  <a:pt x="8369808" y="995679"/>
                </a:lnTo>
                <a:lnTo>
                  <a:pt x="8364548" y="1041340"/>
                </a:lnTo>
                <a:lnTo>
                  <a:pt x="8349567" y="1083255"/>
                </a:lnTo>
                <a:lnTo>
                  <a:pt x="8326060" y="1120230"/>
                </a:lnTo>
                <a:lnTo>
                  <a:pt x="8295222" y="1151068"/>
                </a:lnTo>
                <a:lnTo>
                  <a:pt x="8258247" y="1174575"/>
                </a:lnTo>
                <a:lnTo>
                  <a:pt x="8216332" y="1189556"/>
                </a:lnTo>
                <a:lnTo>
                  <a:pt x="8170672" y="1194816"/>
                </a:lnTo>
                <a:lnTo>
                  <a:pt x="199136" y="1194816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79"/>
                </a:lnTo>
                <a:lnTo>
                  <a:pt x="0" y="199136"/>
                </a:lnTo>
                <a:close/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grpSp>
        <p:nvGrpSpPr>
          <p:cNvPr id="39" name="object 39"/>
          <p:cNvGrpSpPr/>
          <p:nvPr/>
        </p:nvGrpSpPr>
        <p:grpSpPr>
          <a:xfrm>
            <a:off x="251055" y="3019889"/>
            <a:ext cx="11434510" cy="2898795"/>
            <a:chOff x="182879" y="2267712"/>
            <a:chExt cx="8586470" cy="2176780"/>
          </a:xfrm>
        </p:grpSpPr>
        <p:sp>
          <p:nvSpPr>
            <p:cNvPr id="41" name="object 41"/>
            <p:cNvSpPr/>
            <p:nvPr/>
          </p:nvSpPr>
          <p:spPr>
            <a:xfrm>
              <a:off x="7940985" y="2819400"/>
              <a:ext cx="704088" cy="7589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6687" y="3020568"/>
              <a:ext cx="1237488" cy="4297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45" name="object 45"/>
            <p:cNvSpPr/>
            <p:nvPr/>
          </p:nvSpPr>
          <p:spPr>
            <a:xfrm>
              <a:off x="4605528" y="2889504"/>
              <a:ext cx="947927" cy="6888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15440" y="2965704"/>
              <a:ext cx="1002791" cy="5364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47" name="object 47"/>
            <p:cNvSpPr/>
            <p:nvPr/>
          </p:nvSpPr>
          <p:spPr>
            <a:xfrm>
              <a:off x="2956559" y="2923031"/>
              <a:ext cx="1243584" cy="6217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6143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5" h="204470">
                  <a:moveTo>
                    <a:pt x="266700" y="0"/>
                  </a:moveTo>
                  <a:lnTo>
                    <a:pt x="266700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266700" y="153162"/>
                  </a:lnTo>
                  <a:lnTo>
                    <a:pt x="266700" y="204215"/>
                  </a:lnTo>
                  <a:lnTo>
                    <a:pt x="368807" y="1021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49" name="object 49"/>
            <p:cNvSpPr/>
            <p:nvPr/>
          </p:nvSpPr>
          <p:spPr>
            <a:xfrm>
              <a:off x="2676143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5" h="204470">
                  <a:moveTo>
                    <a:pt x="0" y="51053"/>
                  </a:moveTo>
                  <a:lnTo>
                    <a:pt x="266700" y="51053"/>
                  </a:lnTo>
                  <a:lnTo>
                    <a:pt x="266700" y="0"/>
                  </a:lnTo>
                  <a:lnTo>
                    <a:pt x="368807" y="102107"/>
                  </a:lnTo>
                  <a:lnTo>
                    <a:pt x="266700" y="204215"/>
                  </a:lnTo>
                  <a:lnTo>
                    <a:pt x="266700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8808" y="3139439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265175" y="0"/>
                  </a:moveTo>
                  <a:lnTo>
                    <a:pt x="265175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65175" y="155447"/>
                  </a:lnTo>
                  <a:lnTo>
                    <a:pt x="265175" y="207263"/>
                  </a:lnTo>
                  <a:lnTo>
                    <a:pt x="368807" y="103631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51" name="object 51"/>
            <p:cNvSpPr/>
            <p:nvPr/>
          </p:nvSpPr>
          <p:spPr>
            <a:xfrm>
              <a:off x="4178808" y="3139439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0" y="51815"/>
                  </a:moveTo>
                  <a:lnTo>
                    <a:pt x="265175" y="51815"/>
                  </a:lnTo>
                  <a:lnTo>
                    <a:pt x="265175" y="0"/>
                  </a:lnTo>
                  <a:lnTo>
                    <a:pt x="368807" y="103631"/>
                  </a:lnTo>
                  <a:lnTo>
                    <a:pt x="265175" y="207263"/>
                  </a:lnTo>
                  <a:lnTo>
                    <a:pt x="265175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52" name="object 52"/>
            <p:cNvSpPr/>
            <p:nvPr/>
          </p:nvSpPr>
          <p:spPr>
            <a:xfrm>
              <a:off x="185927" y="2889504"/>
              <a:ext cx="737616" cy="6888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53" name="object 53"/>
            <p:cNvSpPr/>
            <p:nvPr/>
          </p:nvSpPr>
          <p:spPr>
            <a:xfrm>
              <a:off x="1118615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4" h="204470">
                  <a:moveTo>
                    <a:pt x="266700" y="0"/>
                  </a:moveTo>
                  <a:lnTo>
                    <a:pt x="266700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266700" y="153162"/>
                  </a:lnTo>
                  <a:lnTo>
                    <a:pt x="266700" y="204215"/>
                  </a:lnTo>
                  <a:lnTo>
                    <a:pt x="368808" y="1021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8615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4" h="204470">
                  <a:moveTo>
                    <a:pt x="0" y="51053"/>
                  </a:moveTo>
                  <a:lnTo>
                    <a:pt x="266700" y="51053"/>
                  </a:lnTo>
                  <a:lnTo>
                    <a:pt x="266700" y="0"/>
                  </a:lnTo>
                  <a:lnTo>
                    <a:pt x="368808" y="102107"/>
                  </a:lnTo>
                  <a:lnTo>
                    <a:pt x="266700" y="204215"/>
                  </a:lnTo>
                  <a:lnTo>
                    <a:pt x="266700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6095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1096" y="3130296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265175" y="0"/>
                  </a:moveTo>
                  <a:lnTo>
                    <a:pt x="265175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65175" y="155447"/>
                  </a:lnTo>
                  <a:lnTo>
                    <a:pt x="265175" y="207263"/>
                  </a:lnTo>
                  <a:lnTo>
                    <a:pt x="368807" y="103631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56" name="object 56"/>
            <p:cNvSpPr/>
            <p:nvPr/>
          </p:nvSpPr>
          <p:spPr>
            <a:xfrm>
              <a:off x="5721096" y="3130296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0" y="51815"/>
                  </a:moveTo>
                  <a:lnTo>
                    <a:pt x="265175" y="51815"/>
                  </a:lnTo>
                  <a:lnTo>
                    <a:pt x="265175" y="0"/>
                  </a:lnTo>
                  <a:lnTo>
                    <a:pt x="368807" y="103631"/>
                  </a:lnTo>
                  <a:lnTo>
                    <a:pt x="265175" y="207263"/>
                  </a:lnTo>
                  <a:lnTo>
                    <a:pt x="265175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59" name="object 59"/>
            <p:cNvSpPr/>
            <p:nvPr/>
          </p:nvSpPr>
          <p:spPr>
            <a:xfrm>
              <a:off x="182879" y="2267712"/>
              <a:ext cx="8586470" cy="2176780"/>
            </a:xfrm>
            <a:custGeom>
              <a:avLst/>
              <a:gdLst/>
              <a:ahLst/>
              <a:cxnLst/>
              <a:rect l="l" t="t" r="r" b="b"/>
              <a:pathLst>
                <a:path w="8586470" h="2176779">
                  <a:moveTo>
                    <a:pt x="0" y="362712"/>
                  </a:moveTo>
                  <a:lnTo>
                    <a:pt x="3311" y="313502"/>
                  </a:lnTo>
                  <a:lnTo>
                    <a:pt x="12956" y="266303"/>
                  </a:lnTo>
                  <a:lnTo>
                    <a:pt x="28504" y="221545"/>
                  </a:lnTo>
                  <a:lnTo>
                    <a:pt x="49521" y="179662"/>
                  </a:lnTo>
                  <a:lnTo>
                    <a:pt x="75576" y="141087"/>
                  </a:lnTo>
                  <a:lnTo>
                    <a:pt x="106237" y="106251"/>
                  </a:lnTo>
                  <a:lnTo>
                    <a:pt x="141070" y="75588"/>
                  </a:lnTo>
                  <a:lnTo>
                    <a:pt x="179645" y="49530"/>
                  </a:lnTo>
                  <a:lnTo>
                    <a:pt x="221529" y="28509"/>
                  </a:lnTo>
                  <a:lnTo>
                    <a:pt x="266289" y="12959"/>
                  </a:lnTo>
                  <a:lnTo>
                    <a:pt x="313494" y="3311"/>
                  </a:lnTo>
                  <a:lnTo>
                    <a:pt x="362712" y="0"/>
                  </a:lnTo>
                  <a:lnTo>
                    <a:pt x="8223504" y="0"/>
                  </a:lnTo>
                  <a:lnTo>
                    <a:pt x="8272713" y="3311"/>
                  </a:lnTo>
                  <a:lnTo>
                    <a:pt x="8319912" y="12959"/>
                  </a:lnTo>
                  <a:lnTo>
                    <a:pt x="8364670" y="28509"/>
                  </a:lnTo>
                  <a:lnTo>
                    <a:pt x="8406553" y="49530"/>
                  </a:lnTo>
                  <a:lnTo>
                    <a:pt x="8445128" y="75588"/>
                  </a:lnTo>
                  <a:lnTo>
                    <a:pt x="8479964" y="106251"/>
                  </a:lnTo>
                  <a:lnTo>
                    <a:pt x="8510627" y="141087"/>
                  </a:lnTo>
                  <a:lnTo>
                    <a:pt x="8536686" y="179662"/>
                  </a:lnTo>
                  <a:lnTo>
                    <a:pt x="8557706" y="221545"/>
                  </a:lnTo>
                  <a:lnTo>
                    <a:pt x="8573256" y="266303"/>
                  </a:lnTo>
                  <a:lnTo>
                    <a:pt x="8582904" y="313502"/>
                  </a:lnTo>
                  <a:lnTo>
                    <a:pt x="8586216" y="362712"/>
                  </a:lnTo>
                  <a:lnTo>
                    <a:pt x="8586216" y="1813547"/>
                  </a:lnTo>
                  <a:lnTo>
                    <a:pt x="8582904" y="1862767"/>
                  </a:lnTo>
                  <a:lnTo>
                    <a:pt x="8573256" y="1909974"/>
                  </a:lnTo>
                  <a:lnTo>
                    <a:pt x="8557706" y="1954737"/>
                  </a:lnTo>
                  <a:lnTo>
                    <a:pt x="8536686" y="1996622"/>
                  </a:lnTo>
                  <a:lnTo>
                    <a:pt x="8510627" y="2035198"/>
                  </a:lnTo>
                  <a:lnTo>
                    <a:pt x="8479964" y="2070033"/>
                  </a:lnTo>
                  <a:lnTo>
                    <a:pt x="8445128" y="2100694"/>
                  </a:lnTo>
                  <a:lnTo>
                    <a:pt x="8406553" y="2126749"/>
                  </a:lnTo>
                  <a:lnTo>
                    <a:pt x="8364670" y="2147767"/>
                  </a:lnTo>
                  <a:lnTo>
                    <a:pt x="8319912" y="2163315"/>
                  </a:lnTo>
                  <a:lnTo>
                    <a:pt x="8272713" y="2172960"/>
                  </a:lnTo>
                  <a:lnTo>
                    <a:pt x="8223504" y="2176272"/>
                  </a:lnTo>
                  <a:lnTo>
                    <a:pt x="362712" y="2176272"/>
                  </a:lnTo>
                  <a:lnTo>
                    <a:pt x="313494" y="2172960"/>
                  </a:lnTo>
                  <a:lnTo>
                    <a:pt x="266289" y="2163315"/>
                  </a:lnTo>
                  <a:lnTo>
                    <a:pt x="221529" y="2147767"/>
                  </a:lnTo>
                  <a:lnTo>
                    <a:pt x="179645" y="2126749"/>
                  </a:lnTo>
                  <a:lnTo>
                    <a:pt x="141070" y="2100694"/>
                  </a:lnTo>
                  <a:lnTo>
                    <a:pt x="106237" y="2070033"/>
                  </a:lnTo>
                  <a:lnTo>
                    <a:pt x="75576" y="2035198"/>
                  </a:lnTo>
                  <a:lnTo>
                    <a:pt x="49521" y="1996622"/>
                  </a:lnTo>
                  <a:lnTo>
                    <a:pt x="28504" y="1954737"/>
                  </a:lnTo>
                  <a:lnTo>
                    <a:pt x="12956" y="1909974"/>
                  </a:lnTo>
                  <a:lnTo>
                    <a:pt x="3311" y="1862767"/>
                  </a:lnTo>
                  <a:lnTo>
                    <a:pt x="0" y="1813547"/>
                  </a:lnTo>
                  <a:lnTo>
                    <a:pt x="0" y="362712"/>
                  </a:lnTo>
                  <a:close/>
                </a:path>
              </a:pathLst>
            </a:custGeom>
            <a:ln w="609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2397"/>
            </a:p>
          </p:txBody>
        </p:sp>
      </p:grpSp>
      <p:sp>
        <p:nvSpPr>
          <p:cNvPr id="61" name="object 55">
            <a:extLst>
              <a:ext uri="{FF2B5EF4-FFF2-40B4-BE49-F238E27FC236}">
                <a16:creationId xmlns:a16="http://schemas.microsoft.com/office/drawing/2014/main" id="{50934F24-B0A0-490E-A247-24BDAB54AC6D}"/>
              </a:ext>
            </a:extLst>
          </p:cNvPr>
          <p:cNvSpPr/>
          <p:nvPr/>
        </p:nvSpPr>
        <p:spPr>
          <a:xfrm>
            <a:off x="9609994" y="4121649"/>
            <a:ext cx="491307" cy="276519"/>
          </a:xfrm>
          <a:custGeom>
            <a:avLst/>
            <a:gdLst/>
            <a:ahLst/>
            <a:cxnLst/>
            <a:rect l="l" t="t" r="r" b="b"/>
            <a:pathLst>
              <a:path w="368935" h="207645">
                <a:moveTo>
                  <a:pt x="265175" y="0"/>
                </a:moveTo>
                <a:lnTo>
                  <a:pt x="265175" y="51815"/>
                </a:lnTo>
                <a:lnTo>
                  <a:pt x="0" y="51815"/>
                </a:lnTo>
                <a:lnTo>
                  <a:pt x="0" y="155447"/>
                </a:lnTo>
                <a:lnTo>
                  <a:pt x="265175" y="155447"/>
                </a:lnTo>
                <a:lnTo>
                  <a:pt x="265175" y="207263"/>
                </a:lnTo>
                <a:lnTo>
                  <a:pt x="368807" y="103631"/>
                </a:lnTo>
                <a:lnTo>
                  <a:pt x="265175" y="0"/>
                </a:lnTo>
                <a:close/>
              </a:path>
            </a:pathLst>
          </a:custGeom>
          <a:solidFill>
            <a:srgbClr val="211111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30" y="497734"/>
            <a:ext cx="1050263" cy="425162"/>
          </a:xfrm>
          <a:prstGeom prst="rect">
            <a:avLst/>
          </a:prstGeom>
        </p:spPr>
        <p:txBody>
          <a:bodyPr vert="horz" wrap="square" lIns="0" tIns="15221" rIns="0" bIns="0" rtlCol="0">
            <a:spAutoFit/>
          </a:bodyPr>
          <a:lstStyle/>
          <a:p>
            <a:pPr marL="16913">
              <a:spcBef>
                <a:spcPts val="120"/>
              </a:spcBef>
            </a:pPr>
            <a:r>
              <a:rPr sz="2663" spc="-186" dirty="0">
                <a:solidFill>
                  <a:srgbClr val="2C2C8A"/>
                </a:solidFill>
                <a:latin typeface="Arial"/>
                <a:cs typeface="Arial"/>
              </a:rPr>
              <a:t>Step </a:t>
            </a:r>
            <a:r>
              <a:rPr sz="2663" spc="-140" dirty="0">
                <a:solidFill>
                  <a:srgbClr val="2C2C8A"/>
                </a:solidFill>
                <a:latin typeface="Arial"/>
                <a:cs typeface="Arial"/>
              </a:rPr>
              <a:t>1</a:t>
            </a:r>
            <a:r>
              <a:rPr sz="2663" spc="-20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663" spc="-47" dirty="0">
                <a:solidFill>
                  <a:srgbClr val="2C2C8A"/>
                </a:solidFill>
                <a:latin typeface="Arial"/>
                <a:cs typeface="Arial"/>
              </a:rPr>
              <a:t>:</a:t>
            </a:r>
            <a:endParaRPr sz="266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5539" y="905603"/>
            <a:ext cx="2510652" cy="508878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33"/>
              </a:spcBef>
            </a:pPr>
            <a:r>
              <a:rPr sz="3196" spc="-193" dirty="0"/>
              <a:t>Data</a:t>
            </a:r>
            <a:r>
              <a:rPr sz="3196" spc="-393" dirty="0"/>
              <a:t> </a:t>
            </a:r>
            <a:r>
              <a:rPr sz="3196" spc="-133" dirty="0"/>
              <a:t>Extraction</a:t>
            </a:r>
            <a:endParaRPr sz="3196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spc="-80" dirty="0"/>
              <a:pPr marL="50738">
                <a:lnSpc>
                  <a:spcPts val="1651"/>
                </a:lnSpc>
              </a:pPr>
              <a:t>4</a:t>
            </a:fld>
            <a:endParaRPr spc="-80" dirty="0"/>
          </a:p>
        </p:txBody>
      </p:sp>
      <p:sp>
        <p:nvSpPr>
          <p:cNvPr id="4" name="object 4"/>
          <p:cNvSpPr txBox="1"/>
          <p:nvPr/>
        </p:nvSpPr>
        <p:spPr>
          <a:xfrm>
            <a:off x="1738845" y="1967595"/>
            <a:ext cx="9126467" cy="589116"/>
          </a:xfrm>
          <a:prstGeom prst="rect">
            <a:avLst/>
          </a:prstGeom>
        </p:spPr>
        <p:txBody>
          <a:bodyPr vert="horz" wrap="square" lIns="0" tIns="15221" rIns="0" bIns="0" rtlCol="0">
            <a:spAutoFit/>
          </a:bodyPr>
          <a:lstStyle/>
          <a:p>
            <a:pPr marL="16913">
              <a:spcBef>
                <a:spcPts val="120"/>
              </a:spcBef>
            </a:pPr>
            <a:r>
              <a:rPr sz="1864" b="1" spc="-20" dirty="0">
                <a:solidFill>
                  <a:srgbClr val="211111"/>
                </a:solidFill>
                <a:latin typeface="Arial"/>
                <a:cs typeface="Arial"/>
              </a:rPr>
              <a:t>Dataset</a:t>
            </a:r>
            <a:r>
              <a:rPr sz="1864" b="1" spc="33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864" b="1" spc="-13" dirty="0">
                <a:solidFill>
                  <a:srgbClr val="211111"/>
                </a:solidFill>
                <a:latin typeface="Arial"/>
                <a:cs typeface="Arial"/>
              </a:rPr>
              <a:t>Source:</a:t>
            </a:r>
            <a:endParaRPr sz="1864" dirty="0">
              <a:latin typeface="Arial"/>
              <a:cs typeface="Arial"/>
            </a:endParaRPr>
          </a:p>
          <a:p>
            <a:pPr marL="1234619"/>
            <a:r>
              <a:rPr lang="en-IN" sz="1864" dirty="0">
                <a:hlinkClick r:id="rId2"/>
              </a:rPr>
              <a:t>https://accenture-dataexpo-2009.s3.amazonaws.com/2007.csv.bz2</a:t>
            </a:r>
            <a:endParaRPr sz="186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203" y="3652007"/>
            <a:ext cx="10708120" cy="1433022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16913">
              <a:spcBef>
                <a:spcPts val="127"/>
              </a:spcBef>
            </a:pPr>
            <a:r>
              <a:rPr sz="2663" spc="-160" dirty="0">
                <a:solidFill>
                  <a:srgbClr val="2C2C8A"/>
                </a:solidFill>
                <a:latin typeface="Arial"/>
                <a:cs typeface="Arial"/>
              </a:rPr>
              <a:t>Dataset</a:t>
            </a:r>
            <a:r>
              <a:rPr sz="2663" spc="-28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663" spc="-107" dirty="0">
                <a:solidFill>
                  <a:srgbClr val="2C2C8A"/>
                </a:solidFill>
                <a:latin typeface="Arial"/>
                <a:cs typeface="Arial"/>
              </a:rPr>
              <a:t>Description:</a:t>
            </a:r>
            <a:endParaRPr sz="2663" dirty="0">
              <a:latin typeface="Arial"/>
              <a:cs typeface="Arial"/>
            </a:endParaRPr>
          </a:p>
          <a:p>
            <a:pPr marL="763603" indent="-228320">
              <a:spcBef>
                <a:spcPts val="2057"/>
              </a:spcBef>
              <a:buFont typeface="Wingdings"/>
              <a:buChar char=""/>
              <a:tabLst>
                <a:tab pos="764449" algn="l"/>
              </a:tabLst>
            </a:pP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598" spc="-27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spc="-7" dirty="0">
                <a:solidFill>
                  <a:srgbClr val="211111"/>
                </a:solidFill>
                <a:latin typeface="Arial"/>
                <a:cs typeface="Arial"/>
              </a:rPr>
              <a:t>data</a:t>
            </a:r>
            <a:r>
              <a:rPr sz="1598" spc="-2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consists</a:t>
            </a:r>
            <a:r>
              <a:rPr sz="1598" spc="-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of</a:t>
            </a:r>
            <a:r>
              <a:rPr sz="1598" spc="7" dirty="0">
                <a:solidFill>
                  <a:srgbClr val="211111"/>
                </a:solidFill>
                <a:latin typeface="Arial"/>
                <a:cs typeface="Arial"/>
              </a:rPr>
              <a:t> flight</a:t>
            </a:r>
            <a:r>
              <a:rPr sz="1598" spc="-87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arrival</a:t>
            </a:r>
            <a:r>
              <a:rPr sz="1598" spc="-67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spc="-7" dirty="0">
                <a:solidFill>
                  <a:srgbClr val="211111"/>
                </a:solidFill>
                <a:latin typeface="Arial"/>
                <a:cs typeface="Arial"/>
              </a:rPr>
              <a:t>and</a:t>
            </a:r>
            <a:r>
              <a:rPr sz="1598" spc="-2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departure</a:t>
            </a:r>
            <a:r>
              <a:rPr sz="1598" spc="-93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details</a:t>
            </a:r>
            <a:r>
              <a:rPr sz="1598" spc="-93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for</a:t>
            </a:r>
            <a:r>
              <a:rPr sz="1598" spc="13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spc="7" dirty="0">
                <a:solidFill>
                  <a:srgbClr val="211111"/>
                </a:solidFill>
                <a:latin typeface="Arial"/>
                <a:cs typeface="Arial"/>
              </a:rPr>
              <a:t>all</a:t>
            </a:r>
            <a:r>
              <a:rPr sz="1598" spc="-67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spc="-13" dirty="0">
                <a:solidFill>
                  <a:srgbClr val="211111"/>
                </a:solidFill>
                <a:latin typeface="Arial"/>
                <a:cs typeface="Arial"/>
              </a:rPr>
              <a:t>commercial</a:t>
            </a:r>
            <a:r>
              <a:rPr sz="1598" spc="33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spc="7" dirty="0">
                <a:solidFill>
                  <a:srgbClr val="211111"/>
                </a:solidFill>
                <a:latin typeface="Arial"/>
                <a:cs typeface="Arial"/>
              </a:rPr>
              <a:t>flights</a:t>
            </a:r>
            <a:r>
              <a:rPr sz="1598" spc="-93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within</a:t>
            </a:r>
            <a:r>
              <a:rPr sz="1598" spc="-2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598" spc="-2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spc="-13" dirty="0">
                <a:solidFill>
                  <a:srgbClr val="211111"/>
                </a:solidFill>
                <a:latin typeface="Arial"/>
                <a:cs typeface="Arial"/>
              </a:rPr>
              <a:t>USA.</a:t>
            </a:r>
            <a:endParaRPr sz="1598" dirty="0">
              <a:latin typeface="Arial"/>
              <a:cs typeface="Arial"/>
            </a:endParaRPr>
          </a:p>
          <a:p>
            <a:pPr marL="763603" indent="-228320">
              <a:buFont typeface="Wingdings"/>
              <a:buChar char=""/>
              <a:tabLst>
                <a:tab pos="764449" algn="l"/>
              </a:tabLst>
            </a:pPr>
            <a:r>
              <a:rPr sz="1598" spc="7" dirty="0">
                <a:solidFill>
                  <a:srgbClr val="211111"/>
                </a:solidFill>
                <a:latin typeface="Arial"/>
                <a:cs typeface="Arial"/>
              </a:rPr>
              <a:t>This </a:t>
            </a:r>
            <a:r>
              <a:rPr sz="1598" spc="13" dirty="0">
                <a:solidFill>
                  <a:srgbClr val="211111"/>
                </a:solidFill>
                <a:latin typeface="Arial"/>
                <a:cs typeface="Arial"/>
              </a:rPr>
              <a:t>is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a </a:t>
            </a:r>
            <a:r>
              <a:rPr sz="1598" spc="7" dirty="0">
                <a:solidFill>
                  <a:srgbClr val="211111"/>
                </a:solidFill>
                <a:latin typeface="Arial"/>
                <a:cs typeface="Arial"/>
              </a:rPr>
              <a:t>large</a:t>
            </a:r>
            <a:r>
              <a:rPr sz="1598" spc="-213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dataset.</a:t>
            </a:r>
            <a:endParaRPr sz="1598" dirty="0">
              <a:latin typeface="Arial"/>
              <a:cs typeface="Arial"/>
            </a:endParaRPr>
          </a:p>
          <a:p>
            <a:pPr marL="763603" indent="-228320">
              <a:buFont typeface="Wingdings"/>
              <a:buChar char=""/>
              <a:tabLst>
                <a:tab pos="764449" algn="l"/>
              </a:tabLst>
            </a:pP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There are nearly </a:t>
            </a:r>
            <a:r>
              <a:rPr sz="1598" spc="-7" dirty="0">
                <a:solidFill>
                  <a:srgbClr val="211111"/>
                </a:solidFill>
                <a:latin typeface="Arial"/>
                <a:cs typeface="Arial"/>
              </a:rPr>
              <a:t>100 </a:t>
            </a:r>
            <a:r>
              <a:rPr sz="1598" spc="7" dirty="0">
                <a:solidFill>
                  <a:srgbClr val="211111"/>
                </a:solidFill>
                <a:latin typeface="Arial"/>
                <a:cs typeface="Arial"/>
              </a:rPr>
              <a:t>million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records </a:t>
            </a:r>
            <a:r>
              <a:rPr sz="1598" spc="-7" dirty="0">
                <a:solidFill>
                  <a:srgbClr val="211111"/>
                </a:solidFill>
                <a:latin typeface="Arial"/>
                <a:cs typeface="Arial"/>
              </a:rPr>
              <a:t>which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takes </a:t>
            </a:r>
            <a:r>
              <a:rPr sz="1598" spc="-7" dirty="0">
                <a:solidFill>
                  <a:srgbClr val="211111"/>
                </a:solidFill>
                <a:latin typeface="Arial"/>
                <a:cs typeface="Arial"/>
              </a:rPr>
              <a:t>up </a:t>
            </a:r>
            <a:r>
              <a:rPr sz="1598" spc="-13" dirty="0">
                <a:solidFill>
                  <a:srgbClr val="211111"/>
                </a:solidFill>
                <a:latin typeface="Arial"/>
                <a:cs typeface="Arial"/>
              </a:rPr>
              <a:t>more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than </a:t>
            </a:r>
            <a:r>
              <a:rPr sz="1598" spc="-7" dirty="0">
                <a:solidFill>
                  <a:srgbClr val="211111"/>
                </a:solidFill>
                <a:latin typeface="Arial"/>
                <a:cs typeface="Arial"/>
              </a:rPr>
              <a:t>500 </a:t>
            </a:r>
            <a:r>
              <a:rPr sz="1598" dirty="0">
                <a:solidFill>
                  <a:srgbClr val="211111"/>
                </a:solidFill>
                <a:latin typeface="Arial"/>
                <a:cs typeface="Arial"/>
              </a:rPr>
              <a:t>mega-bytes of space </a:t>
            </a:r>
            <a:r>
              <a:rPr sz="1598" spc="-7" dirty="0">
                <a:solidFill>
                  <a:srgbClr val="211111"/>
                </a:solidFill>
                <a:latin typeface="Arial"/>
                <a:cs typeface="Arial"/>
              </a:rPr>
              <a:t>when</a:t>
            </a:r>
            <a:r>
              <a:rPr sz="1598" spc="-266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598" spc="-7" dirty="0">
                <a:solidFill>
                  <a:srgbClr val="211111"/>
                </a:solidFill>
                <a:latin typeface="Arial"/>
                <a:cs typeface="Arial"/>
              </a:rPr>
              <a:t>uncompressed.</a:t>
            </a:r>
            <a:endParaRPr sz="159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30" y="285313"/>
            <a:ext cx="6205179" cy="528544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329" spc="-180" dirty="0"/>
              <a:t>Dataset Column-wise </a:t>
            </a:r>
            <a:r>
              <a:rPr sz="3329" spc="-133" dirty="0"/>
              <a:t>Description </a:t>
            </a:r>
            <a:r>
              <a:rPr sz="3329" spc="-93" dirty="0"/>
              <a:t>-</a:t>
            </a:r>
            <a:r>
              <a:rPr sz="3329" spc="-206" dirty="0"/>
              <a:t> </a:t>
            </a:r>
            <a:r>
              <a:rPr sz="3329" spc="-166" dirty="0"/>
              <a:t>1</a:t>
            </a:r>
            <a:endParaRPr sz="3329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spc="-80" dirty="0"/>
              <a:pPr marL="50738">
                <a:lnSpc>
                  <a:spcPts val="1651"/>
                </a:lnSpc>
              </a:pPr>
              <a:t>5</a:t>
            </a:fld>
            <a:endParaRPr spc="-8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0650" y="1334561"/>
          <a:ext cx="5450884" cy="3413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5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3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b="1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6067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b="1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6067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3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Year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2007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3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Month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1-12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3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DayofMonth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1-31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6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DayOfWeek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(Monday) -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7</a:t>
                      </a:r>
                      <a:r>
                        <a:rPr sz="12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(Sunday)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8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4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DepTime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9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r>
                        <a:rPr sz="1200" spc="-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</a:t>
                      </a:r>
                      <a:r>
                        <a:rPr sz="1200" spc="-6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1200" spc="-1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12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9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1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CRSDepTime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9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scheduled</a:t>
                      </a:r>
                      <a:r>
                        <a:rPr sz="1200" spc="-6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</a:t>
                      </a:r>
                      <a:r>
                        <a:rPr sz="12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12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12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9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87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ArrTime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 arrival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1200" spc="-1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5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CRSArrTime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scheduled </a:t>
                      </a:r>
                      <a:r>
                        <a:rPr sz="12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arrival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(local,</a:t>
                      </a:r>
                      <a:r>
                        <a:rPr sz="1200" spc="-1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3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UniqueCarrier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unique carrier</a:t>
                      </a:r>
                      <a:r>
                        <a:rPr sz="1200" u="sng" spc="-90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2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3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FlightNum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flight</a:t>
                      </a:r>
                      <a:r>
                        <a:rPr sz="1200" spc="-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3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TailNum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plane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tail</a:t>
                      </a:r>
                      <a:r>
                        <a:rPr sz="1200" spc="-7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448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3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ActualElapsedTime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29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29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87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CRSElapsedTime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29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029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01433" y="1660294"/>
          <a:ext cx="5776449" cy="405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5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ArrDelay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3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arrival delay,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5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3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DepDelay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 delay,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10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Origin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origin </a:t>
                      </a:r>
                      <a:r>
                        <a:rPr sz="12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IATA </a:t>
                      </a:r>
                      <a:r>
                        <a:rPr sz="12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airport</a:t>
                      </a:r>
                      <a:r>
                        <a:rPr sz="1200" u="sng" spc="-114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2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2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destination</a:t>
                      </a:r>
                      <a:r>
                        <a:rPr sz="1200" spc="-16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IATA </a:t>
                      </a:r>
                      <a:r>
                        <a:rPr sz="12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airport </a:t>
                      </a:r>
                      <a:r>
                        <a:rPr sz="12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5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Distance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miles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97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23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 time, in</a:t>
                      </a:r>
                      <a:r>
                        <a:rPr sz="1200" spc="-8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23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TaxiOut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 out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in</a:t>
                      </a:r>
                      <a:r>
                        <a:rPr sz="1200" spc="-7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5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was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the flight</a:t>
                      </a:r>
                      <a:r>
                        <a:rPr sz="1200" spc="-1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cancelled?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08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CancellationCode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reason</a:t>
                      </a:r>
                      <a:r>
                        <a:rPr sz="12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1200" spc="-2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cancellation</a:t>
                      </a:r>
                      <a:r>
                        <a:rPr sz="12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(A</a:t>
                      </a:r>
                      <a:r>
                        <a:rPr sz="12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200" spc="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carrier,</a:t>
                      </a:r>
                      <a:r>
                        <a:rPr sz="1200" spc="-4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12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2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weather,</a:t>
                      </a:r>
                      <a:r>
                        <a:rPr sz="12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2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NAS,</a:t>
                      </a:r>
                      <a:r>
                        <a:rPr sz="1200" spc="-2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200" spc="-1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security)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75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Diverted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 =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yes, </a:t>
                      </a: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0 =</a:t>
                      </a:r>
                      <a:r>
                        <a:rPr sz="12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923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CarrierDelay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WeatherDelay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90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NASDelay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5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SecurityDelay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983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LateAircraftDelay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329</Words>
  <Application>Microsoft Office PowerPoint</Application>
  <PresentationFormat>Widescreen</PresentationFormat>
  <Paragraphs>95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Carlito</vt:lpstr>
      <vt:lpstr>Wingdings</vt:lpstr>
      <vt:lpstr>Office Theme</vt:lpstr>
      <vt:lpstr>PowerPoint Presentation</vt:lpstr>
      <vt:lpstr>Project Description</vt:lpstr>
      <vt:lpstr>Project Architecture</vt:lpstr>
      <vt:lpstr>Data Extraction</vt:lpstr>
      <vt:lpstr>Dataset Column-wise Description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3</cp:revision>
  <dcterms:created xsi:type="dcterms:W3CDTF">2020-05-28T07:44:01Z</dcterms:created>
  <dcterms:modified xsi:type="dcterms:W3CDTF">2020-05-28T10:25:59Z</dcterms:modified>
</cp:coreProperties>
</file>