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64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6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212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2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593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184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742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833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0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9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0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97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05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91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73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6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40F051-A71B-45D8-986B-1729F386D318}" type="datetimeFigureOut">
              <a:rPr lang="en-IN" smtClean="0"/>
              <a:t>2020/05/15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E0C2C-4329-47E7-8590-925F8F351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57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9623-78EC-4C5E-8AC8-A3956C0B7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EC28E-C237-4465-88D4-C856F6369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47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9582-9381-4094-A669-9626414E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Data base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BB5114-5FE2-460D-901B-D87A75E89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740420"/>
              </p:ext>
            </p:extLst>
          </p:nvPr>
        </p:nvGraphicFramePr>
        <p:xfrm>
          <a:off x="1103313" y="2052638"/>
          <a:ext cx="89471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394">
                  <a:extLst>
                    <a:ext uri="{9D8B030D-6E8A-4147-A177-3AD203B41FA5}">
                      <a16:colId xmlns:a16="http://schemas.microsoft.com/office/drawing/2014/main" val="877028062"/>
                    </a:ext>
                  </a:extLst>
                </a:gridCol>
                <a:gridCol w="1118394">
                  <a:extLst>
                    <a:ext uri="{9D8B030D-6E8A-4147-A177-3AD203B41FA5}">
                      <a16:colId xmlns:a16="http://schemas.microsoft.com/office/drawing/2014/main" val="2444922217"/>
                    </a:ext>
                  </a:extLst>
                </a:gridCol>
                <a:gridCol w="1118394">
                  <a:extLst>
                    <a:ext uri="{9D8B030D-6E8A-4147-A177-3AD203B41FA5}">
                      <a16:colId xmlns:a16="http://schemas.microsoft.com/office/drawing/2014/main" val="2482778404"/>
                    </a:ext>
                  </a:extLst>
                </a:gridCol>
                <a:gridCol w="1118394">
                  <a:extLst>
                    <a:ext uri="{9D8B030D-6E8A-4147-A177-3AD203B41FA5}">
                      <a16:colId xmlns:a16="http://schemas.microsoft.com/office/drawing/2014/main" val="1631249381"/>
                    </a:ext>
                  </a:extLst>
                </a:gridCol>
                <a:gridCol w="1118394">
                  <a:extLst>
                    <a:ext uri="{9D8B030D-6E8A-4147-A177-3AD203B41FA5}">
                      <a16:colId xmlns:a16="http://schemas.microsoft.com/office/drawing/2014/main" val="349673653"/>
                    </a:ext>
                  </a:extLst>
                </a:gridCol>
                <a:gridCol w="1118394">
                  <a:extLst>
                    <a:ext uri="{9D8B030D-6E8A-4147-A177-3AD203B41FA5}">
                      <a16:colId xmlns:a16="http://schemas.microsoft.com/office/drawing/2014/main" val="3602850437"/>
                    </a:ext>
                  </a:extLst>
                </a:gridCol>
                <a:gridCol w="1118394">
                  <a:extLst>
                    <a:ext uri="{9D8B030D-6E8A-4147-A177-3AD203B41FA5}">
                      <a16:colId xmlns:a16="http://schemas.microsoft.com/office/drawing/2014/main" val="2540216168"/>
                    </a:ext>
                  </a:extLst>
                </a:gridCol>
                <a:gridCol w="1118394">
                  <a:extLst>
                    <a:ext uri="{9D8B030D-6E8A-4147-A177-3AD203B41FA5}">
                      <a16:colId xmlns:a16="http://schemas.microsoft.com/office/drawing/2014/main" val="3207340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3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abc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75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3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ghi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82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jkl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9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mno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30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pqr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21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stu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751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19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2346-2582-48C5-A83E-F21B7DCC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88FE-7127-43DB-8F72-C9B95BEF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Unique format need to maintain till the end</a:t>
            </a:r>
          </a:p>
          <a:p>
            <a:r>
              <a:rPr lang="en-IN" dirty="0"/>
              <a:t>If in the case any modification by means of columns to on particular row means also we need change the structure for all the rows</a:t>
            </a:r>
          </a:p>
          <a:p>
            <a:r>
              <a:rPr lang="en-IN" dirty="0"/>
              <a:t>Null values will also require some space</a:t>
            </a:r>
          </a:p>
          <a:p>
            <a:r>
              <a:rPr lang="en-IN" dirty="0"/>
              <a:t>Relational database will follow ACID Properties(Rules) to maintain some standard</a:t>
            </a:r>
          </a:p>
        </p:txBody>
      </p:sp>
    </p:spTree>
    <p:extLst>
      <p:ext uri="{BB962C8B-B14F-4D97-AF65-F5344CB8AC3E}">
        <p14:creationId xmlns:p14="http://schemas.microsoft.com/office/powerpoint/2010/main" val="352378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2DD0-25E2-4B90-91DB-AB10E4DB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 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23F2-728A-41C0-9010-8E2C6DC2F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Don’t need to main the unique structure to the entire rows in the tables</a:t>
            </a:r>
          </a:p>
          <a:p>
            <a:r>
              <a:rPr lang="en-IN" dirty="0"/>
              <a:t>For on particular row need around 10 columns means we add only those particular row without altering other rows</a:t>
            </a:r>
          </a:p>
          <a:p>
            <a:r>
              <a:rPr lang="en-IN" dirty="0"/>
              <a:t>Because of not maintaining the unique structure we don’t need any of the null entries</a:t>
            </a:r>
          </a:p>
          <a:p>
            <a:r>
              <a:rPr lang="en-IN" dirty="0"/>
              <a:t>Because of we don’t have null entries we can save some space</a:t>
            </a:r>
          </a:p>
          <a:p>
            <a:r>
              <a:rPr lang="en-IN" dirty="0"/>
              <a:t>CAP Theorem is the standard that will maintain for all the Non Relational Data Base.</a:t>
            </a:r>
          </a:p>
          <a:p>
            <a:r>
              <a:rPr lang="en-US" dirty="0"/>
              <a:t>Consistency, Availability and Partition tolerance 3 rules, 2 rules as mandatory and 1 rule as customized(tunable) resource.</a:t>
            </a:r>
          </a:p>
        </p:txBody>
      </p:sp>
    </p:spTree>
    <p:extLst>
      <p:ext uri="{BB962C8B-B14F-4D97-AF65-F5344CB8AC3E}">
        <p14:creationId xmlns:p14="http://schemas.microsoft.com/office/powerpoint/2010/main" val="88009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BEF6-80A0-401D-988D-1C483C2D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B19B-8723-4DC8-84FD-1E601B70D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HBase is pure non relational distributed tool</a:t>
            </a:r>
          </a:p>
          <a:p>
            <a:r>
              <a:rPr lang="en-US" dirty="0"/>
              <a:t>HBase chooses Consistency and Partition Tolerance and compromises on Availability part.</a:t>
            </a:r>
          </a:p>
          <a:p>
            <a:r>
              <a:rPr lang="en-US" dirty="0"/>
              <a:t>HBase will run on top of Hadoop cluster, Always Hadoop Will ensure that Availability will as top priority.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39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4533-63FF-41FA-9A7A-26A00C52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311C-EB2E-42EB-9C56-E526C75E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‘&lt;table name&gt;’,’&lt;column family&gt;’</a:t>
            </a:r>
          </a:p>
          <a:p>
            <a:r>
              <a:rPr lang="en-US" dirty="0"/>
              <a:t>Table is like your database</a:t>
            </a:r>
          </a:p>
          <a:p>
            <a:r>
              <a:rPr lang="en-US" dirty="0"/>
              <a:t>Column family is like your table</a:t>
            </a:r>
          </a:p>
          <a:p>
            <a:r>
              <a:rPr lang="en-US" dirty="0"/>
              <a:t>create 'emp', 'personal data', 'professional data’</a:t>
            </a:r>
          </a:p>
          <a:p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833379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921F-6BA9-4AC1-A2D6-6A55164F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A4376-6D46-4F25-A6DE-AED9BF314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’&lt;table name&gt;’,’row1’,’&lt;</a:t>
            </a:r>
            <a:r>
              <a:rPr lang="en-US" dirty="0" err="1"/>
              <a:t>colfamily:colname</a:t>
            </a:r>
            <a:r>
              <a:rPr lang="en-US" dirty="0"/>
              <a:t>&gt;’,’&lt;value&gt;’</a:t>
            </a:r>
            <a:endParaRPr lang="en-IN" dirty="0"/>
          </a:p>
          <a:p>
            <a:r>
              <a:rPr lang="en-IN" dirty="0"/>
              <a:t>put 'emp','1','personal </a:t>
            </a:r>
            <a:r>
              <a:rPr lang="en-IN" dirty="0" err="1"/>
              <a:t>data:name</a:t>
            </a:r>
            <a:r>
              <a:rPr lang="en-IN" dirty="0"/>
              <a:t>','</a:t>
            </a:r>
            <a:r>
              <a:rPr lang="en-IN" dirty="0" err="1"/>
              <a:t>raju</a:t>
            </a:r>
            <a:r>
              <a:rPr lang="en-IN" dirty="0"/>
              <a:t>'</a:t>
            </a:r>
          </a:p>
          <a:p>
            <a:r>
              <a:rPr lang="en-IN" dirty="0"/>
              <a:t>put 'emp','1','personal </a:t>
            </a:r>
            <a:r>
              <a:rPr lang="en-IN" dirty="0" err="1"/>
              <a:t>data:city</a:t>
            </a:r>
            <a:r>
              <a:rPr lang="en-IN" dirty="0"/>
              <a:t>','</a:t>
            </a:r>
            <a:r>
              <a:rPr lang="en-IN" dirty="0" err="1"/>
              <a:t>hyderabad</a:t>
            </a:r>
            <a:r>
              <a:rPr lang="en-IN" dirty="0"/>
              <a:t>'</a:t>
            </a:r>
          </a:p>
          <a:p>
            <a:r>
              <a:rPr lang="en-IN" dirty="0"/>
              <a:t>put 'emp','1','professional</a:t>
            </a:r>
          </a:p>
          <a:p>
            <a:r>
              <a:rPr lang="en-IN" dirty="0"/>
              <a:t>put 'emp','1','professional data:salary','50000’</a:t>
            </a:r>
          </a:p>
          <a:p>
            <a:r>
              <a:rPr lang="en-IN" dirty="0"/>
              <a:t>Scan ‘emp’</a:t>
            </a:r>
          </a:p>
        </p:txBody>
      </p:sp>
    </p:spTree>
    <p:extLst>
      <p:ext uri="{BB962C8B-B14F-4D97-AF65-F5344CB8AC3E}">
        <p14:creationId xmlns:p14="http://schemas.microsoft.com/office/powerpoint/2010/main" val="43471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3057-B809-406B-828C-DED9853D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C8FF-2C78-4592-BD66-E73C7BF06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Processing model(Mapreduce)</a:t>
            </a:r>
          </a:p>
          <a:p>
            <a:r>
              <a:rPr lang="en-IN" dirty="0"/>
              <a:t>Import and export(Sqoop)</a:t>
            </a:r>
          </a:p>
          <a:p>
            <a:r>
              <a:rPr lang="en-IN" dirty="0"/>
              <a:t>Relational database supported tool(Hive)</a:t>
            </a:r>
          </a:p>
          <a:p>
            <a:r>
              <a:rPr lang="en-IN" dirty="0"/>
              <a:t>Non relational model supported tool(HBase)</a:t>
            </a:r>
          </a:p>
          <a:p>
            <a:r>
              <a:rPr lang="en-IN" dirty="0"/>
              <a:t>Streaming data handling tool(Apache Flume)</a:t>
            </a:r>
          </a:p>
          <a:p>
            <a:r>
              <a:rPr lang="en-IN" dirty="0"/>
              <a:t>Clustering model tool(Zookeeper)</a:t>
            </a:r>
          </a:p>
          <a:p>
            <a:r>
              <a:rPr lang="en-IN" dirty="0"/>
              <a:t>Memory Resilient Hadoop based tool(Apache Spark)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14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81A9-F064-4DD1-B99B-489B3D1B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Web Services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50EEE-197C-4B41-A426-49F49FA8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Apache Spark(with Scala)</a:t>
            </a:r>
          </a:p>
          <a:p>
            <a:r>
              <a:rPr lang="en-IN" dirty="0"/>
              <a:t>Cluster installation(Readymade Cluster and handle it)</a:t>
            </a:r>
          </a:p>
          <a:p>
            <a:r>
              <a:rPr lang="en-IN" dirty="0"/>
              <a:t>Streaming Tool(AWS Kinesis)</a:t>
            </a:r>
          </a:p>
          <a:p>
            <a:r>
              <a:rPr lang="en-IN" dirty="0"/>
              <a:t>Replacement of HDFS(AWS S3 Cheaper)</a:t>
            </a:r>
          </a:p>
          <a:p>
            <a:r>
              <a:rPr lang="en-IN" dirty="0"/>
              <a:t>Redshift(Aws Data Warehouse Tool)</a:t>
            </a:r>
          </a:p>
          <a:p>
            <a:r>
              <a:rPr lang="en-IN" dirty="0"/>
              <a:t>ETL Tool(AWS GLUE)</a:t>
            </a:r>
          </a:p>
          <a:p>
            <a:r>
              <a:rPr lang="en-IN" dirty="0"/>
              <a:t>Non Relational Database(Dynamo DB)</a:t>
            </a:r>
          </a:p>
          <a:p>
            <a:r>
              <a:rPr lang="en-IN" dirty="0"/>
              <a:t>EC2(Custom Cluster and handle it)</a:t>
            </a:r>
          </a:p>
        </p:txBody>
      </p:sp>
    </p:spTree>
    <p:extLst>
      <p:ext uri="{BB962C8B-B14F-4D97-AF65-F5344CB8AC3E}">
        <p14:creationId xmlns:p14="http://schemas.microsoft.com/office/powerpoint/2010/main" val="2169343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FA96-0E51-4BED-9420-DB713FF5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FD15C-F191-4DBE-8C48-17DBC739C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is the logical medium to interconnect number system together to make communication between each other.</a:t>
            </a:r>
          </a:p>
          <a:p>
            <a:r>
              <a:rPr lang="en-IN" dirty="0"/>
              <a:t>Purpose will be to share any of the computing resources like storage application.</a:t>
            </a:r>
          </a:p>
          <a:p>
            <a:r>
              <a:rPr lang="en-IN" dirty="0"/>
              <a:t>Logical grouping range may vary on LAN, WAN and MAN.</a:t>
            </a:r>
          </a:p>
        </p:txBody>
      </p:sp>
    </p:spTree>
    <p:extLst>
      <p:ext uri="{BB962C8B-B14F-4D97-AF65-F5344CB8AC3E}">
        <p14:creationId xmlns:p14="http://schemas.microsoft.com/office/powerpoint/2010/main" val="1486063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2CEF-66F2-4A8A-B4BA-B220B190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377A-C916-42D2-A0E5-864980F28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Its just and logical and unique name used in networking platform.</a:t>
            </a:r>
          </a:p>
          <a:p>
            <a:r>
              <a:rPr lang="en-IN" dirty="0"/>
              <a:t>Private ip is unique in each and every LAN.</a:t>
            </a:r>
          </a:p>
          <a:p>
            <a:r>
              <a:rPr lang="en-IN" dirty="0"/>
              <a:t>Public IP is an name that is used in WAN. </a:t>
            </a:r>
          </a:p>
        </p:txBody>
      </p:sp>
    </p:spTree>
    <p:extLst>
      <p:ext uri="{BB962C8B-B14F-4D97-AF65-F5344CB8AC3E}">
        <p14:creationId xmlns:p14="http://schemas.microsoft.com/office/powerpoint/2010/main" val="100350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3B5-B846-4990-A167-2FCD76FE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84ED2-B40F-4B75-9837-A5029017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Hive</a:t>
            </a:r>
          </a:p>
          <a:p>
            <a:r>
              <a:rPr lang="en-IN" dirty="0"/>
              <a:t>HBASE</a:t>
            </a:r>
          </a:p>
          <a:p>
            <a:r>
              <a:rPr lang="en-IN" dirty="0"/>
              <a:t>Networking </a:t>
            </a:r>
          </a:p>
          <a:p>
            <a:r>
              <a:rPr lang="en-IN" dirty="0"/>
              <a:t>Cloud Fundamentals</a:t>
            </a:r>
          </a:p>
        </p:txBody>
      </p:sp>
    </p:spTree>
    <p:extLst>
      <p:ext uri="{BB962C8B-B14F-4D97-AF65-F5344CB8AC3E}">
        <p14:creationId xmlns:p14="http://schemas.microsoft.com/office/powerpoint/2010/main" val="162860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47F3-D7CB-4801-9DFC-45070F87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E5980-AF00-4040-87B7-E0C464EA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IP Address is designed and maintained by the Organization known as IANA(Internet Assigned Number Authority)</a:t>
            </a:r>
          </a:p>
          <a:p>
            <a:r>
              <a:rPr lang="en-IN" dirty="0"/>
              <a:t>IANA is an Government concern which has been rite now controlled by United States of America.</a:t>
            </a:r>
          </a:p>
          <a:p>
            <a:r>
              <a:rPr lang="en-IN" dirty="0"/>
              <a:t>There are two versions of ip address will be there IPV4 and IPV6.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442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71C0-F57A-4462-9872-1DEB16DF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BAF4F-DC72-4678-9823-90297385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Total address space for ipv4 is 32 bits.</a:t>
            </a:r>
          </a:p>
          <a:p>
            <a:r>
              <a:rPr lang="en-IN" dirty="0"/>
              <a:t>Those 32 bits been divided in to 4 equal parts and they named as octets.(32/4=8)</a:t>
            </a:r>
          </a:p>
          <a:p>
            <a:r>
              <a:rPr lang="en-IN" dirty="0"/>
              <a:t>Each and every octets consist of individual 8 bits</a:t>
            </a:r>
          </a:p>
          <a:p>
            <a:r>
              <a:rPr lang="en-IN" dirty="0"/>
              <a:t>Dotted Decimal Numbers</a:t>
            </a:r>
          </a:p>
          <a:p>
            <a:r>
              <a:rPr lang="en-IN" dirty="0"/>
              <a:t>256*256*256=1,67,77,216 hosts will possible in ipv4</a:t>
            </a:r>
          </a:p>
          <a:p>
            <a:r>
              <a:rPr lang="en-IN" dirty="0"/>
              <a:t>Each and every octets has been divided by means od . Operator</a:t>
            </a:r>
          </a:p>
          <a:p>
            <a:pPr lvl="1"/>
            <a:r>
              <a:rPr lang="en-IN" dirty="0"/>
              <a:t>192.168.1.2</a:t>
            </a:r>
          </a:p>
          <a:p>
            <a:r>
              <a:rPr lang="en-IN" dirty="0"/>
              <a:t>Each and every consist of 8 bits</a:t>
            </a:r>
          </a:p>
          <a:p>
            <a:pPr lvl="1"/>
            <a:r>
              <a:rPr lang="en-IN" dirty="0"/>
              <a:t>00000000 -&gt; 0 11111111-&gt;255</a:t>
            </a:r>
          </a:p>
          <a:p>
            <a:pPr lvl="1"/>
            <a:r>
              <a:rPr lang="en-IN" dirty="0"/>
              <a:t>255.255.255.255</a:t>
            </a:r>
          </a:p>
        </p:txBody>
      </p:sp>
    </p:spTree>
    <p:extLst>
      <p:ext uri="{BB962C8B-B14F-4D97-AF65-F5344CB8AC3E}">
        <p14:creationId xmlns:p14="http://schemas.microsoft.com/office/powerpoint/2010/main" val="3819966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413E-4076-4556-9C10-522F8340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C3331-B064-42A1-A0B7-4A6F3AB7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Address space is 128bit</a:t>
            </a:r>
          </a:p>
          <a:p>
            <a:r>
              <a:rPr lang="en-IN" dirty="0"/>
              <a:t>Divided in to 8 octets</a:t>
            </a:r>
          </a:p>
          <a:p>
            <a:r>
              <a:rPr lang="en-IN" dirty="0"/>
              <a:t>Each and every octets consist of 16 bits(8*16=128bits)</a:t>
            </a:r>
          </a:p>
          <a:p>
            <a:r>
              <a:rPr lang="en-IN" dirty="0"/>
              <a:t>Each and every octets is divided by colon(:) operator</a:t>
            </a:r>
          </a:p>
          <a:p>
            <a:r>
              <a:rPr lang="en-IN" dirty="0"/>
              <a:t>Octets numbers are hexadecimal in format</a:t>
            </a:r>
          </a:p>
          <a:p>
            <a:r>
              <a:rPr lang="en-IN" dirty="0"/>
              <a:t>Colon hexadecimal numbers</a:t>
            </a:r>
          </a:p>
          <a:p>
            <a:r>
              <a:rPr lang="en-IN" dirty="0"/>
              <a:t>2409:4072:51f:2309:1179:9c5d:1dbd:3943</a:t>
            </a:r>
          </a:p>
          <a:p>
            <a:r>
              <a:rPr lang="en-IN" dirty="0"/>
              <a:t>In 2030 we will assign unique number for each and every atom in the world.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848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BF7E-9127-4283-9787-72DC0BC9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04D0-B539-4EC1-B8B5-31246FB3F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Subnet Mask</a:t>
            </a:r>
          </a:p>
          <a:p>
            <a:r>
              <a:rPr lang="en-IN" dirty="0"/>
              <a:t>Default Gateway</a:t>
            </a:r>
          </a:p>
          <a:p>
            <a:r>
              <a:rPr lang="en-IN" dirty="0"/>
              <a:t>Subnetting with Example</a:t>
            </a:r>
          </a:p>
        </p:txBody>
      </p:sp>
    </p:spTree>
    <p:extLst>
      <p:ext uri="{BB962C8B-B14F-4D97-AF65-F5344CB8AC3E}">
        <p14:creationId xmlns:p14="http://schemas.microsoft.com/office/powerpoint/2010/main" val="257453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8376-9E31-4EAC-8661-A068107F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E3B45-3795-442C-ABB8-CEF91D26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A –&gt; 0 - 126</a:t>
            </a:r>
          </a:p>
          <a:p>
            <a:r>
              <a:rPr lang="en-IN" dirty="0"/>
              <a:t>Class B -&gt; 128 - 191</a:t>
            </a:r>
          </a:p>
          <a:p>
            <a:r>
              <a:rPr lang="en-IN" dirty="0"/>
              <a:t>Class C -&gt; 192 – 223</a:t>
            </a:r>
          </a:p>
          <a:p>
            <a:r>
              <a:rPr lang="en-IN" dirty="0"/>
              <a:t>Class D -&gt; 224 - 239</a:t>
            </a:r>
          </a:p>
          <a:p>
            <a:r>
              <a:rPr lang="en-IN" dirty="0"/>
              <a:t>Class E -&gt; 240 – 255</a:t>
            </a:r>
          </a:p>
          <a:p>
            <a:r>
              <a:rPr lang="en-IN" dirty="0"/>
              <a:t>Depends on the first octet we can easily find out which class it belongs to</a:t>
            </a:r>
          </a:p>
          <a:p>
            <a:r>
              <a:rPr lang="en-IN" dirty="0"/>
              <a:t>Class A,B and C are the Classes that has been used by general normal users and Class D is for Multicasting and Class E is used for Experimental and research Purpose</a:t>
            </a:r>
          </a:p>
        </p:txBody>
      </p:sp>
    </p:spTree>
    <p:extLst>
      <p:ext uri="{BB962C8B-B14F-4D97-AF65-F5344CB8AC3E}">
        <p14:creationId xmlns:p14="http://schemas.microsoft.com/office/powerpoint/2010/main" val="1269098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7E30-2DD8-4AA4-A461-8EED187C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 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85CB-23FD-482C-8328-C6128E159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Is noting but the information that we are going to give it to network about the starting ip and ending ip range of the network</a:t>
            </a:r>
          </a:p>
          <a:p>
            <a:r>
              <a:rPr lang="en-IN" dirty="0"/>
              <a:t>255.255.255.0 -&gt; 11111111.11111111.11111111.00000000</a:t>
            </a:r>
          </a:p>
          <a:p>
            <a:r>
              <a:rPr lang="en-IN" dirty="0"/>
              <a:t>In Electrical term 0 means off and 1 means on, Networking 1 means network, 0 means host</a:t>
            </a:r>
          </a:p>
          <a:p>
            <a:r>
              <a:rPr lang="en-IN" dirty="0"/>
              <a:t>First 3 octets is meant for network don’t touch it and last octets meant for host</a:t>
            </a:r>
          </a:p>
          <a:p>
            <a:r>
              <a:rPr lang="en-IN" dirty="0"/>
              <a:t>192.168.42.0 -&gt; 192.168.42.255 = 256 host will be possible in same network</a:t>
            </a:r>
          </a:p>
          <a:p>
            <a:r>
              <a:rPr lang="en-IN" dirty="0"/>
              <a:t>If I ping 192.168.42.2 with 192.168.42.253 both are in same network so it will ping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714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E51E-E9E0-42D3-9E68-C9DA4669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9C90-ADC1-4CEC-B900-1FFDAC701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172.16.0.5 subnet mask is 255.255.0.0?</a:t>
            </a:r>
          </a:p>
          <a:p>
            <a:r>
              <a:rPr lang="en-IN" dirty="0"/>
              <a:t>255.255.0.0 -&gt; 11111111.11111111.00000000.00000000</a:t>
            </a:r>
          </a:p>
          <a:p>
            <a:r>
              <a:rPr lang="en-IN" dirty="0"/>
              <a:t>1 means network 0 host</a:t>
            </a:r>
          </a:p>
          <a:p>
            <a:r>
              <a:rPr lang="en-IN" dirty="0"/>
              <a:t>172.16.0.0-172.16.0.255,172.16.1.0-172.16.1.255,172.16.255.0-172.16.255.255 (256*256=65536 host)</a:t>
            </a:r>
          </a:p>
          <a:p>
            <a:r>
              <a:rPr lang="en-IN" dirty="0"/>
              <a:t>172.16.10.5 with 176.16.255.6 – Ping because it belong to same network</a:t>
            </a:r>
          </a:p>
        </p:txBody>
      </p:sp>
    </p:spTree>
    <p:extLst>
      <p:ext uri="{BB962C8B-B14F-4D97-AF65-F5344CB8AC3E}">
        <p14:creationId xmlns:p14="http://schemas.microsoft.com/office/powerpoint/2010/main" val="3731220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1BDC-5E94-4A72-ADEF-397B5109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A1FB6-B223-43BB-93C4-2DC322677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10.0.1.2 subnet is 255.0.0.0?</a:t>
            </a:r>
          </a:p>
          <a:p>
            <a:r>
              <a:rPr lang="en-IN" dirty="0"/>
              <a:t>10.0.2.1 10.255.1.3?</a:t>
            </a:r>
          </a:p>
        </p:txBody>
      </p:sp>
    </p:spTree>
    <p:extLst>
      <p:ext uri="{BB962C8B-B14F-4D97-AF65-F5344CB8AC3E}">
        <p14:creationId xmlns:p14="http://schemas.microsoft.com/office/powerpoint/2010/main" val="487330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9130-73DF-42C6-AD35-F307465A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Subnet 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D8FB-8594-4065-A13D-73095C34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A -&gt; 255.0.0.0</a:t>
            </a:r>
          </a:p>
          <a:p>
            <a:r>
              <a:rPr lang="en-IN" dirty="0"/>
              <a:t>Class B -&gt; 255.255.0.0</a:t>
            </a:r>
          </a:p>
          <a:p>
            <a:r>
              <a:rPr lang="en-IN" dirty="0"/>
              <a:t>Class C -&gt; 255.255.255.0</a:t>
            </a:r>
          </a:p>
        </p:txBody>
      </p:sp>
    </p:spTree>
    <p:extLst>
      <p:ext uri="{BB962C8B-B14F-4D97-AF65-F5344CB8AC3E}">
        <p14:creationId xmlns:p14="http://schemas.microsoft.com/office/powerpoint/2010/main" val="4258497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B80C-D3FD-4131-9589-D58805A0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Subnet 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8224-71BF-4BE9-B5DF-E9B68D91E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192.168.5.1</a:t>
            </a:r>
          </a:p>
          <a:p>
            <a:r>
              <a:rPr lang="en-IN" dirty="0"/>
              <a:t>Class -&gt; C</a:t>
            </a:r>
          </a:p>
          <a:p>
            <a:r>
              <a:rPr lang="en-IN" dirty="0"/>
              <a:t>Default Subnet Mask -&gt; 255.255.255.0</a:t>
            </a:r>
          </a:p>
          <a:p>
            <a:r>
              <a:rPr lang="en-IN" dirty="0"/>
              <a:t>So the network staring address is </a:t>
            </a:r>
          </a:p>
          <a:p>
            <a:r>
              <a:rPr lang="en-IN" dirty="0"/>
              <a:t>192.168.5.0 – 192.168.5.255(256 – 2 = 254 possible address nodes)</a:t>
            </a:r>
          </a:p>
          <a:p>
            <a:r>
              <a:rPr lang="en-IN" dirty="0"/>
              <a:t>Network Address -&gt; 192.168.5.0</a:t>
            </a:r>
          </a:p>
          <a:p>
            <a:r>
              <a:rPr lang="en-IN" dirty="0"/>
              <a:t>Broadcast Address -&gt; 192.168.5.255</a:t>
            </a:r>
          </a:p>
          <a:p>
            <a:r>
              <a:rPr lang="en-IN" dirty="0"/>
              <a:t>Default Gateway -&gt; nothing but the router address(by default either first host ip nor last host ip 1 or 254) 254-1 253 possible address nodes</a:t>
            </a:r>
          </a:p>
        </p:txBody>
      </p:sp>
    </p:spTree>
    <p:extLst>
      <p:ext uri="{BB962C8B-B14F-4D97-AF65-F5344CB8AC3E}">
        <p14:creationId xmlns:p14="http://schemas.microsoft.com/office/powerpoint/2010/main" val="8616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D663-8E0B-475B-A642-DABE6AD1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3D9A-291D-4D0D-8580-7D81E043C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is an abstraction on top of MapReduce </a:t>
            </a:r>
          </a:p>
          <a:p>
            <a:r>
              <a:rPr lang="en-US" dirty="0"/>
              <a:t>Allows users to query data in the hdfs filesystem without knowing Java or MapReduce</a:t>
            </a:r>
          </a:p>
          <a:p>
            <a:r>
              <a:rPr lang="en-US" dirty="0"/>
              <a:t>Hive provides a SQL-like interface to data stored in an Apache Hadoop based data warehouse. </a:t>
            </a:r>
          </a:p>
          <a:p>
            <a:r>
              <a:rPr lang="en-US" dirty="0"/>
              <a:t>Hive was originally developed by Facebook for data warehousing , Now an open-source Apache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17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4F5C-4F4A-4A68-A681-A80FF883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Subnet 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AB9C-8987-478B-9E8B-6C013EE18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172.16.0.1</a:t>
            </a:r>
          </a:p>
          <a:p>
            <a:r>
              <a:rPr lang="en-IN" dirty="0"/>
              <a:t>Class -&gt; B</a:t>
            </a:r>
          </a:p>
          <a:p>
            <a:r>
              <a:rPr lang="en-IN" dirty="0"/>
              <a:t>Default Subnet Mask -&gt; 255.255.0.0</a:t>
            </a:r>
          </a:p>
          <a:p>
            <a:r>
              <a:rPr lang="en-IN" dirty="0"/>
              <a:t>So the network staring address is </a:t>
            </a:r>
          </a:p>
          <a:p>
            <a:r>
              <a:rPr lang="en-IN" dirty="0"/>
              <a:t>172.16.0.0 – 172.16.255.255(256 * 256 = 65536 – 2 = 65534 possible address nodes)</a:t>
            </a:r>
          </a:p>
          <a:p>
            <a:r>
              <a:rPr lang="en-IN" dirty="0"/>
              <a:t>Network Address -&gt; 172.16.0.0</a:t>
            </a:r>
          </a:p>
          <a:p>
            <a:r>
              <a:rPr lang="en-IN" dirty="0"/>
              <a:t>Broadcast Address -&gt; 172.16.255.255</a:t>
            </a:r>
          </a:p>
          <a:p>
            <a:r>
              <a:rPr lang="en-IN" dirty="0"/>
              <a:t>Default Gateway -&gt; nothing but the router address(by default either first host ip nor last host ip 172.16.0.1 or 172.16.255.254) 65534 – 1 = 65533 possible address nodes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973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1A7B-D5B4-4ED0-BD04-B7F9B4E4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266A-9EEA-44E4-9805-0605C2D0E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According to Default sub netmasks</a:t>
            </a:r>
          </a:p>
          <a:p>
            <a:r>
              <a:rPr lang="en-IN" dirty="0"/>
              <a:t>Class C -&gt; Max Possible Host -&gt; 253 HOSTS</a:t>
            </a:r>
          </a:p>
          <a:p>
            <a:r>
              <a:rPr lang="en-IN" dirty="0"/>
              <a:t>Class B -&gt; Max Possible Host -&gt; 65533 HOSTS</a:t>
            </a:r>
          </a:p>
          <a:p>
            <a:r>
              <a:rPr lang="en-IN" dirty="0"/>
              <a:t>Class A -&gt; Max Possible Host -&gt; 16777213 HOSTS</a:t>
            </a:r>
          </a:p>
          <a:p>
            <a:r>
              <a:rPr lang="en-IN" dirty="0"/>
              <a:t>As a network engineer I got small company network to design no of systems in that company is around 200</a:t>
            </a:r>
          </a:p>
          <a:p>
            <a:r>
              <a:rPr lang="en-IN" dirty="0"/>
              <a:t>To ensure the QOS, we need to restrict ip address wastage</a:t>
            </a:r>
          </a:p>
        </p:txBody>
      </p:sp>
    </p:spTree>
    <p:extLst>
      <p:ext uri="{BB962C8B-B14F-4D97-AF65-F5344CB8AC3E}">
        <p14:creationId xmlns:p14="http://schemas.microsoft.com/office/powerpoint/2010/main" val="324457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0B5B-7DD4-41D4-B671-216E2BC8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C0FCE-8970-478D-AD4C-112668710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a network engineer I got small company network to design no of systems in that company is around 20.</a:t>
            </a:r>
          </a:p>
          <a:p>
            <a:r>
              <a:rPr lang="en-IN" dirty="0"/>
              <a:t>Class C (253-20=223 address wastage will be there)</a:t>
            </a:r>
          </a:p>
          <a:p>
            <a:r>
              <a:rPr lang="en-IN" dirty="0"/>
              <a:t>Subnetting is your solution to divide the default network in to multiple pieces to enhance the quality of service</a:t>
            </a:r>
          </a:p>
          <a:p>
            <a:r>
              <a:rPr lang="en-IN" dirty="0"/>
              <a:t>Binary format = binary division</a:t>
            </a:r>
          </a:p>
        </p:txBody>
      </p:sp>
    </p:spTree>
    <p:extLst>
      <p:ext uri="{BB962C8B-B14F-4D97-AF65-F5344CB8AC3E}">
        <p14:creationId xmlns:p14="http://schemas.microsoft.com/office/powerpoint/2010/main" val="578715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9F30-12C2-4EE1-9EFC-6E8C3DD8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C Subnetting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5AD0-45A3-4734-9C4B-1743EFE06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many octets has been assigned to hosts? -&gt; 1</a:t>
            </a:r>
          </a:p>
          <a:p>
            <a:r>
              <a:rPr lang="en-IN" dirty="0"/>
              <a:t>Write down the values for 2^0 2^7 -&gt; 1 2 4 8 16 32 64 128</a:t>
            </a:r>
          </a:p>
        </p:txBody>
      </p:sp>
    </p:spTree>
    <p:extLst>
      <p:ext uri="{BB962C8B-B14F-4D97-AF65-F5344CB8AC3E}">
        <p14:creationId xmlns:p14="http://schemas.microsoft.com/office/powerpoint/2010/main" val="1803407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0C35-FBF9-4E1A-88CC-F32169EB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20 Systems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85D79E-8CDF-4651-A97C-ACFCCE308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449783"/>
              </p:ext>
            </p:extLst>
          </p:nvPr>
        </p:nvGraphicFramePr>
        <p:xfrm>
          <a:off x="1103313" y="2052638"/>
          <a:ext cx="89471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393">
                  <a:extLst>
                    <a:ext uri="{9D8B030D-6E8A-4147-A177-3AD203B41FA5}">
                      <a16:colId xmlns:a16="http://schemas.microsoft.com/office/drawing/2014/main" val="765047856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3171250123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4021358426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4280336126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1927517008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1926835112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3752334144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2853140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92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48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1793-BF9E-4549-84A0-F1F2F144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20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CC29C-4D8D-4F0E-A464-282620C0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Derived number is 224</a:t>
            </a:r>
          </a:p>
          <a:p>
            <a:r>
              <a:rPr lang="en-IN" dirty="0"/>
              <a:t>Default number is 256</a:t>
            </a:r>
          </a:p>
          <a:p>
            <a:r>
              <a:rPr lang="en-IN" dirty="0"/>
              <a:t>256 – 224 = 32</a:t>
            </a:r>
          </a:p>
          <a:p>
            <a:r>
              <a:rPr lang="en-IN" dirty="0"/>
              <a:t>255.255.255.0 -&gt; sub netmask</a:t>
            </a:r>
          </a:p>
          <a:p>
            <a:r>
              <a:rPr lang="en-IN" dirty="0"/>
              <a:t>255.255.255.224 -&gt; derived sub netmask</a:t>
            </a:r>
          </a:p>
          <a:p>
            <a:r>
              <a:rPr lang="en-IN" dirty="0"/>
              <a:t>Network size is 32</a:t>
            </a:r>
          </a:p>
          <a:p>
            <a:r>
              <a:rPr lang="en-IN" dirty="0"/>
              <a:t>192.168.1.0 192.168.1.31 -&gt; 1.0 and 1.31 130</a:t>
            </a:r>
          </a:p>
        </p:txBody>
      </p:sp>
    </p:spTree>
    <p:extLst>
      <p:ext uri="{BB962C8B-B14F-4D97-AF65-F5344CB8AC3E}">
        <p14:creationId xmlns:p14="http://schemas.microsoft.com/office/powerpoint/2010/main" val="3694733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D064-6297-44DA-AD2E-29312FED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60 System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D6C66B-76D7-44AC-9F49-B04BACD6B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325613"/>
              </p:ext>
            </p:extLst>
          </p:nvPr>
        </p:nvGraphicFramePr>
        <p:xfrm>
          <a:off x="1103313" y="2052638"/>
          <a:ext cx="89471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393">
                  <a:extLst>
                    <a:ext uri="{9D8B030D-6E8A-4147-A177-3AD203B41FA5}">
                      <a16:colId xmlns:a16="http://schemas.microsoft.com/office/drawing/2014/main" val="2335595918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2720052525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1793789580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3740256943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4186146790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2341103503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541313877"/>
                    </a:ext>
                  </a:extLst>
                </a:gridCol>
                <a:gridCol w="1118393">
                  <a:extLst>
                    <a:ext uri="{9D8B030D-6E8A-4147-A177-3AD203B41FA5}">
                      <a16:colId xmlns:a16="http://schemas.microsoft.com/office/drawing/2014/main" val="3744446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07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849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99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33CF-1C19-4268-819A-9EE27E6D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60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E2E0-03EA-41E5-BF71-27953E6E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Derived sub netmask is 255.255.255.192</a:t>
            </a:r>
          </a:p>
          <a:p>
            <a:r>
              <a:rPr lang="en-IN" dirty="0"/>
              <a:t>Default subnet mask is 255.255.255.0</a:t>
            </a:r>
          </a:p>
          <a:p>
            <a:r>
              <a:rPr lang="en-IN" dirty="0"/>
              <a:t>256 -192 = 64</a:t>
            </a:r>
          </a:p>
          <a:p>
            <a:r>
              <a:rPr lang="en-IN" dirty="0"/>
              <a:t>192.168.100.0 192.168.100.63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366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C0A0-1D67-4CB3-BF15-F8C4DAAA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CIDR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9743-FDB6-4879-A3C0-09F59861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Classless Interdomain Routing Values </a:t>
            </a:r>
          </a:p>
          <a:p>
            <a:r>
              <a:rPr lang="en-IN" dirty="0"/>
              <a:t>192.168.1.1 255.255.255.128 - 192.168.1.129 255.255.255.128?</a:t>
            </a:r>
          </a:p>
          <a:p>
            <a:r>
              <a:rPr lang="en-IN" dirty="0"/>
              <a:t>Shortened expression called </a:t>
            </a:r>
            <a:r>
              <a:rPr lang="en-IN" dirty="0" err="1"/>
              <a:t>cidr</a:t>
            </a:r>
            <a:r>
              <a:rPr lang="en-IN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255701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D825-6696-47B1-89ED-39ADBED7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CIDR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C107C-7488-43B0-9628-5E0EB460E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255.0.0.0 -&gt; /8</a:t>
            </a:r>
          </a:p>
          <a:p>
            <a:r>
              <a:rPr lang="en-IN" dirty="0"/>
              <a:t>255.128.0.0 -&gt; /9</a:t>
            </a:r>
          </a:p>
          <a:p>
            <a:r>
              <a:rPr lang="en-IN" dirty="0"/>
              <a:t>255.192.0.0 -&gt; /10</a:t>
            </a:r>
          </a:p>
          <a:p>
            <a:r>
              <a:rPr lang="en-IN" dirty="0"/>
              <a:t>255.224.0.0 -&gt; /11</a:t>
            </a:r>
          </a:p>
          <a:p>
            <a:r>
              <a:rPr lang="en-IN" dirty="0"/>
              <a:t>255.240.0.0 -&gt; /12</a:t>
            </a:r>
          </a:p>
          <a:p>
            <a:r>
              <a:rPr lang="en-IN" dirty="0"/>
              <a:t>255.248.0.0 -&gt; /13</a:t>
            </a:r>
          </a:p>
          <a:p>
            <a:r>
              <a:rPr lang="en-IN" dirty="0"/>
              <a:t>255.252.0.0 -&gt; /14</a:t>
            </a:r>
          </a:p>
          <a:p>
            <a:r>
              <a:rPr lang="en-IN" dirty="0"/>
              <a:t>255.254.0.0 -&gt; /15</a:t>
            </a:r>
          </a:p>
        </p:txBody>
      </p:sp>
    </p:spTree>
    <p:extLst>
      <p:ext uri="{BB962C8B-B14F-4D97-AF65-F5344CB8AC3E}">
        <p14:creationId xmlns:p14="http://schemas.microsoft.com/office/powerpoint/2010/main" val="340291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7B9C-4ABA-4AFB-9453-4120961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and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2448-4CD1-40E8-9E52-54B2E665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Database- MySQL it will accept the similar format of data (comma  separated)</a:t>
            </a:r>
          </a:p>
          <a:p>
            <a:r>
              <a:rPr lang="en-IN" dirty="0"/>
              <a:t>Data Warehouse – ETL(Extract, Transform and Load) it will accept data from multiple sources</a:t>
            </a:r>
          </a:p>
          <a:p>
            <a:r>
              <a:rPr lang="en-IN" dirty="0"/>
              <a:t>Compare the workload of Database with data warehouse, Data ware house is purely designed for higher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228472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514F-3CFA-4F01-8D87-05EE3818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CIDR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ABD9-6129-4ECC-9E0B-7033A308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255.255.0.0 -&gt; /16</a:t>
            </a:r>
          </a:p>
          <a:p>
            <a:r>
              <a:rPr lang="en-IN" dirty="0"/>
              <a:t>255.255.128.0 -&gt; /17</a:t>
            </a:r>
          </a:p>
          <a:p>
            <a:r>
              <a:rPr lang="en-IN" dirty="0"/>
              <a:t>255.255.192.0 -&gt; /18</a:t>
            </a:r>
          </a:p>
          <a:p>
            <a:r>
              <a:rPr lang="en-IN" dirty="0"/>
              <a:t>255.255.224.0-&gt; /19</a:t>
            </a:r>
          </a:p>
          <a:p>
            <a:r>
              <a:rPr lang="en-IN" dirty="0"/>
              <a:t>255.255.240.0 -&gt; /20</a:t>
            </a:r>
          </a:p>
          <a:p>
            <a:r>
              <a:rPr lang="en-IN" dirty="0"/>
              <a:t>255.255.248.0 -&gt; /21</a:t>
            </a:r>
          </a:p>
          <a:p>
            <a:r>
              <a:rPr lang="en-IN" dirty="0"/>
              <a:t>255.255.252.0 -&gt; /22</a:t>
            </a:r>
          </a:p>
          <a:p>
            <a:r>
              <a:rPr lang="en-IN" dirty="0"/>
              <a:t>255.255.254.0 -&gt; /23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022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D12D-9A1F-44EB-802F-0EBFDDD4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CIDR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1291-5C09-43CB-B2C4-40CC2FB0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255.255.255.0 -&gt; /24</a:t>
            </a:r>
          </a:p>
          <a:p>
            <a:r>
              <a:rPr lang="en-IN" dirty="0"/>
              <a:t>255.255.255.128 -&gt; /25</a:t>
            </a:r>
          </a:p>
          <a:p>
            <a:r>
              <a:rPr lang="en-IN" dirty="0"/>
              <a:t>255.255.255.192 –&gt; /26</a:t>
            </a:r>
          </a:p>
          <a:p>
            <a:r>
              <a:rPr lang="en-IN" dirty="0"/>
              <a:t>255.255.255.224 -&gt; /27</a:t>
            </a:r>
          </a:p>
          <a:p>
            <a:r>
              <a:rPr lang="en-IN" dirty="0"/>
              <a:t>255.255.255.240 -&gt; /28</a:t>
            </a:r>
          </a:p>
          <a:p>
            <a:r>
              <a:rPr lang="en-IN" dirty="0"/>
              <a:t>255.255.255.248 -&gt; /29</a:t>
            </a:r>
          </a:p>
          <a:p>
            <a:r>
              <a:rPr lang="en-IN" dirty="0"/>
              <a:t>255.255.255.252 -&gt; /30</a:t>
            </a:r>
          </a:p>
          <a:p>
            <a:r>
              <a:rPr lang="en-IN" dirty="0"/>
              <a:t>255.255.255.254 -&gt; /31</a:t>
            </a:r>
          </a:p>
          <a:p>
            <a:r>
              <a:rPr lang="en-IN" dirty="0"/>
              <a:t>255.255.255.255 -&gt; /32</a:t>
            </a:r>
          </a:p>
        </p:txBody>
      </p:sp>
    </p:spTree>
    <p:extLst>
      <p:ext uri="{BB962C8B-B14F-4D97-AF65-F5344CB8AC3E}">
        <p14:creationId xmlns:p14="http://schemas.microsoft.com/office/powerpoint/2010/main" val="1409279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CD3F-745F-43DA-B6FF-FBA45DF2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E57D-48B5-41A2-81F9-6BFD11B9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192.168.1.1/24 -192.168.1.128/24</a:t>
            </a:r>
          </a:p>
          <a:p>
            <a:r>
              <a:rPr lang="en-IN" dirty="0"/>
              <a:t>192.168.1.1/30 -192.168.1.253/30</a:t>
            </a:r>
          </a:p>
        </p:txBody>
      </p:sp>
    </p:spTree>
    <p:extLst>
      <p:ext uri="{BB962C8B-B14F-4D97-AF65-F5344CB8AC3E}">
        <p14:creationId xmlns:p14="http://schemas.microsoft.com/office/powerpoint/2010/main" val="228706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3DFD-6F74-49BA-8049-ED0ED378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Hive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59CE6-7D9D-4F0D-957C-4166553A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interpreter runs on the client machine </a:t>
            </a:r>
          </a:p>
          <a:p>
            <a:r>
              <a:rPr lang="en-US" dirty="0"/>
              <a:t>Turns HiveQL statements into MapReduce jobs </a:t>
            </a:r>
          </a:p>
          <a:p>
            <a:r>
              <a:rPr lang="en-US" dirty="0"/>
              <a:t>Submit those jobs and Execute across a Hadoop cluster</a:t>
            </a:r>
          </a:p>
          <a:p>
            <a:pPr lvl="1"/>
            <a:r>
              <a:rPr lang="en-US" dirty="0"/>
              <a:t>Parse HiveQL </a:t>
            </a:r>
          </a:p>
          <a:p>
            <a:pPr lvl="1"/>
            <a:r>
              <a:rPr lang="en-US" dirty="0"/>
              <a:t>Make optimization </a:t>
            </a:r>
          </a:p>
          <a:p>
            <a:pPr lvl="1"/>
            <a:r>
              <a:rPr lang="en-US" dirty="0"/>
              <a:t>Plan execution </a:t>
            </a:r>
          </a:p>
          <a:p>
            <a:pPr lvl="1"/>
            <a:r>
              <a:rPr lang="en-US" dirty="0"/>
              <a:t>Generate MapReduce </a:t>
            </a:r>
          </a:p>
          <a:p>
            <a:pPr lvl="1"/>
            <a:r>
              <a:rPr lang="en-US" dirty="0"/>
              <a:t>Submit jobs to Hadoop </a:t>
            </a:r>
          </a:p>
          <a:p>
            <a:pPr lvl="1"/>
            <a:r>
              <a:rPr lang="en-US" dirty="0"/>
              <a:t>Monitor progress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72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A414-08BA-45B6-9A0F-0A3BE745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User">
            <a:extLst>
              <a:ext uri="{FF2B5EF4-FFF2-40B4-BE49-F238E27FC236}">
                <a16:creationId xmlns:a16="http://schemas.microsoft.com/office/drawing/2014/main" id="{401C2E00-4BBB-4880-B661-BF8C39C82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111" y="3600955"/>
            <a:ext cx="914400" cy="914400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89B20B-89D1-4A7D-B78F-8B34E7F507E8}"/>
              </a:ext>
            </a:extLst>
          </p:cNvPr>
          <p:cNvSpPr/>
          <p:nvPr/>
        </p:nvSpPr>
        <p:spPr>
          <a:xfrm>
            <a:off x="2706255" y="2530764"/>
            <a:ext cx="2281381" cy="35282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HADOOP</a:t>
            </a:r>
          </a:p>
          <a:p>
            <a:pPr algn="ctr"/>
            <a:r>
              <a:rPr lang="en-IN" dirty="0"/>
              <a:t>CLUSTER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A2C073-61D4-4D60-8E97-41A1DA15479F}"/>
              </a:ext>
            </a:extLst>
          </p:cNvPr>
          <p:cNvSpPr/>
          <p:nvPr/>
        </p:nvSpPr>
        <p:spPr>
          <a:xfrm>
            <a:off x="6096000" y="21982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32A3C1-069E-459D-B30E-0C83F3C69324}"/>
              </a:ext>
            </a:extLst>
          </p:cNvPr>
          <p:cNvSpPr/>
          <p:nvPr/>
        </p:nvSpPr>
        <p:spPr>
          <a:xfrm>
            <a:off x="6133380" y="33666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CE0BC1-ABFE-4524-B731-22234D825476}"/>
              </a:ext>
            </a:extLst>
          </p:cNvPr>
          <p:cNvSpPr/>
          <p:nvPr/>
        </p:nvSpPr>
        <p:spPr>
          <a:xfrm>
            <a:off x="6133380" y="45153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0ECFF9-D675-403F-8B27-207874397C57}"/>
              </a:ext>
            </a:extLst>
          </p:cNvPr>
          <p:cNvSpPr/>
          <p:nvPr/>
        </p:nvSpPr>
        <p:spPr>
          <a:xfrm>
            <a:off x="7279124" y="21982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E529ED-4D4C-4850-B13F-6014C1CACEAA}"/>
              </a:ext>
            </a:extLst>
          </p:cNvPr>
          <p:cNvSpPr/>
          <p:nvPr/>
        </p:nvSpPr>
        <p:spPr>
          <a:xfrm>
            <a:off x="7316504" y="33666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CF9257-03E4-42D8-88CE-BDD8E7B07348}"/>
              </a:ext>
            </a:extLst>
          </p:cNvPr>
          <p:cNvSpPr/>
          <p:nvPr/>
        </p:nvSpPr>
        <p:spPr>
          <a:xfrm>
            <a:off x="7316504" y="45153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2907A7-4EAD-422D-8EB1-2A5032FD080F}"/>
              </a:ext>
            </a:extLst>
          </p:cNvPr>
          <p:cNvSpPr/>
          <p:nvPr/>
        </p:nvSpPr>
        <p:spPr>
          <a:xfrm>
            <a:off x="8506690" y="21982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946914-9C8F-4F8C-8BA3-CB25B8AE6C05}"/>
              </a:ext>
            </a:extLst>
          </p:cNvPr>
          <p:cNvSpPr/>
          <p:nvPr/>
        </p:nvSpPr>
        <p:spPr>
          <a:xfrm>
            <a:off x="8544070" y="33666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540E887-74BE-48FA-BE64-B520F9D3A486}"/>
              </a:ext>
            </a:extLst>
          </p:cNvPr>
          <p:cNvSpPr/>
          <p:nvPr/>
        </p:nvSpPr>
        <p:spPr>
          <a:xfrm>
            <a:off x="8544070" y="45153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B276BE-CA16-451D-8971-AEBB2CA7B956}"/>
              </a:ext>
            </a:extLst>
          </p:cNvPr>
          <p:cNvSpPr/>
          <p:nvPr/>
        </p:nvSpPr>
        <p:spPr>
          <a:xfrm>
            <a:off x="9734256" y="21982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FFC4B3-21E0-4A4B-97A0-7EE21C97FCFA}"/>
              </a:ext>
            </a:extLst>
          </p:cNvPr>
          <p:cNvSpPr/>
          <p:nvPr/>
        </p:nvSpPr>
        <p:spPr>
          <a:xfrm>
            <a:off x="9734256" y="33666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6F6DC2-AA08-40E7-9940-77D408A3D85F}"/>
              </a:ext>
            </a:extLst>
          </p:cNvPr>
          <p:cNvSpPr/>
          <p:nvPr/>
        </p:nvSpPr>
        <p:spPr>
          <a:xfrm>
            <a:off x="9771636" y="45153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51E45B7-606B-42EE-A3AB-6FAC18BCBE1F}"/>
              </a:ext>
            </a:extLst>
          </p:cNvPr>
          <p:cNvSpPr/>
          <p:nvPr/>
        </p:nvSpPr>
        <p:spPr>
          <a:xfrm>
            <a:off x="6202652" y="56837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0BA88F-9CD7-4F6E-AD4B-B86FBA4CC034}"/>
              </a:ext>
            </a:extLst>
          </p:cNvPr>
          <p:cNvSpPr/>
          <p:nvPr/>
        </p:nvSpPr>
        <p:spPr>
          <a:xfrm>
            <a:off x="7385776" y="56837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9C06B6-2EA3-4337-9044-033D1D7EABCE}"/>
              </a:ext>
            </a:extLst>
          </p:cNvPr>
          <p:cNvSpPr/>
          <p:nvPr/>
        </p:nvSpPr>
        <p:spPr>
          <a:xfrm>
            <a:off x="8613342" y="56837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B6EC70F-BE9B-445F-AC6E-1DB78E69F4C9}"/>
              </a:ext>
            </a:extLst>
          </p:cNvPr>
          <p:cNvSpPr/>
          <p:nvPr/>
        </p:nvSpPr>
        <p:spPr>
          <a:xfrm>
            <a:off x="9840908" y="5683755"/>
            <a:ext cx="979055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6CF408-6DFE-49DB-BD75-4A285C02AA67}"/>
              </a:ext>
            </a:extLst>
          </p:cNvPr>
          <p:cNvSpPr txBox="1"/>
          <p:nvPr/>
        </p:nvSpPr>
        <p:spPr>
          <a:xfrm>
            <a:off x="6455755" y="254474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7DC8212-6BFC-4E7A-951A-7D0F96E27A6F}"/>
              </a:ext>
            </a:extLst>
          </p:cNvPr>
          <p:cNvSpPr/>
          <p:nvPr/>
        </p:nvSpPr>
        <p:spPr>
          <a:xfrm>
            <a:off x="1440873" y="3916218"/>
            <a:ext cx="1228002" cy="295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4592AF-8EF9-4A56-A82C-30BE5ABF0E6F}"/>
              </a:ext>
            </a:extLst>
          </p:cNvPr>
          <p:cNvSpPr txBox="1"/>
          <p:nvPr/>
        </p:nvSpPr>
        <p:spPr>
          <a:xfrm>
            <a:off x="1560511" y="360095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JAVA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189E6C9-0B98-4C1B-8E52-6DF840F99688}"/>
              </a:ext>
            </a:extLst>
          </p:cNvPr>
          <p:cNvSpPr/>
          <p:nvPr/>
        </p:nvSpPr>
        <p:spPr>
          <a:xfrm>
            <a:off x="5080000" y="3703782"/>
            <a:ext cx="1016000" cy="1533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Graphic 29" descr="User">
            <a:extLst>
              <a:ext uri="{FF2B5EF4-FFF2-40B4-BE49-F238E27FC236}">
                <a16:creationId xmlns:a16="http://schemas.microsoft.com/office/drawing/2014/main" id="{ED9DFE0D-AB07-433B-9D2F-3D8E8CF92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3891" y="2547050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F8A4C0A-85DE-45D5-8696-B46020A1C78B}"/>
              </a:ext>
            </a:extLst>
          </p:cNvPr>
          <p:cNvSpPr txBox="1"/>
          <p:nvPr/>
        </p:nvSpPr>
        <p:spPr>
          <a:xfrm>
            <a:off x="3281066" y="2681084"/>
            <a:ext cx="1640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Through HIVE</a:t>
            </a:r>
          </a:p>
          <a:p>
            <a:pPr algn="ctr"/>
            <a:r>
              <a:rPr lang="en-IN" dirty="0"/>
              <a:t>CLI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58C28FC0-8D05-449A-9A00-5276E20AD6F7}"/>
              </a:ext>
            </a:extLst>
          </p:cNvPr>
          <p:cNvSpPr/>
          <p:nvPr/>
        </p:nvSpPr>
        <p:spPr>
          <a:xfrm>
            <a:off x="3713018" y="3214255"/>
            <a:ext cx="295564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887C8F-4494-434E-A124-475DB82F9B65}"/>
              </a:ext>
            </a:extLst>
          </p:cNvPr>
          <p:cNvSpPr txBox="1"/>
          <p:nvPr/>
        </p:nvSpPr>
        <p:spPr>
          <a:xfrm>
            <a:off x="3904641" y="3366655"/>
            <a:ext cx="176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MAPREDUCE</a:t>
            </a:r>
          </a:p>
        </p:txBody>
      </p:sp>
    </p:spTree>
    <p:extLst>
      <p:ext uri="{BB962C8B-B14F-4D97-AF65-F5344CB8AC3E}">
        <p14:creationId xmlns:p14="http://schemas.microsoft.com/office/powerpoint/2010/main" val="352204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A20A-04E8-499F-AF06-8FE098D8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4FD149-FEEC-4024-A600-182D0174E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59"/>
            <a:ext cx="12192000" cy="6866259"/>
          </a:xfrm>
        </p:spPr>
      </p:pic>
    </p:spTree>
    <p:extLst>
      <p:ext uri="{BB962C8B-B14F-4D97-AF65-F5344CB8AC3E}">
        <p14:creationId xmlns:p14="http://schemas.microsoft.com/office/powerpoint/2010/main" val="417388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5357-CA93-43A2-903F-87C151D8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Submitting Hive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3DF8-6DE0-4DE1-A3D7-9CE8EE2C6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the file in .hive format and submit it</a:t>
            </a:r>
          </a:p>
          <a:p>
            <a:r>
              <a:rPr lang="en-IN" dirty="0"/>
              <a:t>Hive –f </a:t>
            </a:r>
            <a:r>
              <a:rPr lang="en-IN" dirty="0" err="1"/>
              <a:t>demo.hive</a:t>
            </a:r>
            <a:endParaRPr lang="en-IN" dirty="0"/>
          </a:p>
          <a:p>
            <a:r>
              <a:rPr lang="en-IN" dirty="0"/>
              <a:t>Hive console</a:t>
            </a:r>
          </a:p>
          <a:p>
            <a:r>
              <a:rPr lang="en-IN" dirty="0"/>
              <a:t>Beeline – console to access you local/remote hive CLI( JDBC / ODBC)</a:t>
            </a:r>
          </a:p>
          <a:p>
            <a:r>
              <a:rPr lang="en-IN" dirty="0"/>
              <a:t>Difference internal and external table</a:t>
            </a:r>
          </a:p>
          <a:p>
            <a:r>
              <a:rPr lang="en-IN" dirty="0"/>
              <a:t>While creating hive table metadata and actual data are the 2 places hive will interact</a:t>
            </a:r>
          </a:p>
          <a:p>
            <a:r>
              <a:rPr lang="en-US" dirty="0"/>
              <a:t>On dropping these internal </a:t>
            </a:r>
            <a:r>
              <a:rPr lang="en-US" b="1" dirty="0"/>
              <a:t>tables</a:t>
            </a:r>
            <a:r>
              <a:rPr lang="en-US" dirty="0"/>
              <a:t> the data stored in them also gets deleted and data is lost forever.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08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72D9-BB45-4D89-B7B3-B4AB16BF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1C0E-8488-467F-B9F4-3A3B2D7F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Relational and non relational database?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202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503</TotalTime>
  <Words>1681</Words>
  <Application>Microsoft Office PowerPoint</Application>
  <PresentationFormat>Widescreen</PresentationFormat>
  <Paragraphs>292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Century Gothic</vt:lpstr>
      <vt:lpstr>Wingdings 3</vt:lpstr>
      <vt:lpstr>Ion</vt:lpstr>
      <vt:lpstr>PowerPoint Presentation</vt:lpstr>
      <vt:lpstr>Topics</vt:lpstr>
      <vt:lpstr>Hive</vt:lpstr>
      <vt:lpstr>Database and Data Warehouse</vt:lpstr>
      <vt:lpstr>How Hive Works?</vt:lpstr>
      <vt:lpstr>PowerPoint Presentation</vt:lpstr>
      <vt:lpstr>PowerPoint Presentation</vt:lpstr>
      <vt:lpstr>Submitting Hive Queries</vt:lpstr>
      <vt:lpstr>HBASE</vt:lpstr>
      <vt:lpstr>Relational Data base</vt:lpstr>
      <vt:lpstr>RDBMS</vt:lpstr>
      <vt:lpstr>Non Relational Databases</vt:lpstr>
      <vt:lpstr>HBASE</vt:lpstr>
      <vt:lpstr>PowerPoint Presentation</vt:lpstr>
      <vt:lpstr>PowerPoint Presentation</vt:lpstr>
      <vt:lpstr>Hadoop Tools</vt:lpstr>
      <vt:lpstr>Amazon Web Services Cloud</vt:lpstr>
      <vt:lpstr>Networking </vt:lpstr>
      <vt:lpstr>IP Address</vt:lpstr>
      <vt:lpstr>IP Address</vt:lpstr>
      <vt:lpstr>IPV4</vt:lpstr>
      <vt:lpstr>IPV6</vt:lpstr>
      <vt:lpstr>IPV4</vt:lpstr>
      <vt:lpstr>IPV4 Class</vt:lpstr>
      <vt:lpstr>Subnet Mask</vt:lpstr>
      <vt:lpstr>PowerPoint Presentation</vt:lpstr>
      <vt:lpstr>PowerPoint Presentation</vt:lpstr>
      <vt:lpstr>Default Subnet Mask</vt:lpstr>
      <vt:lpstr>Default Subnet mask</vt:lpstr>
      <vt:lpstr>Default Subnet mask</vt:lpstr>
      <vt:lpstr>Subnetting</vt:lpstr>
      <vt:lpstr>Subnetting</vt:lpstr>
      <vt:lpstr>Class C Subnetting</vt:lpstr>
      <vt:lpstr>20 Systems</vt:lpstr>
      <vt:lpstr>20 Systems</vt:lpstr>
      <vt:lpstr>60 System</vt:lpstr>
      <vt:lpstr>60 System</vt:lpstr>
      <vt:lpstr>CIDR VALUES</vt:lpstr>
      <vt:lpstr>CIDR VALUES</vt:lpstr>
      <vt:lpstr>CIDR VALUES</vt:lpstr>
      <vt:lpstr>CIDR VALUES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30</cp:revision>
  <dcterms:created xsi:type="dcterms:W3CDTF">2020-05-15T04:01:14Z</dcterms:created>
  <dcterms:modified xsi:type="dcterms:W3CDTF">2020-05-15T12:24:18Z</dcterms:modified>
</cp:coreProperties>
</file>