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57" r:id="rId6"/>
    <p:sldId id="258" r:id="rId7"/>
    <p:sldId id="263" r:id="rId8"/>
    <p:sldId id="264" r:id="rId9"/>
    <p:sldId id="262" r:id="rId10"/>
    <p:sldId id="267"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241084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A5420-6211-453A-82E6-CA70F9BC5A2D}"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89103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16326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931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42026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08966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244322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111314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428211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32443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402222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A5420-6211-453A-82E6-CA70F9BC5A2D}"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25518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A5420-6211-453A-82E6-CA70F9BC5A2D}" type="datetimeFigureOut">
              <a:rPr lang="en-IN" smtClean="0"/>
              <a:t>2020/05/27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219423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421895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360347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FA5420-6211-453A-82E6-CA70F9BC5A2D}" type="datetimeFigureOut">
              <a:rPr lang="en-IN" smtClean="0"/>
              <a:t>2020/05/27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22391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FA5420-6211-453A-82E6-CA70F9BC5A2D}"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1C703-6E1D-4A3D-A75A-3C7C08434620}" type="slidenum">
              <a:rPr lang="en-IN" smtClean="0"/>
              <a:t>‹#›</a:t>
            </a:fld>
            <a:endParaRPr lang="en-IN"/>
          </a:p>
        </p:txBody>
      </p:sp>
    </p:spTree>
    <p:extLst>
      <p:ext uri="{BB962C8B-B14F-4D97-AF65-F5344CB8AC3E}">
        <p14:creationId xmlns:p14="http://schemas.microsoft.com/office/powerpoint/2010/main" val="401610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FA5420-6211-453A-82E6-CA70F9BC5A2D}" type="datetimeFigureOut">
              <a:rPr lang="en-IN" smtClean="0"/>
              <a:t>2020/05/27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E1C703-6E1D-4A3D-A75A-3C7C08434620}" type="slidenum">
              <a:rPr lang="en-IN" smtClean="0"/>
              <a:t>‹#›</a:t>
            </a:fld>
            <a:endParaRPr lang="en-IN"/>
          </a:p>
        </p:txBody>
      </p:sp>
    </p:spTree>
    <p:extLst>
      <p:ext uri="{BB962C8B-B14F-4D97-AF65-F5344CB8AC3E}">
        <p14:creationId xmlns:p14="http://schemas.microsoft.com/office/powerpoint/2010/main" val="3283610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F8AD-BD67-4F06-ABF7-AF47642099EC}"/>
              </a:ext>
            </a:extLst>
          </p:cNvPr>
          <p:cNvSpPr>
            <a:spLocks noGrp="1"/>
          </p:cNvSpPr>
          <p:nvPr>
            <p:ph type="ctrTitle"/>
          </p:nvPr>
        </p:nvSpPr>
        <p:spPr/>
        <p:txBody>
          <a:bodyPr/>
          <a:lstStyle/>
          <a:p>
            <a:r>
              <a:rPr lang="en-IN" dirty="0"/>
              <a:t>AWS GLUE</a:t>
            </a:r>
          </a:p>
        </p:txBody>
      </p:sp>
      <p:sp>
        <p:nvSpPr>
          <p:cNvPr id="3" name="Subtitle 2">
            <a:extLst>
              <a:ext uri="{FF2B5EF4-FFF2-40B4-BE49-F238E27FC236}">
                <a16:creationId xmlns:a16="http://schemas.microsoft.com/office/drawing/2014/main" id="{9CC5BD0B-3756-441D-BE0A-B2801B5AA1D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7392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9F6F-0ECC-454F-8A9C-9D46751C530E}"/>
              </a:ext>
            </a:extLst>
          </p:cNvPr>
          <p:cNvSpPr>
            <a:spLocks noGrp="1"/>
          </p:cNvSpPr>
          <p:nvPr>
            <p:ph type="title"/>
          </p:nvPr>
        </p:nvSpPr>
        <p:spPr/>
        <p:txBody>
          <a:bodyPr/>
          <a:lstStyle/>
          <a:p>
            <a:r>
              <a:rPr lang="en-IN" dirty="0"/>
              <a:t>Classifiers</a:t>
            </a:r>
          </a:p>
        </p:txBody>
      </p:sp>
      <p:sp>
        <p:nvSpPr>
          <p:cNvPr id="3" name="Content Placeholder 2">
            <a:extLst>
              <a:ext uri="{FF2B5EF4-FFF2-40B4-BE49-F238E27FC236}">
                <a16:creationId xmlns:a16="http://schemas.microsoft.com/office/drawing/2014/main" id="{9B205725-F759-4FA0-9A7C-657BE655A1CB}"/>
              </a:ext>
            </a:extLst>
          </p:cNvPr>
          <p:cNvSpPr>
            <a:spLocks noGrp="1"/>
          </p:cNvSpPr>
          <p:nvPr>
            <p:ph idx="1"/>
          </p:nvPr>
        </p:nvSpPr>
        <p:spPr/>
        <p:txBody>
          <a:bodyPr/>
          <a:lstStyle/>
          <a:p>
            <a:r>
              <a:rPr lang="en-IN" dirty="0"/>
              <a:t>Data mine schema of the data</a:t>
            </a:r>
          </a:p>
          <a:p>
            <a:r>
              <a:rPr lang="en-IN" dirty="0"/>
              <a:t>AWS Glue provides common  file types such as csv, json, avro, parquet and so on</a:t>
            </a:r>
          </a:p>
          <a:p>
            <a:r>
              <a:rPr lang="en-IN" dirty="0"/>
              <a:t>It also provides classifiers for common relational database management system using JDBC/ODBC Connection</a:t>
            </a:r>
          </a:p>
          <a:p>
            <a:r>
              <a:rPr lang="en-IN" dirty="0"/>
              <a:t>Predefined Classifiers if u want means write your own classifiers by specifying the configuration in xml format </a:t>
            </a:r>
          </a:p>
          <a:p>
            <a:endParaRPr lang="en-IN" dirty="0"/>
          </a:p>
        </p:txBody>
      </p:sp>
    </p:spTree>
    <p:extLst>
      <p:ext uri="{BB962C8B-B14F-4D97-AF65-F5344CB8AC3E}">
        <p14:creationId xmlns:p14="http://schemas.microsoft.com/office/powerpoint/2010/main" val="115640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D705-FB0E-4208-9595-B65F131626B7}"/>
              </a:ext>
            </a:extLst>
          </p:cNvPr>
          <p:cNvSpPr>
            <a:spLocks noGrp="1"/>
          </p:cNvSpPr>
          <p:nvPr>
            <p:ph type="title"/>
          </p:nvPr>
        </p:nvSpPr>
        <p:spPr/>
        <p:txBody>
          <a:bodyPr/>
          <a:lstStyle/>
          <a:p>
            <a:r>
              <a:rPr lang="en-IN" dirty="0"/>
              <a:t>Crawler</a:t>
            </a:r>
          </a:p>
        </p:txBody>
      </p:sp>
      <p:sp>
        <p:nvSpPr>
          <p:cNvPr id="3" name="Content Placeholder 2">
            <a:extLst>
              <a:ext uri="{FF2B5EF4-FFF2-40B4-BE49-F238E27FC236}">
                <a16:creationId xmlns:a16="http://schemas.microsoft.com/office/drawing/2014/main" id="{637A7ED5-96F2-42F0-959F-068DED95ABDC}"/>
              </a:ext>
            </a:extLst>
          </p:cNvPr>
          <p:cNvSpPr>
            <a:spLocks noGrp="1"/>
          </p:cNvSpPr>
          <p:nvPr>
            <p:ph idx="1"/>
          </p:nvPr>
        </p:nvSpPr>
        <p:spPr/>
        <p:txBody>
          <a:bodyPr/>
          <a:lstStyle/>
          <a:p>
            <a:r>
              <a:rPr lang="en-IN" dirty="0"/>
              <a:t>Crawler is nothing but the program that connects to the data store from various target, progress through prioritize list of classifiers to determine schema for your data and then it creates metadata tables in data catalogue.</a:t>
            </a:r>
          </a:p>
        </p:txBody>
      </p:sp>
    </p:spTree>
    <p:extLst>
      <p:ext uri="{BB962C8B-B14F-4D97-AF65-F5344CB8AC3E}">
        <p14:creationId xmlns:p14="http://schemas.microsoft.com/office/powerpoint/2010/main" val="306823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5ABF-0F40-41E3-96C6-84A7276C83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524C45-A19B-41DE-B175-B2574F17EB48}"/>
              </a:ext>
            </a:extLst>
          </p:cNvPr>
          <p:cNvSpPr>
            <a:spLocks noGrp="1"/>
          </p:cNvSpPr>
          <p:nvPr>
            <p:ph idx="1"/>
          </p:nvPr>
        </p:nvSpPr>
        <p:spPr>
          <a:xfrm>
            <a:off x="1104293" y="2043682"/>
            <a:ext cx="8946541" cy="4195481"/>
          </a:xfrm>
        </p:spPr>
        <p:txBody>
          <a:bodyPr/>
          <a:lstStyle/>
          <a:p>
            <a:r>
              <a:rPr lang="en-IN" dirty="0"/>
              <a:t>Crawler pulling the data from data store, through classifiers we can configure how it will pull and save the metadata's about when it will pull and where it will pull to data catalogue</a:t>
            </a:r>
          </a:p>
        </p:txBody>
      </p:sp>
      <p:sp>
        <p:nvSpPr>
          <p:cNvPr id="5" name="Flowchart: Magnetic Disk 4">
            <a:extLst>
              <a:ext uri="{FF2B5EF4-FFF2-40B4-BE49-F238E27FC236}">
                <a16:creationId xmlns:a16="http://schemas.microsoft.com/office/drawing/2014/main" id="{9DDB1BA3-7AD6-4AEA-8F48-331D1842EA86}"/>
              </a:ext>
            </a:extLst>
          </p:cNvPr>
          <p:cNvSpPr/>
          <p:nvPr/>
        </p:nvSpPr>
        <p:spPr>
          <a:xfrm>
            <a:off x="1496291" y="3195782"/>
            <a:ext cx="960582" cy="12469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source</a:t>
            </a:r>
          </a:p>
        </p:txBody>
      </p:sp>
      <p:sp>
        <p:nvSpPr>
          <p:cNvPr id="6" name="Rectangle 5">
            <a:extLst>
              <a:ext uri="{FF2B5EF4-FFF2-40B4-BE49-F238E27FC236}">
                <a16:creationId xmlns:a16="http://schemas.microsoft.com/office/drawing/2014/main" id="{ECE96DD5-F6D8-47F3-A788-A5FF550610F1}"/>
              </a:ext>
            </a:extLst>
          </p:cNvPr>
          <p:cNvSpPr/>
          <p:nvPr/>
        </p:nvSpPr>
        <p:spPr>
          <a:xfrm>
            <a:off x="4128655" y="3429000"/>
            <a:ext cx="2835563" cy="165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Catalogue</a:t>
            </a:r>
          </a:p>
        </p:txBody>
      </p:sp>
      <p:cxnSp>
        <p:nvCxnSpPr>
          <p:cNvPr id="8" name="Straight Arrow Connector 7">
            <a:extLst>
              <a:ext uri="{FF2B5EF4-FFF2-40B4-BE49-F238E27FC236}">
                <a16:creationId xmlns:a16="http://schemas.microsoft.com/office/drawing/2014/main" id="{84041866-F3A4-40CE-8021-7A93DAC2F7A7}"/>
              </a:ext>
            </a:extLst>
          </p:cNvPr>
          <p:cNvCxnSpPr>
            <a:cxnSpLocks/>
          </p:cNvCxnSpPr>
          <p:nvPr/>
        </p:nvCxnSpPr>
        <p:spPr>
          <a:xfrm>
            <a:off x="2309091" y="3819236"/>
            <a:ext cx="1819564" cy="32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F9CA3E4-FECF-4CF2-AD72-FD450BB8AD3C}"/>
              </a:ext>
            </a:extLst>
          </p:cNvPr>
          <p:cNvSpPr/>
          <p:nvPr/>
        </p:nvSpPr>
        <p:spPr>
          <a:xfrm>
            <a:off x="7250545" y="3195782"/>
            <a:ext cx="812802" cy="87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JOB</a:t>
            </a:r>
          </a:p>
        </p:txBody>
      </p:sp>
      <p:sp>
        <p:nvSpPr>
          <p:cNvPr id="12" name="Rectangle: Rounded Corners 11">
            <a:extLst>
              <a:ext uri="{FF2B5EF4-FFF2-40B4-BE49-F238E27FC236}">
                <a16:creationId xmlns:a16="http://schemas.microsoft.com/office/drawing/2014/main" id="{6DF2797B-B832-42FC-A868-BFA8622F6A17}"/>
              </a:ext>
            </a:extLst>
          </p:cNvPr>
          <p:cNvSpPr/>
          <p:nvPr/>
        </p:nvSpPr>
        <p:spPr>
          <a:xfrm>
            <a:off x="7250545" y="4202546"/>
            <a:ext cx="1385455" cy="87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transform</a:t>
            </a:r>
          </a:p>
        </p:txBody>
      </p:sp>
      <p:sp>
        <p:nvSpPr>
          <p:cNvPr id="13" name="TextBox 12">
            <a:extLst>
              <a:ext uri="{FF2B5EF4-FFF2-40B4-BE49-F238E27FC236}">
                <a16:creationId xmlns:a16="http://schemas.microsoft.com/office/drawing/2014/main" id="{54D3C453-43BF-4CED-BCB5-D30E079DF5B7}"/>
              </a:ext>
            </a:extLst>
          </p:cNvPr>
          <p:cNvSpPr txBox="1"/>
          <p:nvPr/>
        </p:nvSpPr>
        <p:spPr>
          <a:xfrm>
            <a:off x="2863273" y="3819236"/>
            <a:ext cx="1056700" cy="369332"/>
          </a:xfrm>
          <a:prstGeom prst="rect">
            <a:avLst/>
          </a:prstGeom>
          <a:noFill/>
        </p:spPr>
        <p:txBody>
          <a:bodyPr wrap="none" rtlCol="0">
            <a:spAutoFit/>
          </a:bodyPr>
          <a:lstStyle/>
          <a:p>
            <a:r>
              <a:rPr lang="en-IN" dirty="0"/>
              <a:t>Crawler</a:t>
            </a:r>
          </a:p>
        </p:txBody>
      </p:sp>
      <p:sp>
        <p:nvSpPr>
          <p:cNvPr id="15" name="Flowchart: Magnetic Disk 14">
            <a:extLst>
              <a:ext uri="{FF2B5EF4-FFF2-40B4-BE49-F238E27FC236}">
                <a16:creationId xmlns:a16="http://schemas.microsoft.com/office/drawing/2014/main" id="{5F689EE1-99C5-4CC8-A61F-D8FBC02482F1}"/>
              </a:ext>
            </a:extLst>
          </p:cNvPr>
          <p:cNvSpPr/>
          <p:nvPr/>
        </p:nvSpPr>
        <p:spPr>
          <a:xfrm>
            <a:off x="8808543" y="4254500"/>
            <a:ext cx="1385455" cy="215078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target</a:t>
            </a:r>
          </a:p>
        </p:txBody>
      </p:sp>
      <p:sp>
        <p:nvSpPr>
          <p:cNvPr id="16" name="Arrow: Right 15">
            <a:extLst>
              <a:ext uri="{FF2B5EF4-FFF2-40B4-BE49-F238E27FC236}">
                <a16:creationId xmlns:a16="http://schemas.microsoft.com/office/drawing/2014/main" id="{2ED26B12-2C8B-4D56-82F9-C6114FE19668}"/>
              </a:ext>
            </a:extLst>
          </p:cNvPr>
          <p:cNvSpPr/>
          <p:nvPr/>
        </p:nvSpPr>
        <p:spPr>
          <a:xfrm>
            <a:off x="6964218" y="3509818"/>
            <a:ext cx="286327" cy="21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B1AF729-843C-4D82-8F48-6926EB20278B}"/>
              </a:ext>
            </a:extLst>
          </p:cNvPr>
          <p:cNvSpPr/>
          <p:nvPr/>
        </p:nvSpPr>
        <p:spPr>
          <a:xfrm rot="5400000">
            <a:off x="7563130" y="4048987"/>
            <a:ext cx="264666" cy="19091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92ADC86-D3FB-436F-98BE-1C3779A65568}"/>
              </a:ext>
            </a:extLst>
          </p:cNvPr>
          <p:cNvSpPr/>
          <p:nvPr/>
        </p:nvSpPr>
        <p:spPr>
          <a:xfrm>
            <a:off x="8579108" y="4641273"/>
            <a:ext cx="286327" cy="21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208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EC74-2EE9-4BEB-8663-F7F2D98ED866}"/>
              </a:ext>
            </a:extLst>
          </p:cNvPr>
          <p:cNvSpPr>
            <a:spLocks noGrp="1"/>
          </p:cNvSpPr>
          <p:nvPr>
            <p:ph type="title"/>
          </p:nvPr>
        </p:nvSpPr>
        <p:spPr/>
        <p:txBody>
          <a:bodyPr/>
          <a:lstStyle/>
          <a:p>
            <a:r>
              <a:rPr lang="en-IN" dirty="0"/>
              <a:t>Glue demo</a:t>
            </a:r>
          </a:p>
        </p:txBody>
      </p:sp>
      <p:sp>
        <p:nvSpPr>
          <p:cNvPr id="3" name="Content Placeholder 2">
            <a:extLst>
              <a:ext uri="{FF2B5EF4-FFF2-40B4-BE49-F238E27FC236}">
                <a16:creationId xmlns:a16="http://schemas.microsoft.com/office/drawing/2014/main" id="{F9C0978A-59AD-4F7B-954F-AA058E2F0A53}"/>
              </a:ext>
            </a:extLst>
          </p:cNvPr>
          <p:cNvSpPr>
            <a:spLocks noGrp="1"/>
          </p:cNvSpPr>
          <p:nvPr>
            <p:ph idx="1"/>
          </p:nvPr>
        </p:nvSpPr>
        <p:spPr/>
        <p:txBody>
          <a:bodyPr/>
          <a:lstStyle/>
          <a:p>
            <a:endParaRPr lang="en-IN" dirty="0"/>
          </a:p>
        </p:txBody>
      </p:sp>
      <p:sp>
        <p:nvSpPr>
          <p:cNvPr id="4" name="Cylinder 3">
            <a:extLst>
              <a:ext uri="{FF2B5EF4-FFF2-40B4-BE49-F238E27FC236}">
                <a16:creationId xmlns:a16="http://schemas.microsoft.com/office/drawing/2014/main" id="{7ED27F8D-B5DA-4597-BF25-02B6A1416E7D}"/>
              </a:ext>
            </a:extLst>
          </p:cNvPr>
          <p:cNvSpPr/>
          <p:nvPr/>
        </p:nvSpPr>
        <p:spPr>
          <a:xfrm>
            <a:off x="5114764" y="2530764"/>
            <a:ext cx="923636" cy="8982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DM1</a:t>
            </a:r>
          </a:p>
        </p:txBody>
      </p:sp>
      <p:sp>
        <p:nvSpPr>
          <p:cNvPr id="5" name="Cylinder 4">
            <a:extLst>
              <a:ext uri="{FF2B5EF4-FFF2-40B4-BE49-F238E27FC236}">
                <a16:creationId xmlns:a16="http://schemas.microsoft.com/office/drawing/2014/main" id="{C7D1C904-9E5A-46C4-AC20-8030A6F29475}"/>
              </a:ext>
            </a:extLst>
          </p:cNvPr>
          <p:cNvSpPr/>
          <p:nvPr/>
        </p:nvSpPr>
        <p:spPr>
          <a:xfrm>
            <a:off x="5114764" y="3701540"/>
            <a:ext cx="923636" cy="8982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DM2</a:t>
            </a:r>
          </a:p>
        </p:txBody>
      </p:sp>
      <p:sp>
        <p:nvSpPr>
          <p:cNvPr id="6" name="Cylinder 5">
            <a:extLst>
              <a:ext uri="{FF2B5EF4-FFF2-40B4-BE49-F238E27FC236}">
                <a16:creationId xmlns:a16="http://schemas.microsoft.com/office/drawing/2014/main" id="{5C232245-B8B1-4C60-B723-CA3D1B76AA61}"/>
              </a:ext>
            </a:extLst>
          </p:cNvPr>
          <p:cNvSpPr/>
          <p:nvPr/>
        </p:nvSpPr>
        <p:spPr>
          <a:xfrm>
            <a:off x="5132547" y="4872316"/>
            <a:ext cx="923636" cy="8982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DM3</a:t>
            </a:r>
          </a:p>
        </p:txBody>
      </p:sp>
      <p:sp>
        <p:nvSpPr>
          <p:cNvPr id="7" name="Rectangle: Rounded Corners 6">
            <a:extLst>
              <a:ext uri="{FF2B5EF4-FFF2-40B4-BE49-F238E27FC236}">
                <a16:creationId xmlns:a16="http://schemas.microsoft.com/office/drawing/2014/main" id="{A2584155-C555-440F-8786-570E13AAAA81}"/>
              </a:ext>
            </a:extLst>
          </p:cNvPr>
          <p:cNvSpPr/>
          <p:nvPr/>
        </p:nvSpPr>
        <p:spPr>
          <a:xfrm>
            <a:off x="1450109" y="2983345"/>
            <a:ext cx="2733964" cy="2216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Consumer Application</a:t>
            </a:r>
          </a:p>
        </p:txBody>
      </p:sp>
      <p:sp>
        <p:nvSpPr>
          <p:cNvPr id="8" name="Arrow: Right 7">
            <a:extLst>
              <a:ext uri="{FF2B5EF4-FFF2-40B4-BE49-F238E27FC236}">
                <a16:creationId xmlns:a16="http://schemas.microsoft.com/office/drawing/2014/main" id="{654FC609-14D8-4208-B8E6-42BBD1715157}"/>
              </a:ext>
            </a:extLst>
          </p:cNvPr>
          <p:cNvSpPr/>
          <p:nvPr/>
        </p:nvSpPr>
        <p:spPr>
          <a:xfrm>
            <a:off x="3768436" y="3701540"/>
            <a:ext cx="1209964" cy="981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4E30088B-524B-4FA5-9225-1CA42685D104}"/>
              </a:ext>
            </a:extLst>
          </p:cNvPr>
          <p:cNvSpPr/>
          <p:nvPr/>
        </p:nvSpPr>
        <p:spPr>
          <a:xfrm>
            <a:off x="8174182" y="2530764"/>
            <a:ext cx="1875670" cy="30387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WH</a:t>
            </a:r>
          </a:p>
        </p:txBody>
      </p:sp>
      <p:sp>
        <p:nvSpPr>
          <p:cNvPr id="10" name="Arrow: Right 9">
            <a:extLst>
              <a:ext uri="{FF2B5EF4-FFF2-40B4-BE49-F238E27FC236}">
                <a16:creationId xmlns:a16="http://schemas.microsoft.com/office/drawing/2014/main" id="{3F957A13-C862-4E74-89CB-3048DDA34AF6}"/>
              </a:ext>
            </a:extLst>
          </p:cNvPr>
          <p:cNvSpPr/>
          <p:nvPr/>
        </p:nvSpPr>
        <p:spPr>
          <a:xfrm>
            <a:off x="6474691" y="3701540"/>
            <a:ext cx="1320800" cy="981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570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1663-71EC-4B23-888C-49C350982920}"/>
              </a:ext>
            </a:extLst>
          </p:cNvPr>
          <p:cNvSpPr>
            <a:spLocks noGrp="1"/>
          </p:cNvSpPr>
          <p:nvPr>
            <p:ph type="title"/>
          </p:nvPr>
        </p:nvSpPr>
        <p:spPr/>
        <p:txBody>
          <a:bodyPr/>
          <a:lstStyle/>
          <a:p>
            <a:r>
              <a:rPr lang="en-IN" dirty="0"/>
              <a:t>Glue Demo</a:t>
            </a:r>
          </a:p>
        </p:txBody>
      </p:sp>
      <p:sp>
        <p:nvSpPr>
          <p:cNvPr id="3" name="Content Placeholder 2">
            <a:extLst>
              <a:ext uri="{FF2B5EF4-FFF2-40B4-BE49-F238E27FC236}">
                <a16:creationId xmlns:a16="http://schemas.microsoft.com/office/drawing/2014/main" id="{38C3459D-879F-4CDB-802C-08EC035C4A4C}"/>
              </a:ext>
            </a:extLst>
          </p:cNvPr>
          <p:cNvSpPr>
            <a:spLocks noGrp="1"/>
          </p:cNvSpPr>
          <p:nvPr>
            <p:ph idx="1"/>
          </p:nvPr>
        </p:nvSpPr>
        <p:spPr/>
        <p:txBody>
          <a:bodyPr/>
          <a:lstStyle/>
          <a:p>
            <a:r>
              <a:rPr lang="en-IN" dirty="0"/>
              <a:t>Extract – we need to import the data in to our premises from the consumer end(DataMart, database, Application API)</a:t>
            </a:r>
          </a:p>
          <a:p>
            <a:r>
              <a:rPr lang="en-IN" dirty="0"/>
              <a:t>Transform – Check for Consumer end data format and data type as well as check for the data warehouse data format and data type, if both are equal means we don’t need any Transformation of data to save it in my location, but if data format and data type differs means I need to transformation</a:t>
            </a:r>
          </a:p>
          <a:p>
            <a:r>
              <a:rPr lang="en-IN" dirty="0"/>
              <a:t>Load – I need to load the data into my data ware house tool</a:t>
            </a:r>
          </a:p>
          <a:p>
            <a:r>
              <a:rPr lang="en-IN" dirty="0"/>
              <a:t>For analytical purpose I need to provide API from my data warehouse to consumer end I need to provide</a:t>
            </a:r>
          </a:p>
        </p:txBody>
      </p:sp>
    </p:spTree>
    <p:extLst>
      <p:ext uri="{BB962C8B-B14F-4D97-AF65-F5344CB8AC3E}">
        <p14:creationId xmlns:p14="http://schemas.microsoft.com/office/powerpoint/2010/main" val="277822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5264-9560-4C4A-A087-3DF424DF8B04}"/>
              </a:ext>
            </a:extLst>
          </p:cNvPr>
          <p:cNvSpPr>
            <a:spLocks noGrp="1"/>
          </p:cNvSpPr>
          <p:nvPr>
            <p:ph type="title"/>
          </p:nvPr>
        </p:nvSpPr>
        <p:spPr/>
        <p:txBody>
          <a:bodyPr/>
          <a:lstStyle/>
          <a:p>
            <a:r>
              <a:rPr lang="en-IN" dirty="0"/>
              <a:t>Athena</a:t>
            </a:r>
          </a:p>
        </p:txBody>
      </p:sp>
      <p:sp>
        <p:nvSpPr>
          <p:cNvPr id="3" name="Content Placeholder 2">
            <a:extLst>
              <a:ext uri="{FF2B5EF4-FFF2-40B4-BE49-F238E27FC236}">
                <a16:creationId xmlns:a16="http://schemas.microsoft.com/office/drawing/2014/main" id="{A47EDC6F-C419-426E-8F65-4217BBFB7679}"/>
              </a:ext>
            </a:extLst>
          </p:cNvPr>
          <p:cNvSpPr>
            <a:spLocks noGrp="1"/>
          </p:cNvSpPr>
          <p:nvPr>
            <p:ph idx="1"/>
          </p:nvPr>
        </p:nvSpPr>
        <p:spPr/>
        <p:txBody>
          <a:bodyPr/>
          <a:lstStyle/>
          <a:p>
            <a:r>
              <a:rPr lang="en-IN" dirty="0"/>
              <a:t>Is the hive like service that will help you to run the query on top of the data we imported through glue.</a:t>
            </a:r>
          </a:p>
          <a:p>
            <a:r>
              <a:rPr lang="en-IN" dirty="0"/>
              <a:t>Data catalogue – is the meta data service that will help you to link your glue with </a:t>
            </a:r>
            <a:r>
              <a:rPr lang="en-IN" dirty="0" err="1"/>
              <a:t>athenna</a:t>
            </a:r>
            <a:r>
              <a:rPr lang="en-IN" dirty="0"/>
              <a:t> </a:t>
            </a:r>
          </a:p>
        </p:txBody>
      </p:sp>
    </p:spTree>
    <p:extLst>
      <p:ext uri="{BB962C8B-B14F-4D97-AF65-F5344CB8AC3E}">
        <p14:creationId xmlns:p14="http://schemas.microsoft.com/office/powerpoint/2010/main" val="47441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0326-FA77-4C2E-BAB3-E8A0C1D56B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44F0A44-EB6A-4A62-AE7B-F9739B373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4"/>
            <a:ext cx="12184435" cy="6858324"/>
          </a:xfrm>
        </p:spPr>
      </p:pic>
    </p:spTree>
    <p:extLst>
      <p:ext uri="{BB962C8B-B14F-4D97-AF65-F5344CB8AC3E}">
        <p14:creationId xmlns:p14="http://schemas.microsoft.com/office/powerpoint/2010/main" val="51209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B076-0C41-412A-A56F-8F4371323AA3}"/>
              </a:ext>
            </a:extLst>
          </p:cNvPr>
          <p:cNvSpPr>
            <a:spLocks noGrp="1"/>
          </p:cNvSpPr>
          <p:nvPr>
            <p:ph type="title"/>
          </p:nvPr>
        </p:nvSpPr>
        <p:spPr/>
        <p:txBody>
          <a:bodyPr/>
          <a:lstStyle/>
          <a:p>
            <a:r>
              <a:rPr lang="en-IN" dirty="0"/>
              <a:t>On</a:t>
            </a:r>
          </a:p>
        </p:txBody>
      </p:sp>
      <p:sp>
        <p:nvSpPr>
          <p:cNvPr id="3" name="Content Placeholder 2">
            <a:extLst>
              <a:ext uri="{FF2B5EF4-FFF2-40B4-BE49-F238E27FC236}">
                <a16:creationId xmlns:a16="http://schemas.microsoft.com/office/drawing/2014/main" id="{C4FE7923-FFAC-424C-A2A3-50A29BD35B7A}"/>
              </a:ext>
            </a:extLst>
          </p:cNvPr>
          <p:cNvSpPr>
            <a:spLocks noGrp="1"/>
          </p:cNvSpPr>
          <p:nvPr>
            <p:ph idx="1"/>
          </p:nvPr>
        </p:nvSpPr>
        <p:spPr/>
        <p:txBody>
          <a:bodyPr/>
          <a:lstStyle/>
          <a:p>
            <a:r>
              <a:rPr lang="en-IN" dirty="0"/>
              <a:t>Once schema got imported, with the basic structure we can create job and import the data</a:t>
            </a:r>
          </a:p>
          <a:p>
            <a:r>
              <a:rPr lang="en-IN" dirty="0"/>
              <a:t>Creating job with glue script</a:t>
            </a:r>
          </a:p>
          <a:p>
            <a:r>
              <a:rPr lang="en-IN" dirty="0"/>
              <a:t>Create job with custom script – ETL</a:t>
            </a:r>
          </a:p>
          <a:p>
            <a:r>
              <a:rPr lang="en-IN" dirty="0"/>
              <a:t>Query the data what we imported through glue with the help of hive - Athena</a:t>
            </a:r>
          </a:p>
        </p:txBody>
      </p:sp>
    </p:spTree>
    <p:extLst>
      <p:ext uri="{BB962C8B-B14F-4D97-AF65-F5344CB8AC3E}">
        <p14:creationId xmlns:p14="http://schemas.microsoft.com/office/powerpoint/2010/main" val="403258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77-5296-40CA-844C-6033250B0F84}"/>
              </a:ext>
            </a:extLst>
          </p:cNvPr>
          <p:cNvSpPr>
            <a:spLocks noGrp="1"/>
          </p:cNvSpPr>
          <p:nvPr>
            <p:ph type="title"/>
          </p:nvPr>
        </p:nvSpPr>
        <p:spPr/>
        <p:txBody>
          <a:bodyPr/>
          <a:lstStyle/>
          <a:p>
            <a:r>
              <a:rPr lang="en-IN" dirty="0"/>
              <a:t>Categories of the data's</a:t>
            </a:r>
          </a:p>
        </p:txBody>
      </p:sp>
      <p:sp>
        <p:nvSpPr>
          <p:cNvPr id="3" name="Content Placeholder 2">
            <a:extLst>
              <a:ext uri="{FF2B5EF4-FFF2-40B4-BE49-F238E27FC236}">
                <a16:creationId xmlns:a16="http://schemas.microsoft.com/office/drawing/2014/main" id="{65B058A6-D850-48F2-AFEE-FE9DEBE58FEF}"/>
              </a:ext>
            </a:extLst>
          </p:cNvPr>
          <p:cNvSpPr>
            <a:spLocks noGrp="1"/>
          </p:cNvSpPr>
          <p:nvPr>
            <p:ph idx="1"/>
          </p:nvPr>
        </p:nvSpPr>
        <p:spPr/>
        <p:txBody>
          <a:bodyPr>
            <a:normAutofit fontScale="92500" lnSpcReduction="10000"/>
          </a:bodyPr>
          <a:lstStyle/>
          <a:p>
            <a:r>
              <a:rPr lang="en-IN" dirty="0"/>
              <a:t>Structured data – structured data's are organised in to equal rows and columns</a:t>
            </a:r>
          </a:p>
          <a:p>
            <a:pPr lvl="1"/>
            <a:r>
              <a:rPr lang="en-IN" dirty="0"/>
              <a:t>Primary key and foreign key mechanism to make the searching algorithm  to work better</a:t>
            </a:r>
          </a:p>
          <a:p>
            <a:pPr lvl="1"/>
            <a:r>
              <a:rPr lang="en-IN" dirty="0"/>
              <a:t>Ex: Database, MySQL</a:t>
            </a:r>
          </a:p>
          <a:p>
            <a:r>
              <a:rPr lang="en-IN" dirty="0"/>
              <a:t>Semi structures data - structured data's are organised in to unequal  rows and columns</a:t>
            </a:r>
          </a:p>
          <a:p>
            <a:pPr lvl="1"/>
            <a:r>
              <a:rPr lang="en-IN" dirty="0"/>
              <a:t>Row wise searching algorithm to process the data</a:t>
            </a:r>
          </a:p>
          <a:p>
            <a:pPr lvl="1"/>
            <a:r>
              <a:rPr lang="en-IN" dirty="0"/>
              <a:t>Ex: Excel Sheet</a:t>
            </a:r>
          </a:p>
          <a:p>
            <a:r>
              <a:rPr lang="en-IN" dirty="0"/>
              <a:t>Unstructured data</a:t>
            </a:r>
          </a:p>
          <a:p>
            <a:pPr lvl="1"/>
            <a:r>
              <a:rPr lang="en-IN" dirty="0"/>
              <a:t>Consists of large variety of data's and it doesn’t have any data searching mechanism to follow and it will do the searching by means of folder by folder</a:t>
            </a:r>
          </a:p>
        </p:txBody>
      </p:sp>
    </p:spTree>
    <p:extLst>
      <p:ext uri="{BB962C8B-B14F-4D97-AF65-F5344CB8AC3E}">
        <p14:creationId xmlns:p14="http://schemas.microsoft.com/office/powerpoint/2010/main" val="15303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B9A6-2410-4490-A442-19C01FE7FCB8}"/>
              </a:ext>
            </a:extLst>
          </p:cNvPr>
          <p:cNvSpPr>
            <a:spLocks noGrp="1"/>
          </p:cNvSpPr>
          <p:nvPr>
            <p:ph type="title"/>
          </p:nvPr>
        </p:nvSpPr>
        <p:spPr/>
        <p:txBody>
          <a:bodyPr/>
          <a:lstStyle/>
          <a:p>
            <a:r>
              <a:rPr lang="en-IN" dirty="0"/>
              <a:t>Categories depends on data origin</a:t>
            </a:r>
          </a:p>
        </p:txBody>
      </p:sp>
      <p:sp>
        <p:nvSpPr>
          <p:cNvPr id="3" name="Content Placeholder 2">
            <a:extLst>
              <a:ext uri="{FF2B5EF4-FFF2-40B4-BE49-F238E27FC236}">
                <a16:creationId xmlns:a16="http://schemas.microsoft.com/office/drawing/2014/main" id="{945EFF69-142F-4039-8E58-5CE36ABEA662}"/>
              </a:ext>
            </a:extLst>
          </p:cNvPr>
          <p:cNvSpPr>
            <a:spLocks noGrp="1"/>
          </p:cNvSpPr>
          <p:nvPr>
            <p:ph idx="1"/>
          </p:nvPr>
        </p:nvSpPr>
        <p:spPr/>
        <p:txBody>
          <a:bodyPr/>
          <a:lstStyle/>
          <a:p>
            <a:r>
              <a:rPr lang="en-IN" dirty="0"/>
              <a:t>Run the query on existing data 1 hour older data?</a:t>
            </a:r>
          </a:p>
          <a:p>
            <a:pPr lvl="1"/>
            <a:r>
              <a:rPr lang="en-IN" dirty="0"/>
              <a:t>Import/ pull the data manually to some location and run the query on top the location.</a:t>
            </a:r>
          </a:p>
          <a:p>
            <a:r>
              <a:rPr lang="en-IN" dirty="0"/>
              <a:t>Run the query on live data?</a:t>
            </a:r>
          </a:p>
          <a:p>
            <a:pPr lvl="1"/>
            <a:r>
              <a:rPr lang="en-IN" dirty="0"/>
              <a:t>How we are going to store streaming data’s</a:t>
            </a:r>
          </a:p>
          <a:p>
            <a:pPr lvl="1"/>
            <a:r>
              <a:rPr lang="en-IN" dirty="0"/>
              <a:t>Without any delays I want to run the query on live data</a:t>
            </a:r>
          </a:p>
          <a:p>
            <a:pPr lvl="1"/>
            <a:r>
              <a:rPr lang="en-IN" dirty="0"/>
              <a:t>How we cannot able to go for time based pulling and manual pull it wont work</a:t>
            </a:r>
          </a:p>
          <a:p>
            <a:pPr lvl="1"/>
            <a:r>
              <a:rPr lang="en-IN" dirty="0"/>
              <a:t>If some data get originated immediately it need to push in to my data base</a:t>
            </a:r>
          </a:p>
        </p:txBody>
      </p:sp>
    </p:spTree>
    <p:extLst>
      <p:ext uri="{BB962C8B-B14F-4D97-AF65-F5344CB8AC3E}">
        <p14:creationId xmlns:p14="http://schemas.microsoft.com/office/powerpoint/2010/main" val="38845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5D92-1524-4285-8A6C-49238F549546}"/>
              </a:ext>
            </a:extLst>
          </p:cNvPr>
          <p:cNvSpPr>
            <a:spLocks noGrp="1"/>
          </p:cNvSpPr>
          <p:nvPr>
            <p:ph type="title"/>
          </p:nvPr>
        </p:nvSpPr>
        <p:spPr/>
        <p:txBody>
          <a:bodyPr/>
          <a:lstStyle/>
          <a:p>
            <a:r>
              <a:rPr lang="en-IN" dirty="0"/>
              <a:t>Event Driven and Streaming </a:t>
            </a:r>
          </a:p>
        </p:txBody>
      </p:sp>
      <p:sp>
        <p:nvSpPr>
          <p:cNvPr id="3" name="Content Placeholder 2">
            <a:extLst>
              <a:ext uri="{FF2B5EF4-FFF2-40B4-BE49-F238E27FC236}">
                <a16:creationId xmlns:a16="http://schemas.microsoft.com/office/drawing/2014/main" id="{98A820A3-9E2C-43D8-8947-5AD593DEADD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1733EE6D-3719-4874-A1B1-5C536BBCFC5E}"/>
              </a:ext>
            </a:extLst>
          </p:cNvPr>
          <p:cNvSpPr/>
          <p:nvPr/>
        </p:nvSpPr>
        <p:spPr>
          <a:xfrm>
            <a:off x="1505527" y="2650836"/>
            <a:ext cx="2558473"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Depends on live data 1 hour once I </a:t>
            </a:r>
            <a:r>
              <a:rPr lang="en-IN" dirty="0" err="1"/>
              <a:t>updata</a:t>
            </a:r>
            <a:r>
              <a:rPr lang="en-IN" dirty="0"/>
              <a:t> score</a:t>
            </a:r>
          </a:p>
        </p:txBody>
      </p:sp>
      <p:sp>
        <p:nvSpPr>
          <p:cNvPr id="5" name="Rectangle: Rounded Corners 4">
            <a:extLst>
              <a:ext uri="{FF2B5EF4-FFF2-40B4-BE49-F238E27FC236}">
                <a16:creationId xmlns:a16="http://schemas.microsoft.com/office/drawing/2014/main" id="{23A54ABA-7CBD-47F3-B113-D6DCEE28E7D4}"/>
              </a:ext>
            </a:extLst>
          </p:cNvPr>
          <p:cNvSpPr/>
          <p:nvPr/>
        </p:nvSpPr>
        <p:spPr>
          <a:xfrm>
            <a:off x="4290463" y="2603566"/>
            <a:ext cx="2558473"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Depends on live data 1 day once I </a:t>
            </a:r>
            <a:r>
              <a:rPr lang="en-IN" dirty="0" err="1"/>
              <a:t>updata</a:t>
            </a:r>
            <a:r>
              <a:rPr lang="en-IN" dirty="0"/>
              <a:t> score</a:t>
            </a:r>
          </a:p>
        </p:txBody>
      </p:sp>
      <p:sp>
        <p:nvSpPr>
          <p:cNvPr id="6" name="Rectangle: Rounded Corners 5">
            <a:extLst>
              <a:ext uri="{FF2B5EF4-FFF2-40B4-BE49-F238E27FC236}">
                <a16:creationId xmlns:a16="http://schemas.microsoft.com/office/drawing/2014/main" id="{F24D2295-DBCE-45DF-9277-DC5A4DB4E9F4}"/>
              </a:ext>
            </a:extLst>
          </p:cNvPr>
          <p:cNvSpPr/>
          <p:nvPr/>
        </p:nvSpPr>
        <p:spPr>
          <a:xfrm>
            <a:off x="7075399" y="2603566"/>
            <a:ext cx="2558473"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Depends on live data live score</a:t>
            </a:r>
          </a:p>
        </p:txBody>
      </p:sp>
    </p:spTree>
    <p:extLst>
      <p:ext uri="{BB962C8B-B14F-4D97-AF65-F5344CB8AC3E}">
        <p14:creationId xmlns:p14="http://schemas.microsoft.com/office/powerpoint/2010/main" val="7212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8C45-7F8E-417C-BD03-A9D848B89C64}"/>
              </a:ext>
            </a:extLst>
          </p:cNvPr>
          <p:cNvSpPr>
            <a:spLocks noGrp="1"/>
          </p:cNvSpPr>
          <p:nvPr>
            <p:ph type="title"/>
          </p:nvPr>
        </p:nvSpPr>
        <p:spPr/>
        <p:txBody>
          <a:bodyPr/>
          <a:lstStyle/>
          <a:p>
            <a:r>
              <a:rPr lang="en-IN" dirty="0"/>
              <a:t>AWS Glue</a:t>
            </a:r>
          </a:p>
        </p:txBody>
      </p:sp>
      <p:sp>
        <p:nvSpPr>
          <p:cNvPr id="3" name="Content Placeholder 2">
            <a:extLst>
              <a:ext uri="{FF2B5EF4-FFF2-40B4-BE49-F238E27FC236}">
                <a16:creationId xmlns:a16="http://schemas.microsoft.com/office/drawing/2014/main" id="{A1853A9C-4E97-47A5-8AC9-4E0FE58FB8EF}"/>
              </a:ext>
            </a:extLst>
          </p:cNvPr>
          <p:cNvSpPr>
            <a:spLocks noGrp="1"/>
          </p:cNvSpPr>
          <p:nvPr>
            <p:ph idx="1"/>
          </p:nvPr>
        </p:nvSpPr>
        <p:spPr/>
        <p:txBody>
          <a:bodyPr/>
          <a:lstStyle/>
          <a:p>
            <a:r>
              <a:rPr lang="en-IN" dirty="0"/>
              <a:t>AWS GLUE is serverless platform that is for fully managed ETL (Extract, Transform and Load) service.</a:t>
            </a:r>
          </a:p>
          <a:p>
            <a:r>
              <a:rPr lang="en-IN" dirty="0"/>
              <a:t>Simple to deploy because of it belongs to PAAS Model , Cost-Efficient tool if your compare with other tools.</a:t>
            </a:r>
          </a:p>
          <a:p>
            <a:r>
              <a:rPr lang="en-IN" dirty="0"/>
              <a:t>Glue it will categorize the data(txt, csv, json, parquet), Clean it, Enrich it and move it to various data sources.</a:t>
            </a:r>
          </a:p>
        </p:txBody>
      </p:sp>
    </p:spTree>
    <p:extLst>
      <p:ext uri="{BB962C8B-B14F-4D97-AF65-F5344CB8AC3E}">
        <p14:creationId xmlns:p14="http://schemas.microsoft.com/office/powerpoint/2010/main" val="305346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9B9-05AA-4D0C-804E-0897B27BC1A0}"/>
              </a:ext>
            </a:extLst>
          </p:cNvPr>
          <p:cNvSpPr>
            <a:spLocks noGrp="1"/>
          </p:cNvSpPr>
          <p:nvPr>
            <p:ph type="title"/>
          </p:nvPr>
        </p:nvSpPr>
        <p:spPr/>
        <p:txBody>
          <a:bodyPr/>
          <a:lstStyle/>
          <a:p>
            <a:r>
              <a:rPr lang="en-IN" dirty="0"/>
              <a:t>AWS Glue Usage</a:t>
            </a:r>
          </a:p>
        </p:txBody>
      </p:sp>
      <p:sp>
        <p:nvSpPr>
          <p:cNvPr id="3" name="Content Placeholder 2">
            <a:extLst>
              <a:ext uri="{FF2B5EF4-FFF2-40B4-BE49-F238E27FC236}">
                <a16:creationId xmlns:a16="http://schemas.microsoft.com/office/drawing/2014/main" id="{0A4AAC5D-5472-4E6F-AA1D-8125C3881DCD}"/>
              </a:ext>
            </a:extLst>
          </p:cNvPr>
          <p:cNvSpPr>
            <a:spLocks noGrp="1"/>
          </p:cNvSpPr>
          <p:nvPr>
            <p:ph idx="1"/>
          </p:nvPr>
        </p:nvSpPr>
        <p:spPr/>
        <p:txBody>
          <a:bodyPr/>
          <a:lstStyle/>
          <a:p>
            <a:r>
              <a:rPr lang="en-IN" dirty="0"/>
              <a:t>To built a data warehouse to organize, Cleanse, validate and format the data</a:t>
            </a:r>
          </a:p>
          <a:p>
            <a:r>
              <a:rPr lang="en-IN" dirty="0"/>
              <a:t>When you run the serverless queries against the data in your data lake tool</a:t>
            </a:r>
          </a:p>
          <a:p>
            <a:r>
              <a:rPr lang="en-IN" dirty="0"/>
              <a:t>When you want to create event driven pipeline</a:t>
            </a:r>
          </a:p>
          <a:p>
            <a:r>
              <a:rPr lang="en-IN" dirty="0"/>
              <a:t>To understand your data assets</a:t>
            </a:r>
          </a:p>
          <a:p>
            <a:endParaRPr lang="en-IN" dirty="0"/>
          </a:p>
        </p:txBody>
      </p:sp>
    </p:spTree>
    <p:extLst>
      <p:ext uri="{BB962C8B-B14F-4D97-AF65-F5344CB8AC3E}">
        <p14:creationId xmlns:p14="http://schemas.microsoft.com/office/powerpoint/2010/main" val="62431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6A7-00E3-480F-ACB1-959CDC283685}"/>
              </a:ext>
            </a:extLst>
          </p:cNvPr>
          <p:cNvSpPr>
            <a:spLocks noGrp="1"/>
          </p:cNvSpPr>
          <p:nvPr>
            <p:ph type="title"/>
          </p:nvPr>
        </p:nvSpPr>
        <p:spPr/>
        <p:txBody>
          <a:bodyPr/>
          <a:lstStyle/>
          <a:p>
            <a:r>
              <a:rPr lang="en-IN" dirty="0"/>
              <a:t>Benefits of Glue</a:t>
            </a:r>
          </a:p>
        </p:txBody>
      </p:sp>
      <p:sp>
        <p:nvSpPr>
          <p:cNvPr id="3" name="Content Placeholder 2">
            <a:extLst>
              <a:ext uri="{FF2B5EF4-FFF2-40B4-BE49-F238E27FC236}">
                <a16:creationId xmlns:a16="http://schemas.microsoft.com/office/drawing/2014/main" id="{9DA35783-F934-44F8-A719-2F9A9AE0056E}"/>
              </a:ext>
            </a:extLst>
          </p:cNvPr>
          <p:cNvSpPr>
            <a:spLocks noGrp="1"/>
          </p:cNvSpPr>
          <p:nvPr>
            <p:ph idx="1"/>
          </p:nvPr>
        </p:nvSpPr>
        <p:spPr/>
        <p:txBody>
          <a:bodyPr/>
          <a:lstStyle/>
          <a:p>
            <a:r>
              <a:rPr lang="en-IN" dirty="0"/>
              <a:t>Hassle free Deployment</a:t>
            </a:r>
          </a:p>
          <a:p>
            <a:r>
              <a:rPr lang="en-IN" dirty="0"/>
              <a:t>Cost effective</a:t>
            </a:r>
          </a:p>
          <a:p>
            <a:r>
              <a:rPr lang="en-IN" dirty="0"/>
              <a:t>More power</a:t>
            </a:r>
          </a:p>
        </p:txBody>
      </p:sp>
    </p:spTree>
    <p:extLst>
      <p:ext uri="{BB962C8B-B14F-4D97-AF65-F5344CB8AC3E}">
        <p14:creationId xmlns:p14="http://schemas.microsoft.com/office/powerpoint/2010/main" val="3659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CE98-A86D-4362-8A80-B0566FAAA94B}"/>
              </a:ext>
            </a:extLst>
          </p:cNvPr>
          <p:cNvSpPr>
            <a:spLocks noGrp="1"/>
          </p:cNvSpPr>
          <p:nvPr>
            <p:ph type="title"/>
          </p:nvPr>
        </p:nvSpPr>
        <p:spPr/>
        <p:txBody>
          <a:bodyPr/>
          <a:lstStyle/>
          <a:p>
            <a:r>
              <a:rPr lang="en-IN" dirty="0"/>
              <a:t>Glue Terminologies</a:t>
            </a:r>
          </a:p>
        </p:txBody>
      </p:sp>
      <p:sp>
        <p:nvSpPr>
          <p:cNvPr id="3" name="Content Placeholder 2">
            <a:extLst>
              <a:ext uri="{FF2B5EF4-FFF2-40B4-BE49-F238E27FC236}">
                <a16:creationId xmlns:a16="http://schemas.microsoft.com/office/drawing/2014/main" id="{CA18DE68-45EE-4126-8798-987A7124829D}"/>
              </a:ext>
            </a:extLst>
          </p:cNvPr>
          <p:cNvSpPr>
            <a:spLocks noGrp="1"/>
          </p:cNvSpPr>
          <p:nvPr>
            <p:ph idx="1"/>
          </p:nvPr>
        </p:nvSpPr>
        <p:spPr/>
        <p:txBody>
          <a:bodyPr/>
          <a:lstStyle/>
          <a:p>
            <a:r>
              <a:rPr lang="en-IN" dirty="0"/>
              <a:t>Data Catalogue</a:t>
            </a:r>
          </a:p>
          <a:p>
            <a:r>
              <a:rPr lang="en-IN" dirty="0"/>
              <a:t>Classifier</a:t>
            </a:r>
          </a:p>
          <a:p>
            <a:r>
              <a:rPr lang="en-IN" dirty="0"/>
              <a:t>Connection</a:t>
            </a:r>
          </a:p>
          <a:p>
            <a:r>
              <a:rPr lang="en-IN" dirty="0"/>
              <a:t>Crawler</a:t>
            </a:r>
          </a:p>
          <a:p>
            <a:r>
              <a:rPr lang="en-IN" dirty="0"/>
              <a:t>Data base</a:t>
            </a:r>
          </a:p>
          <a:p>
            <a:r>
              <a:rPr lang="en-IN" dirty="0"/>
              <a:t>jobs</a:t>
            </a:r>
          </a:p>
          <a:p>
            <a:endParaRPr lang="en-IN" dirty="0"/>
          </a:p>
        </p:txBody>
      </p:sp>
    </p:spTree>
    <p:extLst>
      <p:ext uri="{BB962C8B-B14F-4D97-AF65-F5344CB8AC3E}">
        <p14:creationId xmlns:p14="http://schemas.microsoft.com/office/powerpoint/2010/main" val="267234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676F-0029-4D36-98ED-E4A474FCACC4}"/>
              </a:ext>
            </a:extLst>
          </p:cNvPr>
          <p:cNvSpPr>
            <a:spLocks noGrp="1"/>
          </p:cNvSpPr>
          <p:nvPr>
            <p:ph type="title"/>
          </p:nvPr>
        </p:nvSpPr>
        <p:spPr/>
        <p:txBody>
          <a:bodyPr/>
          <a:lstStyle/>
          <a:p>
            <a:r>
              <a:rPr lang="en-IN" dirty="0"/>
              <a:t>Data Catalogue</a:t>
            </a:r>
          </a:p>
        </p:txBody>
      </p:sp>
      <p:sp>
        <p:nvSpPr>
          <p:cNvPr id="3" name="Content Placeholder 2">
            <a:extLst>
              <a:ext uri="{FF2B5EF4-FFF2-40B4-BE49-F238E27FC236}">
                <a16:creationId xmlns:a16="http://schemas.microsoft.com/office/drawing/2014/main" id="{8F60DFB0-FD4D-4D40-9AC9-06C4D4E79038}"/>
              </a:ext>
            </a:extLst>
          </p:cNvPr>
          <p:cNvSpPr>
            <a:spLocks noGrp="1"/>
          </p:cNvSpPr>
          <p:nvPr>
            <p:ph idx="1"/>
          </p:nvPr>
        </p:nvSpPr>
        <p:spPr/>
        <p:txBody>
          <a:bodyPr/>
          <a:lstStyle/>
          <a:p>
            <a:r>
              <a:rPr lang="en-IN" dirty="0"/>
              <a:t>Is nothing but the persistent mete data store in AWS Glue</a:t>
            </a:r>
          </a:p>
          <a:p>
            <a:r>
              <a:rPr lang="en-IN" dirty="0"/>
              <a:t>Consist of</a:t>
            </a:r>
          </a:p>
          <a:p>
            <a:pPr lvl="1"/>
            <a:r>
              <a:rPr lang="en-IN" dirty="0"/>
              <a:t>Table definition</a:t>
            </a:r>
          </a:p>
          <a:p>
            <a:pPr lvl="1"/>
            <a:r>
              <a:rPr lang="en-IN" dirty="0"/>
              <a:t>Job definitions</a:t>
            </a:r>
          </a:p>
          <a:p>
            <a:pPr lvl="1"/>
            <a:r>
              <a:rPr lang="en-IN" dirty="0"/>
              <a:t>Other controlled information's</a:t>
            </a:r>
          </a:p>
          <a:p>
            <a:r>
              <a:rPr lang="en-IN" dirty="0"/>
              <a:t>To manage AWS Glue Environment</a:t>
            </a:r>
          </a:p>
          <a:p>
            <a:endParaRPr lang="en-IN" dirty="0"/>
          </a:p>
        </p:txBody>
      </p:sp>
    </p:spTree>
    <p:extLst>
      <p:ext uri="{BB962C8B-B14F-4D97-AF65-F5344CB8AC3E}">
        <p14:creationId xmlns:p14="http://schemas.microsoft.com/office/powerpoint/2010/main" val="823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822</TotalTime>
  <Words>729</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AWS GLUE</vt:lpstr>
      <vt:lpstr>Categories of the data's</vt:lpstr>
      <vt:lpstr>Categories depends on data origin</vt:lpstr>
      <vt:lpstr>Event Driven and Streaming </vt:lpstr>
      <vt:lpstr>AWS Glue</vt:lpstr>
      <vt:lpstr>AWS Glue Usage</vt:lpstr>
      <vt:lpstr>Benefits of Glue</vt:lpstr>
      <vt:lpstr>Glue Terminologies</vt:lpstr>
      <vt:lpstr>Data Catalogue</vt:lpstr>
      <vt:lpstr>Classifiers</vt:lpstr>
      <vt:lpstr>Crawler</vt:lpstr>
      <vt:lpstr>PowerPoint Presentation</vt:lpstr>
      <vt:lpstr>Glue demo</vt:lpstr>
      <vt:lpstr>Glue Demo</vt:lpstr>
      <vt:lpstr>Athena</vt:lpstr>
      <vt:lpstr>PowerPoint Presentation</vt:lpstr>
      <vt:lpstr>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GLUE</dc:title>
  <dc:creator>Karthick Selvam</dc:creator>
  <cp:lastModifiedBy>Karthick Selvam</cp:lastModifiedBy>
  <cp:revision>19</cp:revision>
  <dcterms:created xsi:type="dcterms:W3CDTF">2020-05-26T09:36:36Z</dcterms:created>
  <dcterms:modified xsi:type="dcterms:W3CDTF">2020-05-27T11:22:55Z</dcterms:modified>
</cp:coreProperties>
</file>