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4660"/>
  </p:normalViewPr>
  <p:slideViewPr>
    <p:cSldViewPr snapToGrid="0">
      <p:cViewPr varScale="1">
        <p:scale>
          <a:sx n="83" d="100"/>
          <a:sy n="83"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3782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0734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95535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955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08034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93163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07696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721508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99487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7630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642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60449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8F827-D7C6-468B-838A-B78A819E0117}" type="datetimeFigureOut">
              <a:rPr lang="en-IN" smtClean="0"/>
              <a:t>2020/05/18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12164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400466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180772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251231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F827-D7C6-468B-838A-B78A819E0117}" type="datetimeFigureOut">
              <a:rPr lang="en-IN" smtClean="0"/>
              <a:t>2020/05/18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BEF99-2525-4049-8B9B-589D3223FEA7}" type="slidenum">
              <a:rPr lang="en-IN" smtClean="0"/>
              <a:t>‹#›</a:t>
            </a:fld>
            <a:endParaRPr lang="en-IN"/>
          </a:p>
        </p:txBody>
      </p:sp>
    </p:spTree>
    <p:extLst>
      <p:ext uri="{BB962C8B-B14F-4D97-AF65-F5344CB8AC3E}">
        <p14:creationId xmlns:p14="http://schemas.microsoft.com/office/powerpoint/2010/main" val="31208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58F827-D7C6-468B-838A-B78A819E0117}" type="datetimeFigureOut">
              <a:rPr lang="en-IN" smtClean="0"/>
              <a:t>2020/05/18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9BEF99-2525-4049-8B9B-589D3223FEA7}" type="slidenum">
              <a:rPr lang="en-IN" smtClean="0"/>
              <a:t>‹#›</a:t>
            </a:fld>
            <a:endParaRPr lang="en-IN"/>
          </a:p>
        </p:txBody>
      </p:sp>
    </p:spTree>
    <p:extLst>
      <p:ext uri="{BB962C8B-B14F-4D97-AF65-F5344CB8AC3E}">
        <p14:creationId xmlns:p14="http://schemas.microsoft.com/office/powerpoint/2010/main" val="393782700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67BF-8F5B-49CA-B4D0-C01B217C678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578D5D-C42A-4508-B129-8B97F265FA1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671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7DD4-2BF4-4A66-B8CE-36BEA513CC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19AC39-AF86-4D38-AC99-B9038F408360}"/>
              </a:ext>
            </a:extLst>
          </p:cNvPr>
          <p:cNvSpPr>
            <a:spLocks noGrp="1"/>
          </p:cNvSpPr>
          <p:nvPr>
            <p:ph idx="1"/>
          </p:nvPr>
        </p:nvSpPr>
        <p:spPr/>
        <p:txBody>
          <a:bodyPr/>
          <a:lstStyle/>
          <a:p>
            <a:r>
              <a:rPr lang="en-IN" dirty="0"/>
              <a:t>Hadoop is only meant for Analytical purpose</a:t>
            </a:r>
          </a:p>
          <a:p>
            <a:r>
              <a:rPr lang="en-IN" dirty="0"/>
              <a:t>All the application that will concentrate on read they wont concentrate on write.</a:t>
            </a:r>
          </a:p>
          <a:p>
            <a:r>
              <a:rPr lang="en-IN" dirty="0"/>
              <a:t>All the commands we execute in Hadoop architecture ad nothing but predefined scripts</a:t>
            </a:r>
          </a:p>
          <a:p>
            <a:r>
              <a:rPr lang="en-IN" dirty="0"/>
              <a:t>If I get any customized requirement means what will I do?</a:t>
            </a:r>
          </a:p>
          <a:p>
            <a:r>
              <a:rPr lang="en-IN" dirty="0"/>
              <a:t>Ex migrate MySQL database – need to write java script to import all the data/ specified data from the destination to </a:t>
            </a:r>
            <a:r>
              <a:rPr lang="en-IN" dirty="0" err="1"/>
              <a:t>hdfs</a:t>
            </a:r>
            <a:r>
              <a:rPr lang="en-IN" dirty="0"/>
              <a:t> file system vi </a:t>
            </a:r>
            <a:r>
              <a:rPr lang="en-IN" dirty="0" err="1"/>
              <a:t>jdbc</a:t>
            </a:r>
            <a:r>
              <a:rPr lang="en-IN" dirty="0"/>
              <a:t> connection</a:t>
            </a:r>
          </a:p>
        </p:txBody>
      </p:sp>
    </p:spTree>
    <p:extLst>
      <p:ext uri="{BB962C8B-B14F-4D97-AF65-F5344CB8AC3E}">
        <p14:creationId xmlns:p14="http://schemas.microsoft.com/office/powerpoint/2010/main" val="118495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7739-4232-4405-AFE2-06B4F11CBB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E8916-9E1E-4DA7-81FA-F195174001D1}"/>
              </a:ext>
            </a:extLst>
          </p:cNvPr>
          <p:cNvSpPr>
            <a:spLocks noGrp="1"/>
          </p:cNvSpPr>
          <p:nvPr>
            <p:ph idx="1"/>
          </p:nvPr>
        </p:nvSpPr>
        <p:spPr/>
        <p:txBody>
          <a:bodyPr/>
          <a:lstStyle/>
          <a:p>
            <a:r>
              <a:rPr lang="en-IN" dirty="0"/>
              <a:t>Apache Sqoop -&gt; Apache Sqoop will be the tool that will sit on top of yarn, that is mainly used for import and export the database</a:t>
            </a:r>
          </a:p>
          <a:p>
            <a:r>
              <a:rPr lang="en-IN" dirty="0"/>
              <a:t>Import -&gt; database to hdfs</a:t>
            </a:r>
          </a:p>
          <a:p>
            <a:r>
              <a:rPr lang="en-IN" dirty="0"/>
              <a:t>Export -&gt; hdfs – database</a:t>
            </a:r>
          </a:p>
          <a:p>
            <a:r>
              <a:rPr lang="en-IN" dirty="0"/>
              <a:t>Database – performance because of heavy load, application maximum capability it reached storage/computing</a:t>
            </a:r>
          </a:p>
          <a:p>
            <a:r>
              <a:rPr lang="en-US" i="1" dirty="0"/>
              <a:t>Apache Sqoop</a:t>
            </a:r>
            <a:r>
              <a:rPr lang="en-US" dirty="0"/>
              <a:t> is a tool designed for efficiently transferring bulk data between </a:t>
            </a:r>
            <a:r>
              <a:rPr lang="en-US" i="1" dirty="0"/>
              <a:t>Apache Hadoop</a:t>
            </a:r>
            <a:r>
              <a:rPr lang="en-US" dirty="0"/>
              <a:t> and structured datastores such as relational databases.</a:t>
            </a:r>
            <a:endParaRPr lang="en-IN" dirty="0"/>
          </a:p>
        </p:txBody>
      </p:sp>
    </p:spTree>
    <p:extLst>
      <p:ext uri="{BB962C8B-B14F-4D97-AF65-F5344CB8AC3E}">
        <p14:creationId xmlns:p14="http://schemas.microsoft.com/office/powerpoint/2010/main" val="34975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3C2-6B57-4945-8BBE-3F6BA1AEB0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705DFA-A438-474B-BE26-FED63272F4F9}"/>
              </a:ext>
            </a:extLst>
          </p:cNvPr>
          <p:cNvSpPr>
            <a:spLocks noGrp="1"/>
          </p:cNvSpPr>
          <p:nvPr>
            <p:ph idx="1"/>
          </p:nvPr>
        </p:nvSpPr>
        <p:spPr/>
        <p:txBody>
          <a:bodyPr/>
          <a:lstStyle/>
          <a:p>
            <a:r>
              <a:rPr lang="en-IN" dirty="0"/>
              <a:t>Sqoop help</a:t>
            </a:r>
          </a:p>
          <a:p>
            <a:r>
              <a:rPr lang="en-IN"/>
              <a:t>Sqoop version</a:t>
            </a:r>
          </a:p>
          <a:p>
            <a:endParaRPr lang="en-IN"/>
          </a:p>
        </p:txBody>
      </p:sp>
    </p:spTree>
    <p:extLst>
      <p:ext uri="{BB962C8B-B14F-4D97-AF65-F5344CB8AC3E}">
        <p14:creationId xmlns:p14="http://schemas.microsoft.com/office/powerpoint/2010/main" val="173010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8D5-81C4-4061-ABC4-C47DD3804B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13FAD7-9CF3-4DCD-B2AA-D9897ED5B4D8}"/>
              </a:ext>
            </a:extLst>
          </p:cNvPr>
          <p:cNvSpPr>
            <a:spLocks noGrp="1"/>
          </p:cNvSpPr>
          <p:nvPr>
            <p:ph idx="1"/>
          </p:nvPr>
        </p:nvSpPr>
        <p:spPr/>
        <p:txBody>
          <a:bodyPr>
            <a:normAutofit fontScale="92500" lnSpcReduction="20000"/>
          </a:bodyPr>
          <a:lstStyle/>
          <a:p>
            <a:r>
              <a:rPr lang="en-IN" dirty="0" err="1"/>
              <a:t>sqoop</a:t>
            </a:r>
            <a:r>
              <a:rPr lang="en-IN" dirty="0"/>
              <a:t> import </a:t>
            </a:r>
          </a:p>
          <a:p>
            <a:r>
              <a:rPr lang="en-IN" dirty="0"/>
              <a:t>--connect </a:t>
            </a:r>
          </a:p>
          <a:p>
            <a:r>
              <a:rPr lang="en-IN" dirty="0" err="1"/>
              <a:t>jdbc:mysql</a:t>
            </a:r>
            <a:r>
              <a:rPr lang="en-IN" dirty="0"/>
              <a:t>://karthick1808.c5e69p24nuic.ap-south-1.rds.amazonaws.com/aman2910 </a:t>
            </a:r>
          </a:p>
          <a:p>
            <a:r>
              <a:rPr lang="en-IN" dirty="0"/>
              <a:t>--username karthick1808 </a:t>
            </a:r>
          </a:p>
          <a:p>
            <a:r>
              <a:rPr lang="en-IN" dirty="0"/>
              <a:t>--password 12345678 </a:t>
            </a:r>
          </a:p>
          <a:p>
            <a:r>
              <a:rPr lang="en-IN" dirty="0"/>
              <a:t>--table cus_tbl1 </a:t>
            </a:r>
          </a:p>
          <a:p>
            <a:r>
              <a:rPr lang="en-IN" dirty="0"/>
              <a:t>--incremental append </a:t>
            </a:r>
          </a:p>
          <a:p>
            <a:r>
              <a:rPr lang="en-IN" dirty="0"/>
              <a:t>--check-column </a:t>
            </a:r>
            <a:r>
              <a:rPr lang="en-IN" dirty="0" err="1"/>
              <a:t>cus_id</a:t>
            </a:r>
            <a:r>
              <a:rPr lang="en-IN" dirty="0"/>
              <a:t> </a:t>
            </a:r>
          </a:p>
          <a:p>
            <a:r>
              <a:rPr lang="en-IN" dirty="0"/>
              <a:t>--last-value 5 </a:t>
            </a:r>
          </a:p>
          <a:p>
            <a:r>
              <a:rPr lang="en-IN" dirty="0"/>
              <a:t>--target-</a:t>
            </a:r>
            <a:r>
              <a:rPr lang="en-IN" dirty="0" err="1"/>
              <a:t>dir</a:t>
            </a:r>
            <a:r>
              <a:rPr lang="en-IN" dirty="0"/>
              <a:t> /amansql3</a:t>
            </a:r>
          </a:p>
          <a:p>
            <a:r>
              <a:rPr lang="en-IN" dirty="0"/>
              <a:t>-m 1</a:t>
            </a:r>
          </a:p>
        </p:txBody>
      </p:sp>
    </p:spTree>
    <p:extLst>
      <p:ext uri="{BB962C8B-B14F-4D97-AF65-F5344CB8AC3E}">
        <p14:creationId xmlns:p14="http://schemas.microsoft.com/office/powerpoint/2010/main" val="406592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7BDB-7E63-4038-8C30-05D94A6C3334}"/>
              </a:ext>
            </a:extLst>
          </p:cNvPr>
          <p:cNvSpPr>
            <a:spLocks noGrp="1"/>
          </p:cNvSpPr>
          <p:nvPr>
            <p:ph type="title"/>
          </p:nvPr>
        </p:nvSpPr>
        <p:spPr/>
        <p:txBody>
          <a:bodyPr/>
          <a:lstStyle/>
          <a:p>
            <a:r>
              <a:rPr lang="en-IN" dirty="0"/>
              <a:t>Sqoop import tasks</a:t>
            </a:r>
          </a:p>
        </p:txBody>
      </p:sp>
      <p:sp>
        <p:nvSpPr>
          <p:cNvPr id="3" name="Content Placeholder 2">
            <a:extLst>
              <a:ext uri="{FF2B5EF4-FFF2-40B4-BE49-F238E27FC236}">
                <a16:creationId xmlns:a16="http://schemas.microsoft.com/office/drawing/2014/main" id="{11948919-88BC-45D6-83F8-7A0ADB98249B}"/>
              </a:ext>
            </a:extLst>
          </p:cNvPr>
          <p:cNvSpPr>
            <a:spLocks noGrp="1"/>
          </p:cNvSpPr>
          <p:nvPr>
            <p:ph idx="1"/>
          </p:nvPr>
        </p:nvSpPr>
        <p:spPr/>
        <p:txBody>
          <a:bodyPr/>
          <a:lstStyle/>
          <a:p>
            <a:r>
              <a:rPr lang="en-IN" dirty="0"/>
              <a:t>Normal import</a:t>
            </a:r>
          </a:p>
          <a:p>
            <a:r>
              <a:rPr lang="en-IN" dirty="0"/>
              <a:t>Full import</a:t>
            </a:r>
          </a:p>
          <a:p>
            <a:r>
              <a:rPr lang="en-IN" dirty="0" err="1"/>
              <a:t>jdbc:mysql</a:t>
            </a:r>
            <a:r>
              <a:rPr lang="en-IN" dirty="0"/>
              <a:t>://karthick1808.c5e69p24nuic.ap-south-1.rds.amazonaws.com</a:t>
            </a:r>
          </a:p>
          <a:p>
            <a:r>
              <a:rPr lang="en-IN" dirty="0"/>
              <a:t>Db name</a:t>
            </a:r>
          </a:p>
          <a:p>
            <a:r>
              <a:rPr lang="en-IN" dirty="0"/>
              <a:t>Table name</a:t>
            </a:r>
          </a:p>
          <a:p>
            <a:endParaRPr lang="en-IN" dirty="0"/>
          </a:p>
          <a:p>
            <a:endParaRPr lang="en-IN" dirty="0"/>
          </a:p>
        </p:txBody>
      </p:sp>
    </p:spTree>
    <p:extLst>
      <p:ext uri="{BB962C8B-B14F-4D97-AF65-F5344CB8AC3E}">
        <p14:creationId xmlns:p14="http://schemas.microsoft.com/office/powerpoint/2010/main" val="11005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55FA-8E50-4A5B-BD3C-AF333EE05A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2CCB8-0CD8-4D0F-A432-BD53233C4A15}"/>
              </a:ext>
            </a:extLst>
          </p:cNvPr>
          <p:cNvSpPr>
            <a:spLocks noGrp="1"/>
          </p:cNvSpPr>
          <p:nvPr>
            <p:ph idx="1"/>
          </p:nvPr>
        </p:nvSpPr>
        <p:spPr/>
        <p:txBody>
          <a:bodyPr/>
          <a:lstStyle/>
          <a:p>
            <a:r>
              <a:rPr lang="en-IN" dirty="0"/>
              <a:t>One of method to import structural data base to HDFS file system is  Sqoop?</a:t>
            </a:r>
          </a:p>
          <a:p>
            <a:endParaRPr lang="en-IN" dirty="0"/>
          </a:p>
          <a:p>
            <a:r>
              <a:rPr lang="en-IN" dirty="0"/>
              <a:t>Importing as new/particular and auto increment is possible or not?</a:t>
            </a:r>
          </a:p>
          <a:p>
            <a:r>
              <a:rPr lang="en-IN" dirty="0"/>
              <a:t>Can we import multi flavours of structural databases?</a:t>
            </a:r>
          </a:p>
          <a:p>
            <a:pPr lvl="1"/>
            <a:r>
              <a:rPr lang="en-IN" dirty="0"/>
              <a:t>Ex </a:t>
            </a:r>
            <a:r>
              <a:rPr lang="en-IN" dirty="0" err="1"/>
              <a:t>Mysql</a:t>
            </a:r>
            <a:r>
              <a:rPr lang="en-IN" dirty="0"/>
              <a:t>, Oracle, </a:t>
            </a:r>
            <a:r>
              <a:rPr lang="en-IN" dirty="0" err="1"/>
              <a:t>Microsoftsql</a:t>
            </a:r>
            <a:r>
              <a:rPr lang="en-IN" dirty="0"/>
              <a:t>, Postgres, </a:t>
            </a:r>
            <a:r>
              <a:rPr lang="en-IN" dirty="0" err="1"/>
              <a:t>Mariadb</a:t>
            </a:r>
            <a:r>
              <a:rPr lang="en-IN" dirty="0"/>
              <a:t> along with drivers</a:t>
            </a:r>
          </a:p>
        </p:txBody>
      </p:sp>
    </p:spTree>
    <p:extLst>
      <p:ext uri="{BB962C8B-B14F-4D97-AF65-F5344CB8AC3E}">
        <p14:creationId xmlns:p14="http://schemas.microsoft.com/office/powerpoint/2010/main" val="133310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C703-555E-4F48-A513-25EDDED52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0BB3B2-FDBA-4D85-90BE-2689FDA96264}"/>
              </a:ext>
            </a:extLst>
          </p:cNvPr>
          <p:cNvSpPr>
            <a:spLocks noGrp="1"/>
          </p:cNvSpPr>
          <p:nvPr>
            <p:ph idx="1"/>
          </p:nvPr>
        </p:nvSpPr>
        <p:spPr/>
        <p:txBody>
          <a:bodyPr/>
          <a:lstStyle/>
          <a:p>
            <a:r>
              <a:rPr lang="en-IN" dirty="0"/>
              <a:t>Client is coming migrate all my data from oracle into </a:t>
            </a:r>
            <a:r>
              <a:rPr lang="en-IN" dirty="0" err="1"/>
              <a:t>mysql</a:t>
            </a:r>
            <a:r>
              <a:rPr lang="en-IN" dirty="0"/>
              <a:t>?</a:t>
            </a:r>
          </a:p>
          <a:p>
            <a:r>
              <a:rPr lang="en-IN" dirty="0"/>
              <a:t>Why customers will come for data migration?</a:t>
            </a:r>
          </a:p>
          <a:p>
            <a:pPr lvl="1"/>
            <a:r>
              <a:rPr lang="en-IN" dirty="0"/>
              <a:t>Performance Issue</a:t>
            </a:r>
          </a:p>
          <a:p>
            <a:pPr lvl="1"/>
            <a:r>
              <a:rPr lang="en-IN" dirty="0"/>
              <a:t>Application incapability(Max Volume, </a:t>
            </a:r>
            <a:r>
              <a:rPr lang="en-IN" dirty="0" err="1"/>
              <a:t>Cpu</a:t>
            </a:r>
            <a:r>
              <a:rPr lang="en-IN" dirty="0"/>
              <a:t> Core)</a:t>
            </a:r>
          </a:p>
          <a:p>
            <a:r>
              <a:rPr lang="en-IN" dirty="0" err="1"/>
              <a:t>Xyz</a:t>
            </a:r>
            <a:r>
              <a:rPr lang="en-IN" dirty="0"/>
              <a:t>, You migrated all the data to hdfs file system, How will you run the query against the migrated data</a:t>
            </a:r>
          </a:p>
          <a:p>
            <a:r>
              <a:rPr lang="en-IN" dirty="0"/>
              <a:t>Hive – min and max volume it will support – My cluster size volume is 115.9 GB</a:t>
            </a:r>
          </a:p>
        </p:txBody>
      </p:sp>
    </p:spTree>
    <p:extLst>
      <p:ext uri="{BB962C8B-B14F-4D97-AF65-F5344CB8AC3E}">
        <p14:creationId xmlns:p14="http://schemas.microsoft.com/office/powerpoint/2010/main" val="23121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C096-2AA4-482A-BF54-FE4651C12D63}"/>
              </a:ext>
            </a:extLst>
          </p:cNvPr>
          <p:cNvSpPr>
            <a:spLocks noGrp="1"/>
          </p:cNvSpPr>
          <p:nvPr>
            <p:ph type="title"/>
          </p:nvPr>
        </p:nvSpPr>
        <p:spPr/>
        <p:txBody>
          <a:bodyPr/>
          <a:lstStyle/>
          <a:p>
            <a:r>
              <a:rPr lang="en-IN" dirty="0"/>
              <a:t>Hive</a:t>
            </a:r>
          </a:p>
        </p:txBody>
      </p:sp>
      <p:sp>
        <p:nvSpPr>
          <p:cNvPr id="3" name="Content Placeholder 2">
            <a:extLst>
              <a:ext uri="{FF2B5EF4-FFF2-40B4-BE49-F238E27FC236}">
                <a16:creationId xmlns:a16="http://schemas.microsoft.com/office/drawing/2014/main" id="{F00A84CC-4900-42CC-B636-A4285D92D083}"/>
              </a:ext>
            </a:extLst>
          </p:cNvPr>
          <p:cNvSpPr>
            <a:spLocks noGrp="1"/>
          </p:cNvSpPr>
          <p:nvPr>
            <p:ph idx="1"/>
          </p:nvPr>
        </p:nvSpPr>
        <p:spPr/>
        <p:txBody>
          <a:bodyPr>
            <a:normAutofit/>
          </a:bodyPr>
          <a:lstStyle/>
          <a:p>
            <a:r>
              <a:rPr lang="en-IN" dirty="0"/>
              <a:t>Sql like tool(Command line tool) that will run on top of hdfs file system.</a:t>
            </a:r>
          </a:p>
          <a:p>
            <a:r>
              <a:rPr lang="en-IN" dirty="0"/>
              <a:t>Wen can write the java program for each and every searching what we are making so far for the replace of programmatic interface they cam up with API based tool called hive.</a:t>
            </a:r>
          </a:p>
          <a:p>
            <a:r>
              <a:rPr lang="en-IN" dirty="0"/>
              <a:t>Hive is the distributed tool that will run on Hadoop cluster that will support for both Mapreduce and hdfs.</a:t>
            </a:r>
          </a:p>
          <a:p>
            <a:r>
              <a:rPr lang="en-IN" dirty="0"/>
              <a:t>If in the case of searching large data sets also it will acquire the resource from Mapreduce.</a:t>
            </a:r>
          </a:p>
          <a:p>
            <a:r>
              <a:rPr lang="en-IN" dirty="0"/>
              <a:t>If in the case of large data sets also because of Hadoop supports elasticity we can do anything possible here.</a:t>
            </a:r>
          </a:p>
        </p:txBody>
      </p:sp>
    </p:spTree>
    <p:extLst>
      <p:ext uri="{BB962C8B-B14F-4D97-AF65-F5344CB8AC3E}">
        <p14:creationId xmlns:p14="http://schemas.microsoft.com/office/powerpoint/2010/main" val="371897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3026-5713-41AB-8E2B-1A380A24B4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8C4B89-54FD-46CF-9530-0045F6F9F34D}"/>
              </a:ext>
            </a:extLst>
          </p:cNvPr>
          <p:cNvSpPr>
            <a:spLocks noGrp="1"/>
          </p:cNvSpPr>
          <p:nvPr>
            <p:ph idx="1"/>
          </p:nvPr>
        </p:nvSpPr>
        <p:spPr/>
        <p:txBody>
          <a:bodyPr/>
          <a:lstStyle/>
          <a:p>
            <a:r>
              <a:rPr lang="en-IN" dirty="0"/>
              <a:t>By default whatever the table we create in hive default location it will save in hdfs file system is /user/hive/warehouse</a:t>
            </a:r>
          </a:p>
          <a:p>
            <a:r>
              <a:rPr lang="en-IN" dirty="0"/>
              <a:t>Import and export all the data's are in the form *.Sql</a:t>
            </a:r>
          </a:p>
          <a:p>
            <a:r>
              <a:rPr lang="en-IN" dirty="0"/>
              <a:t>Comma separated</a:t>
            </a:r>
          </a:p>
          <a:p>
            <a:r>
              <a:rPr lang="en-IN" dirty="0"/>
              <a:t>Import that csv to Hadoop master machine depends on the data's going to create tables in hive and trying to import that csv file to hive</a:t>
            </a:r>
          </a:p>
        </p:txBody>
      </p:sp>
    </p:spTree>
    <p:extLst>
      <p:ext uri="{BB962C8B-B14F-4D97-AF65-F5344CB8AC3E}">
        <p14:creationId xmlns:p14="http://schemas.microsoft.com/office/powerpoint/2010/main" val="807398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FBA8-77C6-4560-A13C-66CA9827813B}"/>
              </a:ext>
            </a:extLst>
          </p:cNvPr>
          <p:cNvSpPr>
            <a:spLocks noGrp="1"/>
          </p:cNvSpPr>
          <p:nvPr>
            <p:ph type="title"/>
          </p:nvPr>
        </p:nvSpPr>
        <p:spPr/>
        <p:txBody>
          <a:bodyPr/>
          <a:lstStyle/>
          <a:p>
            <a:r>
              <a:rPr lang="en-IN" dirty="0"/>
              <a:t>Cloud Basics</a:t>
            </a:r>
          </a:p>
        </p:txBody>
      </p:sp>
      <p:sp>
        <p:nvSpPr>
          <p:cNvPr id="3" name="Content Placeholder 2">
            <a:extLst>
              <a:ext uri="{FF2B5EF4-FFF2-40B4-BE49-F238E27FC236}">
                <a16:creationId xmlns:a16="http://schemas.microsoft.com/office/drawing/2014/main" id="{42ABB73D-1363-4C98-B5F7-FC1B281D6C66}"/>
              </a:ext>
            </a:extLst>
          </p:cNvPr>
          <p:cNvSpPr>
            <a:spLocks noGrp="1"/>
          </p:cNvSpPr>
          <p:nvPr>
            <p:ph idx="1"/>
          </p:nvPr>
        </p:nvSpPr>
        <p:spPr/>
        <p:txBody>
          <a:bodyPr/>
          <a:lstStyle/>
          <a:p>
            <a:r>
              <a:rPr lang="en-IN" dirty="0"/>
              <a:t>Virtualization?</a:t>
            </a:r>
          </a:p>
        </p:txBody>
      </p:sp>
    </p:spTree>
    <p:extLst>
      <p:ext uri="{BB962C8B-B14F-4D97-AF65-F5344CB8AC3E}">
        <p14:creationId xmlns:p14="http://schemas.microsoft.com/office/powerpoint/2010/main" val="146249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9B1B-7D3D-4BA9-9E26-3002A3EF7D21}"/>
              </a:ext>
            </a:extLst>
          </p:cNvPr>
          <p:cNvSpPr>
            <a:spLocks noGrp="1"/>
          </p:cNvSpPr>
          <p:nvPr>
            <p:ph type="title"/>
          </p:nvPr>
        </p:nvSpPr>
        <p:spPr/>
        <p:txBody>
          <a:bodyPr/>
          <a:lstStyle/>
          <a:p>
            <a:r>
              <a:rPr lang="en-IN" dirty="0"/>
              <a:t>Hadoop</a:t>
            </a:r>
          </a:p>
        </p:txBody>
      </p:sp>
      <p:sp>
        <p:nvSpPr>
          <p:cNvPr id="3" name="Content Placeholder 2">
            <a:extLst>
              <a:ext uri="{FF2B5EF4-FFF2-40B4-BE49-F238E27FC236}">
                <a16:creationId xmlns:a16="http://schemas.microsoft.com/office/drawing/2014/main" id="{15FC98D3-6392-476C-B7E2-CF6C044F79E7}"/>
              </a:ext>
            </a:extLst>
          </p:cNvPr>
          <p:cNvSpPr>
            <a:spLocks noGrp="1"/>
          </p:cNvSpPr>
          <p:nvPr>
            <p:ph idx="1"/>
          </p:nvPr>
        </p:nvSpPr>
        <p:spPr/>
        <p:txBody>
          <a:bodyPr/>
          <a:lstStyle/>
          <a:p>
            <a:r>
              <a:rPr lang="en-IN" dirty="0"/>
              <a:t>How its been evolved</a:t>
            </a:r>
          </a:p>
          <a:p>
            <a:r>
              <a:rPr lang="en-IN" dirty="0"/>
              <a:t>Architecture(HDFS and MapReduce)</a:t>
            </a:r>
          </a:p>
          <a:p>
            <a:r>
              <a:rPr lang="en-IN" dirty="0"/>
              <a:t>Working Principle</a:t>
            </a:r>
          </a:p>
          <a:p>
            <a:r>
              <a:rPr lang="en-IN" dirty="0"/>
              <a:t>Installation</a:t>
            </a:r>
          </a:p>
          <a:p>
            <a:endParaRPr lang="en-IN" dirty="0"/>
          </a:p>
        </p:txBody>
      </p:sp>
    </p:spTree>
    <p:extLst>
      <p:ext uri="{BB962C8B-B14F-4D97-AF65-F5344CB8AC3E}">
        <p14:creationId xmlns:p14="http://schemas.microsoft.com/office/powerpoint/2010/main" val="351978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A8A6-CBF0-4E0C-9E65-6AC73A08FA0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FA19F36E-A13A-480E-88C3-49937429AECB}"/>
              </a:ext>
            </a:extLst>
          </p:cNvPr>
          <p:cNvSpPr>
            <a:spLocks noGrp="1"/>
          </p:cNvSpPr>
          <p:nvPr>
            <p:ph idx="1"/>
          </p:nvPr>
        </p:nvSpPr>
        <p:spPr/>
        <p:txBody>
          <a:bodyPr/>
          <a:lstStyle/>
          <a:p>
            <a:r>
              <a:rPr lang="en-IN" dirty="0"/>
              <a:t>In some systems while booting up it will show you some kind of error like keyboard/Mouse not found press cntrl + alt + del to reboot? Is keyboard mouse is an mandatory stuff to bootup?</a:t>
            </a:r>
          </a:p>
          <a:p>
            <a:r>
              <a:rPr lang="en-IN" dirty="0"/>
              <a:t>Who is Charles Babbage? Why he termed as father of computer why not inventor of computer?</a:t>
            </a:r>
          </a:p>
          <a:p>
            <a:r>
              <a:rPr lang="en-IN" dirty="0"/>
              <a:t>Does any company claimed themselves as we are the one who invented computer?</a:t>
            </a:r>
          </a:p>
          <a:p>
            <a:r>
              <a:rPr lang="en-IN" dirty="0"/>
              <a:t>How its been evolved?</a:t>
            </a:r>
          </a:p>
        </p:txBody>
      </p:sp>
    </p:spTree>
    <p:extLst>
      <p:ext uri="{BB962C8B-B14F-4D97-AF65-F5344CB8AC3E}">
        <p14:creationId xmlns:p14="http://schemas.microsoft.com/office/powerpoint/2010/main" val="166326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F0A9-5BC1-47DA-9826-60E39C592853}"/>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0BDA6D06-198C-4EDE-9246-C7A1F6CE058D}"/>
              </a:ext>
            </a:extLst>
          </p:cNvPr>
          <p:cNvSpPr>
            <a:spLocks noGrp="1"/>
          </p:cNvSpPr>
          <p:nvPr>
            <p:ph idx="1"/>
          </p:nvPr>
        </p:nvSpPr>
        <p:spPr/>
        <p:txBody>
          <a:bodyPr>
            <a:normAutofit/>
          </a:bodyPr>
          <a:lstStyle/>
          <a:p>
            <a:r>
              <a:rPr lang="en-IN" dirty="0"/>
              <a:t>On his timeline if they want do any calculation they need to use an device called Abacus.</a:t>
            </a:r>
          </a:p>
          <a:p>
            <a:r>
              <a:rPr lang="en-IN" dirty="0"/>
              <a:t>In future if there may be device that will avail to do any calculation means that device will get these basic units to perform the calculation.</a:t>
            </a:r>
          </a:p>
          <a:p>
            <a:pPr lvl="1"/>
            <a:r>
              <a:rPr lang="en-IN" dirty="0"/>
              <a:t>Input/output Unit –  Punch Cards, Flash Cards, Magnetic Tape, Keyboard, Mouse Magnetic Hard drive, Floppy,  Cd, DVD, pen drives, SSD.</a:t>
            </a:r>
          </a:p>
          <a:p>
            <a:pPr lvl="1"/>
            <a:r>
              <a:rPr lang="en-IN" dirty="0"/>
              <a:t>Computing unit </a:t>
            </a:r>
          </a:p>
          <a:p>
            <a:pPr lvl="1"/>
            <a:r>
              <a:rPr lang="en-IN" dirty="0"/>
              <a:t>Storage Unit</a:t>
            </a:r>
          </a:p>
          <a:p>
            <a:pPr lvl="1"/>
            <a:r>
              <a:rPr lang="en-IN" dirty="0"/>
              <a:t>RAM – DDR1- DDR4</a:t>
            </a:r>
          </a:p>
        </p:txBody>
      </p:sp>
    </p:spTree>
    <p:extLst>
      <p:ext uri="{BB962C8B-B14F-4D97-AF65-F5344CB8AC3E}">
        <p14:creationId xmlns:p14="http://schemas.microsoft.com/office/powerpoint/2010/main" val="1221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79A3-80DA-4E20-889D-C821E9BF8B8E}"/>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DA86242-32C9-4317-A88F-C155FD515997}"/>
              </a:ext>
            </a:extLst>
          </p:cNvPr>
          <p:cNvSpPr>
            <a:spLocks noGrp="1"/>
          </p:cNvSpPr>
          <p:nvPr>
            <p:ph idx="1"/>
          </p:nvPr>
        </p:nvSpPr>
        <p:spPr/>
        <p:txBody>
          <a:bodyPr/>
          <a:lstStyle/>
          <a:p>
            <a:r>
              <a:rPr lang="en-IN" dirty="0"/>
              <a:t>Facing some issues by means filesharing between apple and android?</a:t>
            </a:r>
          </a:p>
          <a:p>
            <a:r>
              <a:rPr lang="en-IN" dirty="0"/>
              <a:t>Android Famous – Easy of Access and Cheaper Rate</a:t>
            </a:r>
          </a:p>
          <a:p>
            <a:r>
              <a:rPr lang="en-IN" dirty="0"/>
              <a:t>Apple – Security, Brand name</a:t>
            </a:r>
          </a:p>
          <a:p>
            <a:r>
              <a:rPr lang="en-IN" dirty="0"/>
              <a:t>1950-1973 these kind of same problem will be there on all the companies computer, 1950- 1990 R&amp;D</a:t>
            </a:r>
          </a:p>
          <a:p>
            <a:r>
              <a:rPr lang="en-IN" dirty="0"/>
              <a:t>ISO –They came up with some kind of rules and regulation to manufacture the processor – TCP/IP Model</a:t>
            </a:r>
          </a:p>
        </p:txBody>
      </p:sp>
    </p:spTree>
    <p:extLst>
      <p:ext uri="{BB962C8B-B14F-4D97-AF65-F5344CB8AC3E}">
        <p14:creationId xmlns:p14="http://schemas.microsoft.com/office/powerpoint/2010/main" val="173294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78CA-3030-4985-AEED-E515B088770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3225FCBB-857D-4EF7-81E1-EEDB27F8293A}"/>
              </a:ext>
            </a:extLst>
          </p:cNvPr>
          <p:cNvSpPr>
            <a:spLocks noGrp="1"/>
          </p:cNvSpPr>
          <p:nvPr>
            <p:ph idx="1"/>
          </p:nvPr>
        </p:nvSpPr>
        <p:spPr/>
        <p:txBody>
          <a:bodyPr/>
          <a:lstStyle/>
          <a:p>
            <a:r>
              <a:rPr lang="en-IN" dirty="0"/>
              <a:t>Why we got Temporary and permanent memory architecture in Computer? </a:t>
            </a:r>
          </a:p>
          <a:p>
            <a:r>
              <a:rPr lang="en-IN" dirty="0"/>
              <a:t>RAM</a:t>
            </a:r>
          </a:p>
          <a:p>
            <a:r>
              <a:rPr lang="en-IN" dirty="0"/>
              <a:t>HARD DRIVE</a:t>
            </a:r>
          </a:p>
        </p:txBody>
      </p:sp>
    </p:spTree>
    <p:extLst>
      <p:ext uri="{BB962C8B-B14F-4D97-AF65-F5344CB8AC3E}">
        <p14:creationId xmlns:p14="http://schemas.microsoft.com/office/powerpoint/2010/main" val="2979510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4948-F6CF-4355-8542-82317FD530E4}"/>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B25A9F95-B659-4FAA-AD37-BEAB8D27B718}"/>
              </a:ext>
            </a:extLst>
          </p:cNvPr>
          <p:cNvSpPr>
            <a:spLocks noGrp="1"/>
          </p:cNvSpPr>
          <p:nvPr>
            <p:ph idx="1"/>
          </p:nvPr>
        </p:nvSpPr>
        <p:spPr/>
        <p:txBody>
          <a:bodyPr/>
          <a:lstStyle/>
          <a:p>
            <a:r>
              <a:rPr lang="en-IN" dirty="0"/>
              <a:t>CMOS – Make sure all the circuits are working fine before booting.</a:t>
            </a:r>
          </a:p>
          <a:p>
            <a:r>
              <a:rPr lang="en-IN" dirty="0"/>
              <a:t>BIOS – is an utility that will take care of hardware utilization during the booting process(make sure all the units are functionally working fine)</a:t>
            </a:r>
          </a:p>
          <a:p>
            <a:r>
              <a:rPr lang="en-IN" dirty="0"/>
              <a:t>If computer satisfy all the above 2 conditions it will enter in to your boot sector(is the space OS has been installed)</a:t>
            </a:r>
          </a:p>
          <a:p>
            <a:r>
              <a:rPr lang="en-IN" dirty="0"/>
              <a:t>Copy all the contents from boot sector to RAM(temporary memory speed up to 10 x better than Hard Drive)</a:t>
            </a:r>
          </a:p>
          <a:p>
            <a:r>
              <a:rPr lang="en-IN" dirty="0"/>
              <a:t>It will show you the logon screen(OS content that is sitting on ram)</a:t>
            </a:r>
          </a:p>
        </p:txBody>
      </p:sp>
    </p:spTree>
    <p:extLst>
      <p:ext uri="{BB962C8B-B14F-4D97-AF65-F5344CB8AC3E}">
        <p14:creationId xmlns:p14="http://schemas.microsoft.com/office/powerpoint/2010/main" val="38912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F868-600C-4591-A378-4DAAF78ABD98}"/>
              </a:ext>
            </a:extLst>
          </p:cNvPr>
          <p:cNvSpPr>
            <a:spLocks noGrp="1"/>
          </p:cNvSpPr>
          <p:nvPr>
            <p:ph type="title"/>
          </p:nvPr>
        </p:nvSpPr>
        <p:spPr/>
        <p:txBody>
          <a:bodyPr/>
          <a:lstStyle/>
          <a:p>
            <a:r>
              <a:rPr lang="en-IN" dirty="0"/>
              <a:t>Virtualization basics</a:t>
            </a:r>
          </a:p>
        </p:txBody>
      </p:sp>
      <p:sp>
        <p:nvSpPr>
          <p:cNvPr id="3" name="Content Placeholder 2">
            <a:extLst>
              <a:ext uri="{FF2B5EF4-FFF2-40B4-BE49-F238E27FC236}">
                <a16:creationId xmlns:a16="http://schemas.microsoft.com/office/drawing/2014/main" id="{2C5C6C85-52BC-4B74-A40C-27B5F5CA8205}"/>
              </a:ext>
            </a:extLst>
          </p:cNvPr>
          <p:cNvSpPr>
            <a:spLocks noGrp="1"/>
          </p:cNvSpPr>
          <p:nvPr>
            <p:ph idx="1"/>
          </p:nvPr>
        </p:nvSpPr>
        <p:spPr/>
        <p:txBody>
          <a:bodyPr/>
          <a:lstStyle/>
          <a:p>
            <a:r>
              <a:rPr lang="en-IN" dirty="0"/>
              <a:t>Virtualization – it provides you the environment to run multiple Operating System on the same hardware.</a:t>
            </a:r>
          </a:p>
          <a:p>
            <a:r>
              <a:rPr lang="en-IN" dirty="0"/>
              <a:t>With your real hardware itself to complete the boot up process so many terms and conditions will be there?</a:t>
            </a:r>
          </a:p>
          <a:p>
            <a:r>
              <a:rPr lang="en-IN" dirty="0"/>
              <a:t>How come it will allow you to run multiple OS in same hardware with virtualization software?</a:t>
            </a:r>
          </a:p>
          <a:p>
            <a:r>
              <a:rPr lang="en-IN" dirty="0"/>
              <a:t>Virtualization is nothing but an software, that will create and fake environment and tell lies to the OS, that OS Required terms and conditions are physically Fulfilled.</a:t>
            </a:r>
          </a:p>
        </p:txBody>
      </p:sp>
    </p:spTree>
    <p:extLst>
      <p:ext uri="{BB962C8B-B14F-4D97-AF65-F5344CB8AC3E}">
        <p14:creationId xmlns:p14="http://schemas.microsoft.com/office/powerpoint/2010/main" val="364402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1C39-A2C2-4F98-9F9B-552E2AE65A13}"/>
              </a:ext>
            </a:extLst>
          </p:cNvPr>
          <p:cNvSpPr>
            <a:spLocks noGrp="1"/>
          </p:cNvSpPr>
          <p:nvPr>
            <p:ph type="title"/>
          </p:nvPr>
        </p:nvSpPr>
        <p:spPr/>
        <p:txBody>
          <a:bodyPr/>
          <a:lstStyle/>
          <a:p>
            <a:r>
              <a:rPr lang="en-IN" dirty="0"/>
              <a:t>Types of Virtualization</a:t>
            </a:r>
          </a:p>
        </p:txBody>
      </p:sp>
      <p:sp>
        <p:nvSpPr>
          <p:cNvPr id="3" name="Content Placeholder 2">
            <a:extLst>
              <a:ext uri="{FF2B5EF4-FFF2-40B4-BE49-F238E27FC236}">
                <a16:creationId xmlns:a16="http://schemas.microsoft.com/office/drawing/2014/main" id="{322F7997-EAD0-403B-A5A4-B135E0AA093A}"/>
              </a:ext>
            </a:extLst>
          </p:cNvPr>
          <p:cNvSpPr>
            <a:spLocks noGrp="1"/>
          </p:cNvSpPr>
          <p:nvPr>
            <p:ph idx="1"/>
          </p:nvPr>
        </p:nvSpPr>
        <p:spPr/>
        <p:txBody>
          <a:bodyPr/>
          <a:lstStyle/>
          <a:p>
            <a:r>
              <a:rPr lang="en-IN" dirty="0"/>
              <a:t>Type 1</a:t>
            </a:r>
          </a:p>
          <a:p>
            <a:r>
              <a:rPr lang="en-IN" dirty="0"/>
              <a:t>Type 2</a:t>
            </a:r>
          </a:p>
        </p:txBody>
      </p:sp>
    </p:spTree>
    <p:extLst>
      <p:ext uri="{BB962C8B-B14F-4D97-AF65-F5344CB8AC3E}">
        <p14:creationId xmlns:p14="http://schemas.microsoft.com/office/powerpoint/2010/main" val="3018482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2A37-0710-4964-9539-FDA9C8624A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FB35E-9511-4CF5-A713-5E09A35220D9}"/>
              </a:ext>
            </a:extLst>
          </p:cNvPr>
          <p:cNvSpPr>
            <a:spLocks noGrp="1"/>
          </p:cNvSpPr>
          <p:nvPr>
            <p:ph idx="1"/>
          </p:nvPr>
        </p:nvSpPr>
        <p:spPr/>
        <p:txBody>
          <a:bodyPr/>
          <a:lstStyle/>
          <a:p>
            <a:r>
              <a:rPr lang="en-US" dirty="0"/>
              <a:t>Type 1 runs on bare metal and Type 2 runs on top of an OS</a:t>
            </a:r>
            <a:endParaRPr lang="en-IN" dirty="0"/>
          </a:p>
        </p:txBody>
      </p:sp>
    </p:spTree>
    <p:extLst>
      <p:ext uri="{BB962C8B-B14F-4D97-AF65-F5344CB8AC3E}">
        <p14:creationId xmlns:p14="http://schemas.microsoft.com/office/powerpoint/2010/main" val="2169140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F399-AC8C-47D6-960F-8747C05807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0BD14B-9C2C-4437-8ABF-93C965F28566}"/>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C4698077-1701-4F4F-876A-438EF5965FE2}"/>
              </a:ext>
            </a:extLst>
          </p:cNvPr>
          <p:cNvSpPr/>
          <p:nvPr/>
        </p:nvSpPr>
        <p:spPr>
          <a:xfrm>
            <a:off x="1736436" y="2890982"/>
            <a:ext cx="2022764" cy="3241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I5 10th Gen Processor</a:t>
            </a:r>
          </a:p>
          <a:p>
            <a:pPr algn="ctr"/>
            <a:r>
              <a:rPr lang="en-IN" dirty="0"/>
              <a:t>12 Gb Ram</a:t>
            </a:r>
          </a:p>
          <a:p>
            <a:pPr algn="ctr"/>
            <a:r>
              <a:rPr lang="en-IN" dirty="0"/>
              <a:t>240 Gb SSD</a:t>
            </a:r>
          </a:p>
          <a:p>
            <a:pPr algn="ctr"/>
            <a:r>
              <a:rPr lang="en-IN" dirty="0"/>
              <a:t>1tb Magnetic </a:t>
            </a:r>
            <a:r>
              <a:rPr lang="en-IN" dirty="0" err="1"/>
              <a:t>Harddrive</a:t>
            </a:r>
            <a:endParaRPr lang="en-IN" dirty="0"/>
          </a:p>
          <a:p>
            <a:pPr algn="ctr"/>
            <a:r>
              <a:rPr lang="en-IN" dirty="0"/>
              <a:t>4 GB Graphics Card</a:t>
            </a:r>
          </a:p>
        </p:txBody>
      </p:sp>
    </p:spTree>
    <p:extLst>
      <p:ext uri="{BB962C8B-B14F-4D97-AF65-F5344CB8AC3E}">
        <p14:creationId xmlns:p14="http://schemas.microsoft.com/office/powerpoint/2010/main" val="98071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CE31-4821-4E1E-96D1-B7D75CE70D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EB57DB-A0E2-49EF-A382-9DBD9539F12B}"/>
              </a:ext>
            </a:extLst>
          </p:cNvPr>
          <p:cNvSpPr>
            <a:spLocks noGrp="1"/>
          </p:cNvSpPr>
          <p:nvPr>
            <p:ph idx="1"/>
          </p:nvPr>
        </p:nvSpPr>
        <p:spPr/>
        <p:txBody>
          <a:bodyPr/>
          <a:lstStyle/>
          <a:p>
            <a:r>
              <a:rPr lang="en-IN" dirty="0"/>
              <a:t>Company – 10 Employees</a:t>
            </a:r>
          </a:p>
          <a:p>
            <a:r>
              <a:rPr lang="en-IN" dirty="0"/>
              <a:t>Microsoft latest technology projects</a:t>
            </a:r>
          </a:p>
          <a:p>
            <a:r>
              <a:rPr lang="en-IN" dirty="0"/>
              <a:t>10 Laptops – lifetime of the hardware(How long your current hardware will support for all the latest software)</a:t>
            </a:r>
          </a:p>
          <a:p>
            <a:r>
              <a:rPr lang="en-IN" dirty="0"/>
              <a:t>50000 * 10 = 500000 (Valid for 2 Years) 500000/24= 20833 your are investing only on hardware (500000 in single shot)</a:t>
            </a:r>
          </a:p>
          <a:p>
            <a:r>
              <a:rPr lang="en-IN" dirty="0"/>
              <a:t>If some company 10 Employees we re providing hardware for rental Rs 10000/pm</a:t>
            </a:r>
          </a:p>
        </p:txBody>
      </p:sp>
    </p:spTree>
    <p:extLst>
      <p:ext uri="{BB962C8B-B14F-4D97-AF65-F5344CB8AC3E}">
        <p14:creationId xmlns:p14="http://schemas.microsoft.com/office/powerpoint/2010/main" val="270917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1CA6-A2A5-4BC3-9DB5-ED3608392126}"/>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14489DDC-32B8-44D9-8ABF-4F290C3F4307}"/>
              </a:ext>
            </a:extLst>
          </p:cNvPr>
          <p:cNvSpPr>
            <a:spLocks noGrp="1"/>
          </p:cNvSpPr>
          <p:nvPr>
            <p:ph idx="1"/>
          </p:nvPr>
        </p:nvSpPr>
        <p:spPr/>
        <p:txBody>
          <a:bodyPr/>
          <a:lstStyle/>
          <a:p>
            <a:r>
              <a:rPr lang="en-IN" dirty="0"/>
              <a:t>Standalone</a:t>
            </a:r>
          </a:p>
          <a:p>
            <a:r>
              <a:rPr lang="en-IN" dirty="0"/>
              <a:t>Cluster Installation</a:t>
            </a:r>
          </a:p>
          <a:p>
            <a:r>
              <a:rPr lang="en-IN" dirty="0"/>
              <a:t>Cloudera/Horton Works(License)</a:t>
            </a:r>
          </a:p>
        </p:txBody>
      </p:sp>
    </p:spTree>
    <p:extLst>
      <p:ext uri="{BB962C8B-B14F-4D97-AF65-F5344CB8AC3E}">
        <p14:creationId xmlns:p14="http://schemas.microsoft.com/office/powerpoint/2010/main" val="242221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9DB6-0F87-4ADA-A2C9-572D917B72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7CB197-DB89-441C-9DD0-DEDA59A7AC79}"/>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2A4BFD-02EA-4BF8-97CD-1D7DAFC8D173}"/>
              </a:ext>
            </a:extLst>
          </p:cNvPr>
          <p:cNvSpPr/>
          <p:nvPr/>
        </p:nvSpPr>
        <p:spPr>
          <a:xfrm>
            <a:off x="11914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5" name="Rectangle: Rounded Corners 4">
            <a:extLst>
              <a:ext uri="{FF2B5EF4-FFF2-40B4-BE49-F238E27FC236}">
                <a16:creationId xmlns:a16="http://schemas.microsoft.com/office/drawing/2014/main" id="{41EE36BC-C640-4428-845C-1C2C56C6829C}"/>
              </a:ext>
            </a:extLst>
          </p:cNvPr>
          <p:cNvSpPr/>
          <p:nvPr/>
        </p:nvSpPr>
        <p:spPr>
          <a:xfrm>
            <a:off x="2867891"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6" name="Rectangle: Rounded Corners 5">
            <a:extLst>
              <a:ext uri="{FF2B5EF4-FFF2-40B4-BE49-F238E27FC236}">
                <a16:creationId xmlns:a16="http://schemas.microsoft.com/office/drawing/2014/main" id="{E6627467-182F-46E4-9DB4-4225A80A498A}"/>
              </a:ext>
            </a:extLst>
          </p:cNvPr>
          <p:cNvSpPr/>
          <p:nvPr/>
        </p:nvSpPr>
        <p:spPr>
          <a:xfrm>
            <a:off x="8149744"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8" name="Rectangle: Rounded Corners 7">
            <a:extLst>
              <a:ext uri="{FF2B5EF4-FFF2-40B4-BE49-F238E27FC236}">
                <a16:creationId xmlns:a16="http://schemas.microsoft.com/office/drawing/2014/main" id="{58DDE22A-7B48-476A-BF2A-A55F1E75673F}"/>
              </a:ext>
            </a:extLst>
          </p:cNvPr>
          <p:cNvSpPr/>
          <p:nvPr/>
        </p:nvSpPr>
        <p:spPr>
          <a:xfrm>
            <a:off x="4586472"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9" name="Rectangle: Rounded Corners 8">
            <a:extLst>
              <a:ext uri="{FF2B5EF4-FFF2-40B4-BE49-F238E27FC236}">
                <a16:creationId xmlns:a16="http://schemas.microsoft.com/office/drawing/2014/main" id="{EC5E8854-0D70-4983-BBBD-EAC498EE8DC7}"/>
              </a:ext>
            </a:extLst>
          </p:cNvPr>
          <p:cNvSpPr/>
          <p:nvPr/>
        </p:nvSpPr>
        <p:spPr>
          <a:xfrm>
            <a:off x="6305053" y="2198255"/>
            <a:ext cx="1524000" cy="1080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 Core</a:t>
            </a:r>
          </a:p>
          <a:p>
            <a:pPr algn="ctr"/>
            <a:r>
              <a:rPr lang="en-IN" dirty="0"/>
              <a:t>2/</a:t>
            </a:r>
            <a:r>
              <a:rPr lang="en-IN" dirty="0" err="1"/>
              <a:t>gb</a:t>
            </a:r>
            <a:endParaRPr lang="en-IN" dirty="0"/>
          </a:p>
          <a:p>
            <a:pPr algn="ctr"/>
            <a:r>
              <a:rPr lang="en-IN" dirty="0"/>
              <a:t>30gb Hard</a:t>
            </a:r>
          </a:p>
        </p:txBody>
      </p:sp>
      <p:sp>
        <p:nvSpPr>
          <p:cNvPr id="17" name="Rectangle: Rounded Corners 16">
            <a:extLst>
              <a:ext uri="{FF2B5EF4-FFF2-40B4-BE49-F238E27FC236}">
                <a16:creationId xmlns:a16="http://schemas.microsoft.com/office/drawing/2014/main" id="{8EC4DF74-F0FD-4D44-910B-AB7A53545BAC}"/>
              </a:ext>
            </a:extLst>
          </p:cNvPr>
          <p:cNvSpPr/>
          <p:nvPr/>
        </p:nvSpPr>
        <p:spPr>
          <a:xfrm>
            <a:off x="1191491" y="3888509"/>
            <a:ext cx="8793018" cy="222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CD9000B8-88EB-46F7-A63E-FFDBE78BF7CB}"/>
              </a:ext>
            </a:extLst>
          </p:cNvPr>
          <p:cNvSpPr/>
          <p:nvPr/>
        </p:nvSpPr>
        <p:spPr>
          <a:xfrm>
            <a:off x="1450109" y="40547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a:t>
            </a:r>
          </a:p>
        </p:txBody>
      </p:sp>
      <p:sp>
        <p:nvSpPr>
          <p:cNvPr id="20" name="Rectangle: Rounded Corners 19">
            <a:extLst>
              <a:ext uri="{FF2B5EF4-FFF2-40B4-BE49-F238E27FC236}">
                <a16:creationId xmlns:a16="http://schemas.microsoft.com/office/drawing/2014/main" id="{CDFDAC2E-4B3A-445A-95B2-9CDB16442AC1}"/>
              </a:ext>
            </a:extLst>
          </p:cNvPr>
          <p:cNvSpPr/>
          <p:nvPr/>
        </p:nvSpPr>
        <p:spPr>
          <a:xfrm>
            <a:off x="3015673" y="40547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2</a:t>
            </a:r>
          </a:p>
        </p:txBody>
      </p:sp>
      <p:sp>
        <p:nvSpPr>
          <p:cNvPr id="21" name="Rectangle: Rounded Corners 20">
            <a:extLst>
              <a:ext uri="{FF2B5EF4-FFF2-40B4-BE49-F238E27FC236}">
                <a16:creationId xmlns:a16="http://schemas.microsoft.com/office/drawing/2014/main" id="{518EE609-879D-4BD3-B178-F7FF1FF22049}"/>
              </a:ext>
            </a:extLst>
          </p:cNvPr>
          <p:cNvSpPr/>
          <p:nvPr/>
        </p:nvSpPr>
        <p:spPr>
          <a:xfrm>
            <a:off x="4587948" y="4054761"/>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3</a:t>
            </a:r>
          </a:p>
        </p:txBody>
      </p:sp>
      <p:sp>
        <p:nvSpPr>
          <p:cNvPr id="22" name="Rectangle: Rounded Corners 21">
            <a:extLst>
              <a:ext uri="{FF2B5EF4-FFF2-40B4-BE49-F238E27FC236}">
                <a16:creationId xmlns:a16="http://schemas.microsoft.com/office/drawing/2014/main" id="{331DEE15-A37A-4399-9467-C762A748C9F2}"/>
              </a:ext>
            </a:extLst>
          </p:cNvPr>
          <p:cNvSpPr/>
          <p:nvPr/>
        </p:nvSpPr>
        <p:spPr>
          <a:xfrm>
            <a:off x="6252453" y="4108995"/>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4</a:t>
            </a:r>
          </a:p>
        </p:txBody>
      </p:sp>
      <p:sp>
        <p:nvSpPr>
          <p:cNvPr id="23" name="Rectangle: Rounded Corners 22">
            <a:extLst>
              <a:ext uri="{FF2B5EF4-FFF2-40B4-BE49-F238E27FC236}">
                <a16:creationId xmlns:a16="http://schemas.microsoft.com/office/drawing/2014/main" id="{C7C0BA2F-54E2-44B8-89CA-9619E7B0D553}"/>
              </a:ext>
            </a:extLst>
          </p:cNvPr>
          <p:cNvSpPr/>
          <p:nvPr/>
        </p:nvSpPr>
        <p:spPr>
          <a:xfrm>
            <a:off x="7916958" y="4075407"/>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5</a:t>
            </a:r>
          </a:p>
        </p:txBody>
      </p:sp>
      <p:sp>
        <p:nvSpPr>
          <p:cNvPr id="24" name="Rectangle: Rounded Corners 23">
            <a:extLst>
              <a:ext uri="{FF2B5EF4-FFF2-40B4-BE49-F238E27FC236}">
                <a16:creationId xmlns:a16="http://schemas.microsoft.com/office/drawing/2014/main" id="{57948CB9-C355-466B-95F9-255C8ED2A59A}"/>
              </a:ext>
            </a:extLst>
          </p:cNvPr>
          <p:cNvSpPr/>
          <p:nvPr/>
        </p:nvSpPr>
        <p:spPr>
          <a:xfrm>
            <a:off x="1450109" y="5209308"/>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6</a:t>
            </a:r>
          </a:p>
        </p:txBody>
      </p:sp>
      <p:sp>
        <p:nvSpPr>
          <p:cNvPr id="25" name="Rectangle: Rounded Corners 24">
            <a:extLst>
              <a:ext uri="{FF2B5EF4-FFF2-40B4-BE49-F238E27FC236}">
                <a16:creationId xmlns:a16="http://schemas.microsoft.com/office/drawing/2014/main" id="{01EA9D71-64CA-4954-A0A1-D8F14A5454E6}"/>
              </a:ext>
            </a:extLst>
          </p:cNvPr>
          <p:cNvSpPr/>
          <p:nvPr/>
        </p:nvSpPr>
        <p:spPr>
          <a:xfrm>
            <a:off x="3084945" y="5188526"/>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7</a:t>
            </a:r>
          </a:p>
        </p:txBody>
      </p:sp>
      <p:sp>
        <p:nvSpPr>
          <p:cNvPr id="26" name="Rectangle: Rounded Corners 25">
            <a:extLst>
              <a:ext uri="{FF2B5EF4-FFF2-40B4-BE49-F238E27FC236}">
                <a16:creationId xmlns:a16="http://schemas.microsoft.com/office/drawing/2014/main" id="{9A3626F5-FB31-48ED-9337-42658389C32A}"/>
              </a:ext>
            </a:extLst>
          </p:cNvPr>
          <p:cNvSpPr/>
          <p:nvPr/>
        </p:nvSpPr>
        <p:spPr>
          <a:xfrm>
            <a:off x="4588293" y="5223163"/>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8</a:t>
            </a:r>
          </a:p>
        </p:txBody>
      </p:sp>
      <p:sp>
        <p:nvSpPr>
          <p:cNvPr id="27" name="Rectangle: Rounded Corners 26">
            <a:extLst>
              <a:ext uri="{FF2B5EF4-FFF2-40B4-BE49-F238E27FC236}">
                <a16:creationId xmlns:a16="http://schemas.microsoft.com/office/drawing/2014/main" id="{A23AAF61-7BE3-40DA-AAD1-379ECA6B8044}"/>
              </a:ext>
            </a:extLst>
          </p:cNvPr>
          <p:cNvSpPr/>
          <p:nvPr/>
        </p:nvSpPr>
        <p:spPr>
          <a:xfrm>
            <a:off x="6284271" y="522316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9</a:t>
            </a:r>
          </a:p>
        </p:txBody>
      </p:sp>
      <p:sp>
        <p:nvSpPr>
          <p:cNvPr id="28" name="Rectangle: Rounded Corners 27">
            <a:extLst>
              <a:ext uri="{FF2B5EF4-FFF2-40B4-BE49-F238E27FC236}">
                <a16:creationId xmlns:a16="http://schemas.microsoft.com/office/drawing/2014/main" id="{B0C4A97F-2AC9-4CB4-9C48-7E9997FA1EAD}"/>
              </a:ext>
            </a:extLst>
          </p:cNvPr>
          <p:cNvSpPr/>
          <p:nvPr/>
        </p:nvSpPr>
        <p:spPr>
          <a:xfrm>
            <a:off x="7971357" y="5128352"/>
            <a:ext cx="1376218" cy="886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10</a:t>
            </a:r>
          </a:p>
        </p:txBody>
      </p:sp>
      <p:sp>
        <p:nvSpPr>
          <p:cNvPr id="29" name="Rectangle 28">
            <a:extLst>
              <a:ext uri="{FF2B5EF4-FFF2-40B4-BE49-F238E27FC236}">
                <a16:creationId xmlns:a16="http://schemas.microsoft.com/office/drawing/2014/main" id="{C46B4577-B891-48ED-BDFD-94BED55BC604}"/>
              </a:ext>
            </a:extLst>
          </p:cNvPr>
          <p:cNvSpPr/>
          <p:nvPr/>
        </p:nvSpPr>
        <p:spPr>
          <a:xfrm>
            <a:off x="5939547" y="3244334"/>
            <a:ext cx="312906" cy="369332"/>
          </a:xfrm>
          <a:prstGeom prst="rect">
            <a:avLst/>
          </a:prstGeom>
        </p:spPr>
        <p:txBody>
          <a:bodyPr wrap="none">
            <a:spAutoFit/>
          </a:bodyPr>
          <a:lstStyle/>
          <a:p>
            <a:pPr algn="ctr"/>
            <a:r>
              <a:rPr lang="en-IN" dirty="0"/>
              <a:t>1</a:t>
            </a:r>
          </a:p>
        </p:txBody>
      </p:sp>
      <p:sp>
        <p:nvSpPr>
          <p:cNvPr id="30" name="Arrow: Down 29">
            <a:extLst>
              <a:ext uri="{FF2B5EF4-FFF2-40B4-BE49-F238E27FC236}">
                <a16:creationId xmlns:a16="http://schemas.microsoft.com/office/drawing/2014/main" id="{E5BE675D-D2E9-4718-8A32-7D31E4FA13B6}"/>
              </a:ext>
            </a:extLst>
          </p:cNvPr>
          <p:cNvSpPr/>
          <p:nvPr/>
        </p:nvSpPr>
        <p:spPr>
          <a:xfrm>
            <a:off x="1662545" y="3149600"/>
            <a:ext cx="855711" cy="1080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19C8BB39-7F6F-41CA-89BF-91C366ED7B4D}"/>
              </a:ext>
            </a:extLst>
          </p:cNvPr>
          <p:cNvSpPr/>
          <p:nvPr/>
        </p:nvSpPr>
        <p:spPr>
          <a:xfrm>
            <a:off x="3565236" y="2918691"/>
            <a:ext cx="306095" cy="15517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C9008674-1848-45E3-A283-9A72E75AFC63}"/>
              </a:ext>
            </a:extLst>
          </p:cNvPr>
          <p:cNvSpPr/>
          <p:nvPr/>
        </p:nvSpPr>
        <p:spPr>
          <a:xfrm>
            <a:off x="5172364" y="2918691"/>
            <a:ext cx="266507" cy="16948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Left-Right 33">
            <a:extLst>
              <a:ext uri="{FF2B5EF4-FFF2-40B4-BE49-F238E27FC236}">
                <a16:creationId xmlns:a16="http://schemas.microsoft.com/office/drawing/2014/main" id="{E760789C-B3C4-4572-A3AA-66EDC0D9404D}"/>
              </a:ext>
            </a:extLst>
          </p:cNvPr>
          <p:cNvSpPr/>
          <p:nvPr/>
        </p:nvSpPr>
        <p:spPr>
          <a:xfrm>
            <a:off x="6650182" y="2854036"/>
            <a:ext cx="575443" cy="17595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506E6B85-6DD8-40D5-A22D-94C7923BAF4E}"/>
              </a:ext>
            </a:extLst>
          </p:cNvPr>
          <p:cNvSpPr/>
          <p:nvPr/>
        </p:nvSpPr>
        <p:spPr>
          <a:xfrm>
            <a:off x="8654473" y="2992582"/>
            <a:ext cx="277820" cy="1620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7325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FBCA-4AB9-4EE7-B560-7B61ED262A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4F8E85-E105-46BA-A85C-FC2A7485FCE8}"/>
              </a:ext>
            </a:extLst>
          </p:cNvPr>
          <p:cNvSpPr>
            <a:spLocks noGrp="1"/>
          </p:cNvSpPr>
          <p:nvPr>
            <p:ph idx="1"/>
          </p:nvPr>
        </p:nvSpPr>
        <p:spPr/>
        <p:txBody>
          <a:bodyPr/>
          <a:lstStyle/>
          <a:p>
            <a:r>
              <a:rPr lang="en-IN" dirty="0"/>
              <a:t>Instead of replacing 1000 individual system for each and every 2 years if u replace single big system for each and every 2 years cost will be less if u compare with stand alone</a:t>
            </a:r>
          </a:p>
        </p:txBody>
      </p:sp>
    </p:spTree>
    <p:extLst>
      <p:ext uri="{BB962C8B-B14F-4D97-AF65-F5344CB8AC3E}">
        <p14:creationId xmlns:p14="http://schemas.microsoft.com/office/powerpoint/2010/main" val="3618335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20EA-A4F1-4AD7-9140-22BAAE22DAFD}"/>
              </a:ext>
            </a:extLst>
          </p:cNvPr>
          <p:cNvSpPr>
            <a:spLocks noGrp="1"/>
          </p:cNvSpPr>
          <p:nvPr>
            <p:ph type="title"/>
          </p:nvPr>
        </p:nvSpPr>
        <p:spPr/>
        <p:txBody>
          <a:bodyPr/>
          <a:lstStyle/>
          <a:p>
            <a:r>
              <a:rPr lang="en-IN" dirty="0"/>
              <a:t>Virtualization</a:t>
            </a:r>
          </a:p>
        </p:txBody>
      </p:sp>
      <p:sp>
        <p:nvSpPr>
          <p:cNvPr id="3" name="Content Placeholder 2">
            <a:extLst>
              <a:ext uri="{FF2B5EF4-FFF2-40B4-BE49-F238E27FC236}">
                <a16:creationId xmlns:a16="http://schemas.microsoft.com/office/drawing/2014/main" id="{C92C56BB-862D-4D45-AB50-58A74A77F3B0}"/>
              </a:ext>
            </a:extLst>
          </p:cNvPr>
          <p:cNvSpPr>
            <a:spLocks noGrp="1"/>
          </p:cNvSpPr>
          <p:nvPr>
            <p:ph idx="1"/>
          </p:nvPr>
        </p:nvSpPr>
        <p:spPr/>
        <p:txBody>
          <a:bodyPr/>
          <a:lstStyle/>
          <a:p>
            <a:r>
              <a:rPr lang="en-IN" dirty="0"/>
              <a:t>Software is of 2 types</a:t>
            </a:r>
          </a:p>
          <a:p>
            <a:r>
              <a:rPr lang="en-IN" dirty="0"/>
              <a:t>Type 2 – this run as software, we need to OS install it as application, It needs some OS to Run Its Architecture</a:t>
            </a:r>
          </a:p>
          <a:p>
            <a:r>
              <a:rPr lang="en-IN" dirty="0"/>
              <a:t>Ex – VMware WorkStation, VirtualBox, QEMU</a:t>
            </a:r>
          </a:p>
          <a:p>
            <a:r>
              <a:rPr lang="en-IN" dirty="0"/>
              <a:t>Type 1 – This Architecture itself it an Operating System, This OS has been special built for run the virtualization platform in an efficient manner.</a:t>
            </a:r>
          </a:p>
          <a:p>
            <a:r>
              <a:rPr lang="en-IN" dirty="0"/>
              <a:t>Ex- VMWARE ESXI, OPENSTACK</a:t>
            </a:r>
          </a:p>
          <a:p>
            <a:r>
              <a:rPr lang="en-IN" dirty="0"/>
              <a:t>TYPE1 and TYPE2 Type 1 will be the best and efficient Hypervisor Technique</a:t>
            </a:r>
          </a:p>
        </p:txBody>
      </p:sp>
    </p:spTree>
    <p:extLst>
      <p:ext uri="{BB962C8B-B14F-4D97-AF65-F5344CB8AC3E}">
        <p14:creationId xmlns:p14="http://schemas.microsoft.com/office/powerpoint/2010/main" val="4005965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1ED7-AC84-43E5-8A59-1B0C62BC2E79}"/>
              </a:ext>
            </a:extLst>
          </p:cNvPr>
          <p:cNvSpPr>
            <a:spLocks noGrp="1"/>
          </p:cNvSpPr>
          <p:nvPr>
            <p:ph type="title"/>
          </p:nvPr>
        </p:nvSpPr>
        <p:spPr/>
        <p:txBody>
          <a:bodyPr/>
          <a:lstStyle/>
          <a:p>
            <a:r>
              <a:rPr lang="en-IN" dirty="0"/>
              <a:t>Type 2</a:t>
            </a:r>
          </a:p>
        </p:txBody>
      </p:sp>
      <p:sp>
        <p:nvSpPr>
          <p:cNvPr id="3" name="Content Placeholder 2">
            <a:extLst>
              <a:ext uri="{FF2B5EF4-FFF2-40B4-BE49-F238E27FC236}">
                <a16:creationId xmlns:a16="http://schemas.microsoft.com/office/drawing/2014/main" id="{1312B919-530D-4BD4-9E6B-F10ECC85E5F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9BE6C611-2C4B-4478-9175-E423524CB67D}"/>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4">
            <a:extLst>
              <a:ext uri="{FF2B5EF4-FFF2-40B4-BE49-F238E27FC236}">
                <a16:creationId xmlns:a16="http://schemas.microsoft.com/office/drawing/2014/main" id="{0CC5D21D-8F8C-49C9-A72C-C1D892EE6517}"/>
              </a:ext>
            </a:extLst>
          </p:cNvPr>
          <p:cNvSpPr/>
          <p:nvPr/>
        </p:nvSpPr>
        <p:spPr>
          <a:xfrm>
            <a:off x="2623127" y="4516582"/>
            <a:ext cx="6105237" cy="8220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Windows 10</a:t>
            </a:r>
          </a:p>
        </p:txBody>
      </p:sp>
      <p:sp>
        <p:nvSpPr>
          <p:cNvPr id="6" name="Rectangle: Rounded Corners 5">
            <a:extLst>
              <a:ext uri="{FF2B5EF4-FFF2-40B4-BE49-F238E27FC236}">
                <a16:creationId xmlns:a16="http://schemas.microsoft.com/office/drawing/2014/main" id="{B2AB5D7D-8D9F-40A9-9DDA-6CF7DD67887B}"/>
              </a:ext>
            </a:extLst>
          </p:cNvPr>
          <p:cNvSpPr/>
          <p:nvPr/>
        </p:nvSpPr>
        <p:spPr>
          <a:xfrm>
            <a:off x="2955636" y="3990109"/>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WorkStation</a:t>
            </a:r>
          </a:p>
        </p:txBody>
      </p:sp>
      <p:sp>
        <p:nvSpPr>
          <p:cNvPr id="7" name="Rectangle: Rounded Corners 6">
            <a:extLst>
              <a:ext uri="{FF2B5EF4-FFF2-40B4-BE49-F238E27FC236}">
                <a16:creationId xmlns:a16="http://schemas.microsoft.com/office/drawing/2014/main" id="{0F84314B-D804-4ABB-8958-71734B6130A9}"/>
              </a:ext>
            </a:extLst>
          </p:cNvPr>
          <p:cNvSpPr/>
          <p:nvPr/>
        </p:nvSpPr>
        <p:spPr>
          <a:xfrm>
            <a:off x="2955636"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8" name="Rectangle: Rounded Corners 7">
            <a:extLst>
              <a:ext uri="{FF2B5EF4-FFF2-40B4-BE49-F238E27FC236}">
                <a16:creationId xmlns:a16="http://schemas.microsoft.com/office/drawing/2014/main" id="{87B99780-2D42-4B13-BA1C-7180E0C6EEE9}"/>
              </a:ext>
            </a:extLst>
          </p:cNvPr>
          <p:cNvSpPr/>
          <p:nvPr/>
        </p:nvSpPr>
        <p:spPr>
          <a:xfrm>
            <a:off x="4426527" y="2604655"/>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9" name="Rectangle: Rounded Corners 8">
            <a:extLst>
              <a:ext uri="{FF2B5EF4-FFF2-40B4-BE49-F238E27FC236}">
                <a16:creationId xmlns:a16="http://schemas.microsoft.com/office/drawing/2014/main" id="{D594ECCC-C93F-4F95-9741-B00D38A8B26B}"/>
              </a:ext>
            </a:extLst>
          </p:cNvPr>
          <p:cNvSpPr/>
          <p:nvPr/>
        </p:nvSpPr>
        <p:spPr>
          <a:xfrm>
            <a:off x="58974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10" name="Rectangle: Rounded Corners 9">
            <a:extLst>
              <a:ext uri="{FF2B5EF4-FFF2-40B4-BE49-F238E27FC236}">
                <a16:creationId xmlns:a16="http://schemas.microsoft.com/office/drawing/2014/main" id="{881EFA88-7E92-4A49-BD41-6C50A66CE384}"/>
              </a:ext>
            </a:extLst>
          </p:cNvPr>
          <p:cNvSpPr/>
          <p:nvPr/>
        </p:nvSpPr>
        <p:spPr>
          <a:xfrm>
            <a:off x="7269018" y="261565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14543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E495-FEB5-4FAF-9637-08730289AFE7}"/>
              </a:ext>
            </a:extLst>
          </p:cNvPr>
          <p:cNvSpPr>
            <a:spLocks noGrp="1"/>
          </p:cNvSpPr>
          <p:nvPr>
            <p:ph type="title"/>
          </p:nvPr>
        </p:nvSpPr>
        <p:spPr/>
        <p:txBody>
          <a:bodyPr/>
          <a:lstStyle/>
          <a:p>
            <a:r>
              <a:rPr lang="en-IN" dirty="0"/>
              <a:t>TYPE 1</a:t>
            </a:r>
          </a:p>
        </p:txBody>
      </p:sp>
      <p:sp>
        <p:nvSpPr>
          <p:cNvPr id="3" name="Content Placeholder 2">
            <a:extLst>
              <a:ext uri="{FF2B5EF4-FFF2-40B4-BE49-F238E27FC236}">
                <a16:creationId xmlns:a16="http://schemas.microsoft.com/office/drawing/2014/main" id="{26E37127-4201-417B-B458-AA5B333AD684}"/>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7F85CF9E-6229-4E2A-941F-C0E7B491E04B}"/>
              </a:ext>
            </a:extLst>
          </p:cNvPr>
          <p:cNvSpPr/>
          <p:nvPr/>
        </p:nvSpPr>
        <p:spPr>
          <a:xfrm>
            <a:off x="2456873" y="5338618"/>
            <a:ext cx="6530109" cy="909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5" name="Rectangle: Rounded Corners 4">
            <a:extLst>
              <a:ext uri="{FF2B5EF4-FFF2-40B4-BE49-F238E27FC236}">
                <a16:creationId xmlns:a16="http://schemas.microsoft.com/office/drawing/2014/main" id="{D36AC361-5FAB-45E6-8502-0CAAAF8006A0}"/>
              </a:ext>
            </a:extLst>
          </p:cNvPr>
          <p:cNvSpPr/>
          <p:nvPr/>
        </p:nvSpPr>
        <p:spPr>
          <a:xfrm>
            <a:off x="2955636" y="4729018"/>
            <a:ext cx="553258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VMware ESXI</a:t>
            </a:r>
          </a:p>
        </p:txBody>
      </p:sp>
      <p:sp>
        <p:nvSpPr>
          <p:cNvPr id="6" name="Rectangle: Rounded Corners 5">
            <a:extLst>
              <a:ext uri="{FF2B5EF4-FFF2-40B4-BE49-F238E27FC236}">
                <a16:creationId xmlns:a16="http://schemas.microsoft.com/office/drawing/2014/main" id="{9C6A5C23-D63C-4786-92F9-154FC0EF0BE9}"/>
              </a:ext>
            </a:extLst>
          </p:cNvPr>
          <p:cNvSpPr/>
          <p:nvPr/>
        </p:nvSpPr>
        <p:spPr>
          <a:xfrm>
            <a:off x="3081482"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1</a:t>
            </a:r>
          </a:p>
        </p:txBody>
      </p:sp>
      <p:sp>
        <p:nvSpPr>
          <p:cNvPr id="7" name="Rectangle: Rounded Corners 6">
            <a:extLst>
              <a:ext uri="{FF2B5EF4-FFF2-40B4-BE49-F238E27FC236}">
                <a16:creationId xmlns:a16="http://schemas.microsoft.com/office/drawing/2014/main" id="{D7047720-881D-428C-9397-B06ADC1DF626}"/>
              </a:ext>
            </a:extLst>
          </p:cNvPr>
          <p:cNvSpPr/>
          <p:nvPr/>
        </p:nvSpPr>
        <p:spPr>
          <a:xfrm>
            <a:off x="4471899"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2</a:t>
            </a:r>
          </a:p>
        </p:txBody>
      </p:sp>
      <p:sp>
        <p:nvSpPr>
          <p:cNvPr id="8" name="Rectangle: Rounded Corners 7">
            <a:extLst>
              <a:ext uri="{FF2B5EF4-FFF2-40B4-BE49-F238E27FC236}">
                <a16:creationId xmlns:a16="http://schemas.microsoft.com/office/drawing/2014/main" id="{DE879F4C-13D3-46CC-B083-12BE16EF95A4}"/>
              </a:ext>
            </a:extLst>
          </p:cNvPr>
          <p:cNvSpPr/>
          <p:nvPr/>
        </p:nvSpPr>
        <p:spPr>
          <a:xfrm>
            <a:off x="5800437" y="3343564"/>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3</a:t>
            </a:r>
          </a:p>
        </p:txBody>
      </p:sp>
      <p:sp>
        <p:nvSpPr>
          <p:cNvPr id="9" name="Rectangle: Rounded Corners 8">
            <a:extLst>
              <a:ext uri="{FF2B5EF4-FFF2-40B4-BE49-F238E27FC236}">
                <a16:creationId xmlns:a16="http://schemas.microsoft.com/office/drawing/2014/main" id="{011ACB6A-9888-4964-8ED1-828A4F3B9DF4}"/>
              </a:ext>
            </a:extLst>
          </p:cNvPr>
          <p:cNvSpPr/>
          <p:nvPr/>
        </p:nvSpPr>
        <p:spPr>
          <a:xfrm>
            <a:off x="7128975" y="3344787"/>
            <a:ext cx="1219200" cy="1385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OS 4</a:t>
            </a:r>
          </a:p>
        </p:txBody>
      </p:sp>
    </p:spTree>
    <p:extLst>
      <p:ext uri="{BB962C8B-B14F-4D97-AF65-F5344CB8AC3E}">
        <p14:creationId xmlns:p14="http://schemas.microsoft.com/office/powerpoint/2010/main" val="1624594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C084-7413-402D-8068-AF2CCC471426}"/>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A9405511-84F3-4067-8B5E-3B0E268BEE71}"/>
              </a:ext>
            </a:extLst>
          </p:cNvPr>
          <p:cNvSpPr>
            <a:spLocks noGrp="1"/>
          </p:cNvSpPr>
          <p:nvPr>
            <p:ph idx="1"/>
          </p:nvPr>
        </p:nvSpPr>
        <p:spPr/>
        <p:txBody>
          <a:bodyPr/>
          <a:lstStyle/>
          <a:p>
            <a:r>
              <a:rPr lang="en-IN" dirty="0"/>
              <a:t>Companies offering hypervisors(Type 1/ Type 2) as an service are meant to be Cloud Providing Companies</a:t>
            </a:r>
          </a:p>
          <a:p>
            <a:r>
              <a:rPr lang="en-IN" dirty="0"/>
              <a:t>By means of 3 types of methods they will offer you the service</a:t>
            </a:r>
          </a:p>
          <a:p>
            <a:r>
              <a:rPr lang="en-IN" dirty="0"/>
              <a:t>Public – Server that used as hypervisor that has been shared to group of companies nor group from different sectors are defined as public cloud</a:t>
            </a:r>
          </a:p>
          <a:p>
            <a:r>
              <a:rPr lang="en-IN" dirty="0"/>
              <a:t>Private – Server that has been used for same set of people/Company </a:t>
            </a:r>
          </a:p>
          <a:p>
            <a:r>
              <a:rPr lang="en-IN" dirty="0"/>
              <a:t>Hybrid – Same community people sharing the same server</a:t>
            </a:r>
          </a:p>
          <a:p>
            <a:endParaRPr lang="en-IN" dirty="0"/>
          </a:p>
        </p:txBody>
      </p:sp>
    </p:spTree>
    <p:extLst>
      <p:ext uri="{BB962C8B-B14F-4D97-AF65-F5344CB8AC3E}">
        <p14:creationId xmlns:p14="http://schemas.microsoft.com/office/powerpoint/2010/main" val="333722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1388-2732-4534-8011-76BD129917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EA829B-8538-417D-9440-3EFD87B4C59D}"/>
              </a:ext>
            </a:extLst>
          </p:cNvPr>
          <p:cNvSpPr>
            <a:spLocks noGrp="1"/>
          </p:cNvSpPr>
          <p:nvPr>
            <p:ph idx="1"/>
          </p:nvPr>
        </p:nvSpPr>
        <p:spPr/>
        <p:txBody>
          <a:bodyPr/>
          <a:lstStyle/>
          <a:p>
            <a:r>
              <a:rPr lang="en-IN" dirty="0"/>
              <a:t>Hypervisor</a:t>
            </a:r>
          </a:p>
        </p:txBody>
      </p:sp>
      <p:sp>
        <p:nvSpPr>
          <p:cNvPr id="4" name="Rectangle: Rounded Corners 3">
            <a:extLst>
              <a:ext uri="{FF2B5EF4-FFF2-40B4-BE49-F238E27FC236}">
                <a16:creationId xmlns:a16="http://schemas.microsoft.com/office/drawing/2014/main" id="{6D3AF7A2-30DD-499D-8B06-3F7FF56280AA}"/>
              </a:ext>
            </a:extLst>
          </p:cNvPr>
          <p:cNvSpPr/>
          <p:nvPr/>
        </p:nvSpPr>
        <p:spPr>
          <a:xfrm>
            <a:off x="1533926" y="2632364"/>
            <a:ext cx="8506691" cy="3528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62785AB-2FA1-4E13-BF77-04D3100C1609}"/>
              </a:ext>
            </a:extLst>
          </p:cNvPr>
          <p:cNvSpPr/>
          <p:nvPr/>
        </p:nvSpPr>
        <p:spPr>
          <a:xfrm>
            <a:off x="1699491"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39C7911-7CA3-4C64-B2E2-1FC5E53888C9}"/>
              </a:ext>
            </a:extLst>
          </p:cNvPr>
          <p:cNvSpPr/>
          <p:nvPr/>
        </p:nvSpPr>
        <p:spPr>
          <a:xfrm>
            <a:off x="2641600" y="284480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6B4A486-F732-44F7-899C-967F49F09696}"/>
              </a:ext>
            </a:extLst>
          </p:cNvPr>
          <p:cNvSpPr/>
          <p:nvPr/>
        </p:nvSpPr>
        <p:spPr>
          <a:xfrm>
            <a:off x="3583709"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CC36296-670D-42F2-B48A-F74D1B08B565}"/>
              </a:ext>
            </a:extLst>
          </p:cNvPr>
          <p:cNvSpPr/>
          <p:nvPr/>
        </p:nvSpPr>
        <p:spPr>
          <a:xfrm>
            <a:off x="4535054"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9A65401-0AAA-439D-B606-80A6385A2AE7}"/>
              </a:ext>
            </a:extLst>
          </p:cNvPr>
          <p:cNvSpPr/>
          <p:nvPr/>
        </p:nvSpPr>
        <p:spPr>
          <a:xfrm>
            <a:off x="5528308" y="287481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34273D9-828A-4A58-AA94-F269A9AAD1B6}"/>
              </a:ext>
            </a:extLst>
          </p:cNvPr>
          <p:cNvSpPr/>
          <p:nvPr/>
        </p:nvSpPr>
        <p:spPr>
          <a:xfrm>
            <a:off x="6437748"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9B85BB9-402D-49B3-A73B-FEBA9D963E64}"/>
              </a:ext>
            </a:extLst>
          </p:cNvPr>
          <p:cNvSpPr/>
          <p:nvPr/>
        </p:nvSpPr>
        <p:spPr>
          <a:xfrm>
            <a:off x="7393710"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82CEC7A-2883-402E-8DD8-16B040DB232D}"/>
              </a:ext>
            </a:extLst>
          </p:cNvPr>
          <p:cNvSpPr/>
          <p:nvPr/>
        </p:nvSpPr>
        <p:spPr>
          <a:xfrm>
            <a:off x="8349672" y="2874818"/>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10AFB09-18E7-49DF-8532-4FE961A96DDE}"/>
              </a:ext>
            </a:extLst>
          </p:cNvPr>
          <p:cNvSpPr/>
          <p:nvPr/>
        </p:nvSpPr>
        <p:spPr>
          <a:xfrm>
            <a:off x="1828800"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166A0E3-0F4E-4BA9-9885-38562F4BF6D1}"/>
              </a:ext>
            </a:extLst>
          </p:cNvPr>
          <p:cNvSpPr/>
          <p:nvPr/>
        </p:nvSpPr>
        <p:spPr>
          <a:xfrm>
            <a:off x="2770909" y="3968106"/>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4E98711-3C82-4F20-9801-E21E65345774}"/>
              </a:ext>
            </a:extLst>
          </p:cNvPr>
          <p:cNvSpPr/>
          <p:nvPr/>
        </p:nvSpPr>
        <p:spPr>
          <a:xfrm>
            <a:off x="3713018"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095A5A3-5620-4E14-B0B0-57CA1CB011CA}"/>
              </a:ext>
            </a:extLst>
          </p:cNvPr>
          <p:cNvSpPr/>
          <p:nvPr/>
        </p:nvSpPr>
        <p:spPr>
          <a:xfrm>
            <a:off x="4664363"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6F1E3EEC-14A5-481E-80D3-F6327EFE2024}"/>
              </a:ext>
            </a:extLst>
          </p:cNvPr>
          <p:cNvSpPr/>
          <p:nvPr/>
        </p:nvSpPr>
        <p:spPr>
          <a:xfrm>
            <a:off x="5624945"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32E3427-7A35-438D-8B7A-FEB37550AE2D}"/>
              </a:ext>
            </a:extLst>
          </p:cNvPr>
          <p:cNvSpPr/>
          <p:nvPr/>
        </p:nvSpPr>
        <p:spPr>
          <a:xfrm>
            <a:off x="6567057" y="3998124"/>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A3871B84-0BFC-428C-9211-528E67A646D5}"/>
              </a:ext>
            </a:extLst>
          </p:cNvPr>
          <p:cNvSpPr/>
          <p:nvPr/>
        </p:nvSpPr>
        <p:spPr>
          <a:xfrm>
            <a:off x="7523019"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63CA423-FA65-4D01-8EFE-3ECA0F0341C6}"/>
              </a:ext>
            </a:extLst>
          </p:cNvPr>
          <p:cNvSpPr/>
          <p:nvPr/>
        </p:nvSpPr>
        <p:spPr>
          <a:xfrm>
            <a:off x="847898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0929EFA8-25C3-450F-A3E5-4D84260A038C}"/>
              </a:ext>
            </a:extLst>
          </p:cNvPr>
          <p:cNvSpPr/>
          <p:nvPr/>
        </p:nvSpPr>
        <p:spPr>
          <a:xfrm>
            <a:off x="1828800"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F5A80C68-438A-4AE2-A841-9EB6E4F20955}"/>
              </a:ext>
            </a:extLst>
          </p:cNvPr>
          <p:cNvSpPr/>
          <p:nvPr/>
        </p:nvSpPr>
        <p:spPr>
          <a:xfrm>
            <a:off x="2770909" y="5121430"/>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C543704-61E6-4FA5-915D-F5837170B6B3}"/>
              </a:ext>
            </a:extLst>
          </p:cNvPr>
          <p:cNvSpPr/>
          <p:nvPr/>
        </p:nvSpPr>
        <p:spPr>
          <a:xfrm>
            <a:off x="3713018"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0C43B8F2-24A1-43FB-99C2-CC87A70286D4}"/>
              </a:ext>
            </a:extLst>
          </p:cNvPr>
          <p:cNvSpPr/>
          <p:nvPr/>
        </p:nvSpPr>
        <p:spPr>
          <a:xfrm>
            <a:off x="4664363"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CBA49C06-810F-417B-89D5-72C2544DB25C}"/>
              </a:ext>
            </a:extLst>
          </p:cNvPr>
          <p:cNvSpPr/>
          <p:nvPr/>
        </p:nvSpPr>
        <p:spPr>
          <a:xfrm>
            <a:off x="5624945"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7CAB96A8-A088-4DA5-B014-9F372FD931C3}"/>
              </a:ext>
            </a:extLst>
          </p:cNvPr>
          <p:cNvSpPr/>
          <p:nvPr/>
        </p:nvSpPr>
        <p:spPr>
          <a:xfrm>
            <a:off x="6567057"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48B84C98-5167-4359-8FE1-2BE5792D12DB}"/>
              </a:ext>
            </a:extLst>
          </p:cNvPr>
          <p:cNvSpPr/>
          <p:nvPr/>
        </p:nvSpPr>
        <p:spPr>
          <a:xfrm>
            <a:off x="7523019"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4C366BA2-F286-43C0-9B2D-41C05F129DEF}"/>
              </a:ext>
            </a:extLst>
          </p:cNvPr>
          <p:cNvSpPr/>
          <p:nvPr/>
        </p:nvSpPr>
        <p:spPr>
          <a:xfrm>
            <a:off x="8478981" y="5151448"/>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9C3426CD-5E0F-468C-9F57-1F37C2994551}"/>
              </a:ext>
            </a:extLst>
          </p:cNvPr>
          <p:cNvSpPr/>
          <p:nvPr/>
        </p:nvSpPr>
        <p:spPr>
          <a:xfrm>
            <a:off x="1741396"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A1D52049-2328-41E1-B598-B1D307857737}"/>
              </a:ext>
            </a:extLst>
          </p:cNvPr>
          <p:cNvSpPr/>
          <p:nvPr/>
        </p:nvSpPr>
        <p:spPr>
          <a:xfrm>
            <a:off x="2683505" y="2840183"/>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E485FAFA-B595-4641-8475-3DABC5D9D1B8}"/>
              </a:ext>
            </a:extLst>
          </p:cNvPr>
          <p:cNvSpPr/>
          <p:nvPr/>
        </p:nvSpPr>
        <p:spPr>
          <a:xfrm>
            <a:off x="3625614" y="287020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F21AF912-D6FA-489A-A077-36CB56E2AA11}"/>
              </a:ext>
            </a:extLst>
          </p:cNvPr>
          <p:cNvSpPr/>
          <p:nvPr/>
        </p:nvSpPr>
        <p:spPr>
          <a:xfrm>
            <a:off x="4578581"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AF78C1F6-B2B2-48B4-A350-0D8BD847C7ED}"/>
              </a:ext>
            </a:extLst>
          </p:cNvPr>
          <p:cNvSpPr/>
          <p:nvPr/>
        </p:nvSpPr>
        <p:spPr>
          <a:xfrm>
            <a:off x="5571835" y="2889894"/>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4E986183-63CE-442F-85AD-ED535462ED54}"/>
              </a:ext>
            </a:extLst>
          </p:cNvPr>
          <p:cNvSpPr/>
          <p:nvPr/>
        </p:nvSpPr>
        <p:spPr>
          <a:xfrm>
            <a:off x="1784923"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6211B162-2F0F-4EEB-B43A-667BBAECFC18}"/>
              </a:ext>
            </a:extLst>
          </p:cNvPr>
          <p:cNvSpPr/>
          <p:nvPr/>
        </p:nvSpPr>
        <p:spPr>
          <a:xfrm>
            <a:off x="2727032" y="2855259"/>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17465EA5-26A8-4F8A-A12E-55649D729E8B}"/>
              </a:ext>
            </a:extLst>
          </p:cNvPr>
          <p:cNvSpPr/>
          <p:nvPr/>
        </p:nvSpPr>
        <p:spPr>
          <a:xfrm>
            <a:off x="3669141" y="2885277"/>
            <a:ext cx="812800" cy="92363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1C5606F4-8DD3-4ECB-8556-52CA9764B9EA}"/>
              </a:ext>
            </a:extLst>
          </p:cNvPr>
          <p:cNvSpPr/>
          <p:nvPr/>
        </p:nvSpPr>
        <p:spPr>
          <a:xfrm>
            <a:off x="1842653"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10C283DE-9DB7-4842-B49D-6ADF8A907BBF}"/>
              </a:ext>
            </a:extLst>
          </p:cNvPr>
          <p:cNvSpPr/>
          <p:nvPr/>
        </p:nvSpPr>
        <p:spPr>
          <a:xfrm>
            <a:off x="2784762" y="3968106"/>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663B48D1-EDDD-479A-B920-31A9EA1A7253}"/>
              </a:ext>
            </a:extLst>
          </p:cNvPr>
          <p:cNvSpPr/>
          <p:nvPr/>
        </p:nvSpPr>
        <p:spPr>
          <a:xfrm>
            <a:off x="3726871"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945860E8-A529-4329-858E-C8E6693F944F}"/>
              </a:ext>
            </a:extLst>
          </p:cNvPr>
          <p:cNvSpPr/>
          <p:nvPr/>
        </p:nvSpPr>
        <p:spPr>
          <a:xfrm>
            <a:off x="4678216"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3746BC68-46FB-4904-9F6C-C668ED77C0BF}"/>
              </a:ext>
            </a:extLst>
          </p:cNvPr>
          <p:cNvSpPr/>
          <p:nvPr/>
        </p:nvSpPr>
        <p:spPr>
          <a:xfrm>
            <a:off x="5638798"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95A61A64-05F9-4F06-9183-2C64F352D393}"/>
              </a:ext>
            </a:extLst>
          </p:cNvPr>
          <p:cNvSpPr/>
          <p:nvPr/>
        </p:nvSpPr>
        <p:spPr>
          <a:xfrm>
            <a:off x="6580910" y="3998124"/>
            <a:ext cx="812800" cy="9236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31A84BD4-6F08-4186-9117-26B9A8C14E88}"/>
              </a:ext>
            </a:extLst>
          </p:cNvPr>
          <p:cNvSpPr/>
          <p:nvPr/>
        </p:nvSpPr>
        <p:spPr>
          <a:xfrm>
            <a:off x="1872114"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AFA61DE0-EB82-4CA7-B83E-21363FF6AEE6}"/>
              </a:ext>
            </a:extLst>
          </p:cNvPr>
          <p:cNvSpPr/>
          <p:nvPr/>
        </p:nvSpPr>
        <p:spPr>
          <a:xfrm>
            <a:off x="2814223" y="5114571"/>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2B24633F-5C41-4D72-8A4B-4B8B2F0D9237}"/>
              </a:ext>
            </a:extLst>
          </p:cNvPr>
          <p:cNvSpPr/>
          <p:nvPr/>
        </p:nvSpPr>
        <p:spPr>
          <a:xfrm>
            <a:off x="3756332"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E43B7F0E-00BA-4095-8523-CDBF5522FCB8}"/>
              </a:ext>
            </a:extLst>
          </p:cNvPr>
          <p:cNvSpPr/>
          <p:nvPr/>
        </p:nvSpPr>
        <p:spPr>
          <a:xfrm>
            <a:off x="4707677" y="5144589"/>
            <a:ext cx="812800" cy="9236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957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1BED-ABFF-41DE-A208-9D984B4573E1}"/>
              </a:ext>
            </a:extLst>
          </p:cNvPr>
          <p:cNvSpPr>
            <a:spLocks noGrp="1"/>
          </p:cNvSpPr>
          <p:nvPr>
            <p:ph type="title"/>
          </p:nvPr>
        </p:nvSpPr>
        <p:spPr/>
        <p:txBody>
          <a:bodyPr/>
          <a:lstStyle/>
          <a:p>
            <a:r>
              <a:rPr lang="en-IN" dirty="0"/>
              <a:t>Public Clouds</a:t>
            </a:r>
          </a:p>
        </p:txBody>
      </p:sp>
      <p:sp>
        <p:nvSpPr>
          <p:cNvPr id="3" name="Content Placeholder 2">
            <a:extLst>
              <a:ext uri="{FF2B5EF4-FFF2-40B4-BE49-F238E27FC236}">
                <a16:creationId xmlns:a16="http://schemas.microsoft.com/office/drawing/2014/main" id="{6DECB12F-D1D9-4F55-A51A-417EB781AE49}"/>
              </a:ext>
            </a:extLst>
          </p:cNvPr>
          <p:cNvSpPr>
            <a:spLocks noGrp="1"/>
          </p:cNvSpPr>
          <p:nvPr>
            <p:ph idx="1"/>
          </p:nvPr>
        </p:nvSpPr>
        <p:spPr/>
        <p:txBody>
          <a:bodyPr/>
          <a:lstStyle/>
          <a:p>
            <a:r>
              <a:rPr lang="en-IN" dirty="0"/>
              <a:t>AMAZON WEB SERVICES(AWS)</a:t>
            </a:r>
          </a:p>
          <a:p>
            <a:r>
              <a:rPr lang="en-IN" dirty="0"/>
              <a:t>GOOGLE</a:t>
            </a:r>
          </a:p>
          <a:p>
            <a:r>
              <a:rPr lang="en-IN" dirty="0"/>
              <a:t>AZURE(MICROSOFT)</a:t>
            </a:r>
          </a:p>
          <a:p>
            <a:r>
              <a:rPr lang="en-IN" dirty="0"/>
              <a:t>ORACLE</a:t>
            </a:r>
          </a:p>
          <a:p>
            <a:r>
              <a:rPr lang="en-IN" dirty="0"/>
              <a:t>IBM</a:t>
            </a:r>
          </a:p>
          <a:p>
            <a:r>
              <a:rPr lang="en-IN" dirty="0"/>
              <a:t>DELL </a:t>
            </a:r>
            <a:r>
              <a:rPr lang="en-IN" dirty="0" err="1"/>
              <a:t>Emc</a:t>
            </a:r>
            <a:endParaRPr lang="en-IN" dirty="0"/>
          </a:p>
          <a:p>
            <a:r>
              <a:rPr lang="en-IN" dirty="0"/>
              <a:t>DIGITAL OCEAN</a:t>
            </a:r>
          </a:p>
          <a:p>
            <a:endParaRPr lang="en-IN" dirty="0"/>
          </a:p>
        </p:txBody>
      </p:sp>
    </p:spTree>
    <p:extLst>
      <p:ext uri="{BB962C8B-B14F-4D97-AF65-F5344CB8AC3E}">
        <p14:creationId xmlns:p14="http://schemas.microsoft.com/office/powerpoint/2010/main" val="8986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DD99-D0CD-4E99-893D-F061B69139E6}"/>
              </a:ext>
            </a:extLst>
          </p:cNvPr>
          <p:cNvSpPr>
            <a:spLocks noGrp="1"/>
          </p:cNvSpPr>
          <p:nvPr>
            <p:ph type="title"/>
          </p:nvPr>
        </p:nvSpPr>
        <p:spPr/>
        <p:txBody>
          <a:bodyPr/>
          <a:lstStyle/>
          <a:p>
            <a:r>
              <a:rPr lang="en-IN" dirty="0"/>
              <a:t>AMAZON WEB  SERVICES</a:t>
            </a:r>
          </a:p>
        </p:txBody>
      </p:sp>
      <p:sp>
        <p:nvSpPr>
          <p:cNvPr id="3" name="Content Placeholder 2">
            <a:extLst>
              <a:ext uri="{FF2B5EF4-FFF2-40B4-BE49-F238E27FC236}">
                <a16:creationId xmlns:a16="http://schemas.microsoft.com/office/drawing/2014/main" id="{BEDC2643-F621-4597-A66E-ED4163DCE306}"/>
              </a:ext>
            </a:extLst>
          </p:cNvPr>
          <p:cNvSpPr>
            <a:spLocks noGrp="1"/>
          </p:cNvSpPr>
          <p:nvPr>
            <p:ph idx="1"/>
          </p:nvPr>
        </p:nvSpPr>
        <p:spPr/>
        <p:txBody>
          <a:bodyPr>
            <a:normAutofit lnSpcReduction="10000"/>
          </a:bodyPr>
          <a:lstStyle/>
          <a:p>
            <a:r>
              <a:rPr lang="en-IN" dirty="0"/>
              <a:t>AWS Will OFFER you the services in multiple Region as well as in Multiple Technologies</a:t>
            </a:r>
          </a:p>
          <a:p>
            <a:r>
              <a:rPr lang="en-IN" dirty="0"/>
              <a:t>How Region that AWS Will offer you the Service?</a:t>
            </a:r>
          </a:p>
          <a:p>
            <a:r>
              <a:rPr lang="en-IN" dirty="0"/>
              <a:t>Total of 24 Regions it will support and in that 2 will be used only for govt use and remaining 22 is available for general normal users.</a:t>
            </a:r>
          </a:p>
          <a:p>
            <a:r>
              <a:rPr lang="en-IN" dirty="0"/>
              <a:t>In which case we will give preference to regions</a:t>
            </a:r>
          </a:p>
          <a:p>
            <a:r>
              <a:rPr lang="en-IN" dirty="0"/>
              <a:t>Ex: I am running an company from India but all my clients belong to Australia locations where will I deploy my server?</a:t>
            </a:r>
          </a:p>
          <a:p>
            <a:r>
              <a:rPr lang="en-IN" dirty="0"/>
              <a:t>Performance -&gt; Latency, Cost -&gt; Australia cost of AWS is lesser than US COST</a:t>
            </a:r>
          </a:p>
          <a:p>
            <a:r>
              <a:rPr lang="en-IN" dirty="0"/>
              <a:t>Rates will vary for each and every services in AWS as well as it will vary for each and every regions</a:t>
            </a:r>
          </a:p>
          <a:p>
            <a:endParaRPr lang="en-IN" dirty="0"/>
          </a:p>
        </p:txBody>
      </p:sp>
    </p:spTree>
    <p:extLst>
      <p:ext uri="{BB962C8B-B14F-4D97-AF65-F5344CB8AC3E}">
        <p14:creationId xmlns:p14="http://schemas.microsoft.com/office/powerpoint/2010/main" val="1737253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0AA6-73C6-49D4-BBDC-DA0B03A68598}"/>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C92C3714-FE49-4DF8-B570-23898A7930BD}"/>
              </a:ext>
            </a:extLst>
          </p:cNvPr>
          <p:cNvSpPr>
            <a:spLocks noGrp="1"/>
          </p:cNvSpPr>
          <p:nvPr>
            <p:ph idx="1"/>
          </p:nvPr>
        </p:nvSpPr>
        <p:spPr>
          <a:xfrm>
            <a:off x="1104293" y="2025209"/>
            <a:ext cx="8946541" cy="4195481"/>
          </a:xfrm>
        </p:spPr>
        <p:txBody>
          <a:bodyPr>
            <a:normAutofit fontScale="92500" lnSpcReduction="20000"/>
          </a:bodyPr>
          <a:lstStyle/>
          <a:p>
            <a:r>
              <a:rPr lang="en-IN" dirty="0"/>
              <a:t>EC2 - COMPUTE</a:t>
            </a:r>
          </a:p>
          <a:p>
            <a:r>
              <a:rPr lang="en-IN" dirty="0"/>
              <a:t>EMR – Analytics (HADOOP, SPARK/SCALA)</a:t>
            </a:r>
          </a:p>
          <a:p>
            <a:r>
              <a:rPr lang="en-IN" dirty="0"/>
              <a:t>Kinesis - Analytics</a:t>
            </a:r>
          </a:p>
          <a:p>
            <a:r>
              <a:rPr lang="en-IN" dirty="0"/>
              <a:t>S3 - STORAGE</a:t>
            </a:r>
          </a:p>
          <a:p>
            <a:r>
              <a:rPr lang="en-IN" dirty="0"/>
              <a:t>Dynamo DB - DATABASE</a:t>
            </a:r>
          </a:p>
          <a:p>
            <a:r>
              <a:rPr lang="en-IN" dirty="0"/>
              <a:t>LAMDA - COMPUTE</a:t>
            </a:r>
          </a:p>
          <a:p>
            <a:r>
              <a:rPr lang="en-IN" dirty="0"/>
              <a:t>REDSHIFT - DATABASE</a:t>
            </a:r>
          </a:p>
          <a:p>
            <a:r>
              <a:rPr lang="en-IN" dirty="0"/>
              <a:t>GLUE - Analytics</a:t>
            </a:r>
          </a:p>
          <a:p>
            <a:r>
              <a:rPr lang="en-IN" dirty="0"/>
              <a:t>VPC - Networking &amp; Content Delivery</a:t>
            </a:r>
          </a:p>
          <a:p>
            <a:r>
              <a:rPr lang="en-IN" dirty="0"/>
              <a:t>IAM - Security, Identity, &amp; Compliance</a:t>
            </a:r>
          </a:p>
          <a:p>
            <a:r>
              <a:rPr lang="en-IN" dirty="0"/>
              <a:t>ATHENNA - Analytics</a:t>
            </a:r>
          </a:p>
        </p:txBody>
      </p:sp>
    </p:spTree>
    <p:extLst>
      <p:ext uri="{BB962C8B-B14F-4D97-AF65-F5344CB8AC3E}">
        <p14:creationId xmlns:p14="http://schemas.microsoft.com/office/powerpoint/2010/main" val="124244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CA8F-18F7-4F61-89FD-C94E7E35B9DF}"/>
              </a:ext>
            </a:extLst>
          </p:cNvPr>
          <p:cNvSpPr>
            <a:spLocks noGrp="1"/>
          </p:cNvSpPr>
          <p:nvPr>
            <p:ph type="title"/>
          </p:nvPr>
        </p:nvSpPr>
        <p:spPr/>
        <p:txBody>
          <a:bodyPr/>
          <a:lstStyle/>
          <a:p>
            <a:r>
              <a:rPr lang="en-IN" dirty="0"/>
              <a:t>Need of JVM</a:t>
            </a:r>
          </a:p>
        </p:txBody>
      </p:sp>
      <p:sp>
        <p:nvSpPr>
          <p:cNvPr id="3" name="Content Placeholder 2">
            <a:extLst>
              <a:ext uri="{FF2B5EF4-FFF2-40B4-BE49-F238E27FC236}">
                <a16:creationId xmlns:a16="http://schemas.microsoft.com/office/drawing/2014/main" id="{FE683B00-1948-4E27-A295-BDCD5BADE1EF}"/>
              </a:ext>
            </a:extLst>
          </p:cNvPr>
          <p:cNvSpPr>
            <a:spLocks noGrp="1"/>
          </p:cNvSpPr>
          <p:nvPr>
            <p:ph idx="1"/>
          </p:nvPr>
        </p:nvSpPr>
        <p:spPr/>
        <p:txBody>
          <a:bodyPr/>
          <a:lstStyle/>
          <a:p>
            <a:r>
              <a:rPr lang="en-US" dirty="0"/>
              <a:t>Java Virtual Machine (</a:t>
            </a:r>
            <a:r>
              <a:rPr lang="en-US" b="1" dirty="0"/>
              <a:t>JVM</a:t>
            </a:r>
            <a:r>
              <a:rPr lang="en-US" dirty="0"/>
              <a:t>) is a medium between the operating system and the Java application (</a:t>
            </a:r>
            <a:r>
              <a:rPr lang="en-US" b="1" dirty="0"/>
              <a:t>Hadoop</a:t>
            </a:r>
            <a:r>
              <a:rPr lang="en-US" dirty="0"/>
              <a:t> in this case).</a:t>
            </a:r>
            <a:endParaRPr lang="en-IN" dirty="0"/>
          </a:p>
        </p:txBody>
      </p:sp>
    </p:spTree>
    <p:extLst>
      <p:ext uri="{BB962C8B-B14F-4D97-AF65-F5344CB8AC3E}">
        <p14:creationId xmlns:p14="http://schemas.microsoft.com/office/powerpoint/2010/main" val="304609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173A-BDDF-4A8D-854B-4AD2376C73A2}"/>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CEA0C176-7AE2-49D4-8E9F-2789AF171DB2}"/>
              </a:ext>
            </a:extLst>
          </p:cNvPr>
          <p:cNvSpPr>
            <a:spLocks noGrp="1"/>
          </p:cNvSpPr>
          <p:nvPr>
            <p:ph idx="1"/>
          </p:nvPr>
        </p:nvSpPr>
        <p:spPr/>
        <p:txBody>
          <a:bodyPr/>
          <a:lstStyle/>
          <a:p>
            <a:r>
              <a:rPr lang="en-US" dirty="0"/>
              <a:t>AWS Identity and Access Management (IAM) enables you to manage access to AWS services and resources securely. Using IAM, you can create and manage AWS users and groups, and use permissions to allow and deny their access to AWS resources.</a:t>
            </a:r>
          </a:p>
          <a:p>
            <a:r>
              <a:rPr lang="en-US" dirty="0"/>
              <a:t>IAM is a feature of your AWS account offered at no additional charge. You will be charged only for use of other AWS services by your users.</a:t>
            </a:r>
          </a:p>
          <a:p>
            <a:pPr marL="0" indent="0">
              <a:buNone/>
            </a:pPr>
            <a:endParaRPr lang="en-IN" dirty="0"/>
          </a:p>
        </p:txBody>
      </p:sp>
    </p:spTree>
    <p:extLst>
      <p:ext uri="{BB962C8B-B14F-4D97-AF65-F5344CB8AC3E}">
        <p14:creationId xmlns:p14="http://schemas.microsoft.com/office/powerpoint/2010/main" val="2933643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0A2A-290F-4BCF-9AB3-059AA27A422F}"/>
              </a:ext>
            </a:extLst>
          </p:cNvPr>
          <p:cNvSpPr>
            <a:spLocks noGrp="1"/>
          </p:cNvSpPr>
          <p:nvPr>
            <p:ph type="title"/>
          </p:nvPr>
        </p:nvSpPr>
        <p:spPr/>
        <p:txBody>
          <a:bodyPr/>
          <a:lstStyle/>
          <a:p>
            <a:r>
              <a:rPr lang="en-IN" dirty="0"/>
              <a:t>Active Directory</a:t>
            </a:r>
          </a:p>
        </p:txBody>
      </p:sp>
      <p:sp>
        <p:nvSpPr>
          <p:cNvPr id="3" name="Content Placeholder 2">
            <a:extLst>
              <a:ext uri="{FF2B5EF4-FFF2-40B4-BE49-F238E27FC236}">
                <a16:creationId xmlns:a16="http://schemas.microsoft.com/office/drawing/2014/main" id="{FB4A5E67-A6B1-4768-B3F4-7B0C2449F6E6}"/>
              </a:ext>
            </a:extLst>
          </p:cNvPr>
          <p:cNvSpPr>
            <a:spLocks noGrp="1"/>
          </p:cNvSpPr>
          <p:nvPr>
            <p:ph idx="1"/>
          </p:nvPr>
        </p:nvSpPr>
        <p:spPr/>
        <p:txBody>
          <a:bodyPr/>
          <a:lstStyle/>
          <a:p>
            <a:r>
              <a:rPr lang="en-US" dirty="0"/>
              <a:t>which helps your employees sign in and access resources in secure manner</a:t>
            </a:r>
          </a:p>
          <a:p>
            <a:r>
              <a:rPr lang="en-US" dirty="0"/>
              <a:t>It manages permission and privilege control</a:t>
            </a:r>
          </a:p>
          <a:p>
            <a:r>
              <a:rPr lang="en-US" dirty="0"/>
              <a:t>Create own network under that put all the users on same network for securely accessing the resources under the same network by the users belonging to the same.</a:t>
            </a:r>
          </a:p>
          <a:p>
            <a:endParaRPr lang="en-IN" dirty="0"/>
          </a:p>
        </p:txBody>
      </p:sp>
    </p:spTree>
    <p:extLst>
      <p:ext uri="{BB962C8B-B14F-4D97-AF65-F5344CB8AC3E}">
        <p14:creationId xmlns:p14="http://schemas.microsoft.com/office/powerpoint/2010/main" val="1143739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FC8A-15C0-43C0-8BD3-B5A963070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191B2D-DB71-479E-9892-F3066E190705}"/>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6DF4FD33-B831-439A-A989-58F182CB84DB}"/>
              </a:ext>
            </a:extLst>
          </p:cNvPr>
          <p:cNvSpPr/>
          <p:nvPr/>
        </p:nvSpPr>
        <p:spPr>
          <a:xfrm>
            <a:off x="3214255" y="2346036"/>
            <a:ext cx="4756727" cy="71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 Account in AWS</a:t>
            </a:r>
          </a:p>
        </p:txBody>
      </p:sp>
      <p:sp>
        <p:nvSpPr>
          <p:cNvPr id="5" name="Rectangle: Rounded Corners 4">
            <a:extLst>
              <a:ext uri="{FF2B5EF4-FFF2-40B4-BE49-F238E27FC236}">
                <a16:creationId xmlns:a16="http://schemas.microsoft.com/office/drawing/2014/main" id="{A27D9ABF-6673-4C87-BB11-D22BD35F32D1}"/>
              </a:ext>
            </a:extLst>
          </p:cNvPr>
          <p:cNvSpPr/>
          <p:nvPr/>
        </p:nvSpPr>
        <p:spPr>
          <a:xfrm>
            <a:off x="3297382" y="3297382"/>
            <a:ext cx="46736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500 Services</a:t>
            </a:r>
          </a:p>
        </p:txBody>
      </p:sp>
      <p:sp>
        <p:nvSpPr>
          <p:cNvPr id="6" name="Rectangle: Rounded Corners 5">
            <a:extLst>
              <a:ext uri="{FF2B5EF4-FFF2-40B4-BE49-F238E27FC236}">
                <a16:creationId xmlns:a16="http://schemas.microsoft.com/office/drawing/2014/main" id="{AC213BE1-9C8E-4E5C-8F77-66072A39D478}"/>
              </a:ext>
            </a:extLst>
          </p:cNvPr>
          <p:cNvSpPr/>
          <p:nvPr/>
        </p:nvSpPr>
        <p:spPr>
          <a:xfrm>
            <a:off x="3297382" y="5430982"/>
            <a:ext cx="5080000" cy="572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Full privilege for all the 500 services for all the users</a:t>
            </a:r>
          </a:p>
        </p:txBody>
      </p:sp>
    </p:spTree>
    <p:extLst>
      <p:ext uri="{BB962C8B-B14F-4D97-AF65-F5344CB8AC3E}">
        <p14:creationId xmlns:p14="http://schemas.microsoft.com/office/powerpoint/2010/main" val="1455859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026A-2A98-43D4-9F4B-3D7836027B25}"/>
              </a:ext>
            </a:extLst>
          </p:cNvPr>
          <p:cNvSpPr>
            <a:spLocks noGrp="1"/>
          </p:cNvSpPr>
          <p:nvPr>
            <p:ph type="title"/>
          </p:nvPr>
        </p:nvSpPr>
        <p:spPr/>
        <p:txBody>
          <a:bodyPr/>
          <a:lstStyle/>
          <a:p>
            <a:r>
              <a:rPr lang="en-IN" dirty="0"/>
              <a:t>IAM</a:t>
            </a:r>
          </a:p>
        </p:txBody>
      </p:sp>
      <p:sp>
        <p:nvSpPr>
          <p:cNvPr id="3" name="Content Placeholder 2">
            <a:extLst>
              <a:ext uri="{FF2B5EF4-FFF2-40B4-BE49-F238E27FC236}">
                <a16:creationId xmlns:a16="http://schemas.microsoft.com/office/drawing/2014/main" id="{34050C09-396E-4352-A089-BC3A191A856B}"/>
              </a:ext>
            </a:extLst>
          </p:cNvPr>
          <p:cNvSpPr>
            <a:spLocks noGrp="1"/>
          </p:cNvSpPr>
          <p:nvPr>
            <p:ph idx="1"/>
          </p:nvPr>
        </p:nvSpPr>
        <p:spPr/>
        <p:txBody>
          <a:bodyPr/>
          <a:lstStyle/>
          <a:p>
            <a:r>
              <a:rPr lang="en-IN" dirty="0"/>
              <a:t>Root account I am going to create sub accounts</a:t>
            </a:r>
          </a:p>
          <a:p>
            <a:r>
              <a:rPr lang="en-IN" dirty="0"/>
              <a:t>What will be login </a:t>
            </a:r>
            <a:r>
              <a:rPr lang="en-IN" dirty="0" err="1"/>
              <a:t>url</a:t>
            </a:r>
            <a:r>
              <a:rPr lang="en-IN" dirty="0"/>
              <a:t>?</a:t>
            </a:r>
          </a:p>
        </p:txBody>
      </p:sp>
    </p:spTree>
    <p:extLst>
      <p:ext uri="{BB962C8B-B14F-4D97-AF65-F5344CB8AC3E}">
        <p14:creationId xmlns:p14="http://schemas.microsoft.com/office/powerpoint/2010/main" val="363827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F161-6300-47B8-BEEE-F641E8AF0F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FA7D3-32AF-43BD-8685-9DE5853E672B}"/>
              </a:ext>
            </a:extLst>
          </p:cNvPr>
          <p:cNvSpPr>
            <a:spLocks noGrp="1"/>
          </p:cNvSpPr>
          <p:nvPr>
            <p:ph idx="1"/>
          </p:nvPr>
        </p:nvSpPr>
        <p:spPr/>
        <p:txBody>
          <a:bodyPr/>
          <a:lstStyle/>
          <a:p>
            <a:r>
              <a:rPr lang="en-IN" dirty="0"/>
              <a:t>System will deal all the data's as byte codes</a:t>
            </a:r>
          </a:p>
          <a:p>
            <a:r>
              <a:rPr lang="en-IN" dirty="0"/>
              <a:t>Chrome -&gt; YouTube video</a:t>
            </a:r>
          </a:p>
          <a:p>
            <a:r>
              <a:rPr lang="en-IN" dirty="0"/>
              <a:t>Bytes by byte(Streaming)</a:t>
            </a:r>
          </a:p>
          <a:p>
            <a:r>
              <a:rPr lang="en-IN" dirty="0"/>
              <a:t>How fast it will stream your video quality will be good</a:t>
            </a:r>
          </a:p>
          <a:p>
            <a:r>
              <a:rPr lang="en-IN" dirty="0"/>
              <a:t>We are going to deal with huge amount of data, if I go by traditional processing it will consume more and more time even though very good processing unit will be there</a:t>
            </a:r>
          </a:p>
          <a:p>
            <a:r>
              <a:rPr lang="en-IN" dirty="0"/>
              <a:t>JVM- will deal the kernel  data will be in the blocks format(it will be much faster than traditional approach)</a:t>
            </a:r>
          </a:p>
          <a:p>
            <a:endParaRPr lang="en-IN" dirty="0"/>
          </a:p>
        </p:txBody>
      </p:sp>
    </p:spTree>
    <p:extLst>
      <p:ext uri="{BB962C8B-B14F-4D97-AF65-F5344CB8AC3E}">
        <p14:creationId xmlns:p14="http://schemas.microsoft.com/office/powerpoint/2010/main" val="139804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0FFA-DCBE-414F-A5BA-9BC332B28D3E}"/>
              </a:ext>
            </a:extLst>
          </p:cNvPr>
          <p:cNvSpPr>
            <a:spLocks noGrp="1"/>
          </p:cNvSpPr>
          <p:nvPr>
            <p:ph type="title"/>
          </p:nvPr>
        </p:nvSpPr>
        <p:spPr/>
        <p:txBody>
          <a:bodyPr/>
          <a:lstStyle/>
          <a:p>
            <a:r>
              <a:rPr lang="en-IN" dirty="0"/>
              <a:t>Installation </a:t>
            </a:r>
          </a:p>
        </p:txBody>
      </p:sp>
      <p:sp>
        <p:nvSpPr>
          <p:cNvPr id="3" name="Content Placeholder 2">
            <a:extLst>
              <a:ext uri="{FF2B5EF4-FFF2-40B4-BE49-F238E27FC236}">
                <a16:creationId xmlns:a16="http://schemas.microsoft.com/office/drawing/2014/main" id="{71741C9F-6F30-4FE2-B5F9-EB38710ACF62}"/>
              </a:ext>
            </a:extLst>
          </p:cNvPr>
          <p:cNvSpPr>
            <a:spLocks noGrp="1"/>
          </p:cNvSpPr>
          <p:nvPr>
            <p:ph idx="1"/>
          </p:nvPr>
        </p:nvSpPr>
        <p:spPr/>
        <p:txBody>
          <a:bodyPr/>
          <a:lstStyle/>
          <a:p>
            <a:r>
              <a:rPr lang="en-IN" dirty="0"/>
              <a:t>Two method of running Hadoop</a:t>
            </a:r>
          </a:p>
          <a:p>
            <a:pPr lvl="1"/>
            <a:r>
              <a:rPr lang="en-IN" dirty="0"/>
              <a:t>Standalone</a:t>
            </a:r>
          </a:p>
          <a:p>
            <a:pPr lvl="1"/>
            <a:r>
              <a:rPr lang="en-IN" dirty="0"/>
              <a:t>Cluster</a:t>
            </a:r>
          </a:p>
          <a:p>
            <a:r>
              <a:rPr lang="en-IN" dirty="0"/>
              <a:t>Types of Hardware's used for installation</a:t>
            </a:r>
          </a:p>
          <a:p>
            <a:pPr lvl="1"/>
            <a:r>
              <a:rPr lang="en-IN" dirty="0"/>
              <a:t>Manual Installation</a:t>
            </a:r>
          </a:p>
          <a:p>
            <a:pPr lvl="1"/>
            <a:r>
              <a:rPr lang="en-IN" dirty="0"/>
              <a:t>Ready to run Environment in Public Clouds(EMR)</a:t>
            </a:r>
          </a:p>
          <a:p>
            <a:pPr lvl="1"/>
            <a:r>
              <a:rPr lang="en-IN" dirty="0"/>
              <a:t>Ready to run in Private Cloud/ Virtual Machine(Cloud ERA/Horton Works)</a:t>
            </a:r>
          </a:p>
        </p:txBody>
      </p:sp>
    </p:spTree>
    <p:extLst>
      <p:ext uri="{BB962C8B-B14F-4D97-AF65-F5344CB8AC3E}">
        <p14:creationId xmlns:p14="http://schemas.microsoft.com/office/powerpoint/2010/main" val="4642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D631-41BA-43CE-A2CC-A7AAFCEE4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A3D1E1-52F9-4242-9500-F24F63D388D4}"/>
              </a:ext>
            </a:extLst>
          </p:cNvPr>
          <p:cNvSpPr>
            <a:spLocks noGrp="1"/>
          </p:cNvSpPr>
          <p:nvPr>
            <p:ph idx="1"/>
          </p:nvPr>
        </p:nvSpPr>
        <p:spPr/>
        <p:txBody>
          <a:bodyPr/>
          <a:lstStyle/>
          <a:p>
            <a:r>
              <a:rPr lang="en-IN" dirty="0"/>
              <a:t>Cluster Size 3</a:t>
            </a:r>
          </a:p>
          <a:p>
            <a:r>
              <a:rPr lang="en-IN" dirty="0"/>
              <a:t>1 Master 2 Slave</a:t>
            </a:r>
          </a:p>
          <a:p>
            <a:r>
              <a:rPr lang="en-IN" dirty="0"/>
              <a:t>HDFS </a:t>
            </a:r>
          </a:p>
          <a:p>
            <a:pPr lvl="1"/>
            <a:r>
              <a:rPr lang="en-IN" dirty="0"/>
              <a:t>Name Node – 1 Name Node </a:t>
            </a:r>
          </a:p>
          <a:p>
            <a:pPr lvl="1"/>
            <a:r>
              <a:rPr lang="en-IN" dirty="0"/>
              <a:t>Data Node – 2 Data Nodes – Actual Data Will </a:t>
            </a:r>
          </a:p>
          <a:p>
            <a:r>
              <a:rPr lang="en-IN" dirty="0"/>
              <a:t>2 Data Nodes - </a:t>
            </a:r>
          </a:p>
        </p:txBody>
      </p:sp>
    </p:spTree>
    <p:extLst>
      <p:ext uri="{BB962C8B-B14F-4D97-AF65-F5344CB8AC3E}">
        <p14:creationId xmlns:p14="http://schemas.microsoft.com/office/powerpoint/2010/main" val="139165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6EFB-DACE-4747-9410-0ADFF4C7E0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47EDE0-AEA7-4FD8-A60A-1E2A76B1036C}"/>
              </a:ext>
            </a:extLst>
          </p:cNvPr>
          <p:cNvSpPr>
            <a:spLocks noGrp="1"/>
          </p:cNvSpPr>
          <p:nvPr>
            <p:ph idx="1"/>
          </p:nvPr>
        </p:nvSpPr>
        <p:spPr/>
        <p:txBody>
          <a:bodyPr/>
          <a:lstStyle/>
          <a:p>
            <a:r>
              <a:rPr lang="en-IN" dirty="0"/>
              <a:t>Hadoop 1</a:t>
            </a:r>
          </a:p>
          <a:p>
            <a:pPr lvl="1"/>
            <a:r>
              <a:rPr lang="en-IN" dirty="0"/>
              <a:t>Hadoop fs –ls</a:t>
            </a:r>
          </a:p>
          <a:p>
            <a:r>
              <a:rPr lang="en-IN" dirty="0"/>
              <a:t>Hadoop 2</a:t>
            </a:r>
          </a:p>
          <a:p>
            <a:pPr lvl="1"/>
            <a:r>
              <a:rPr lang="en-IN" dirty="0"/>
              <a:t>Hadoop fs –ls</a:t>
            </a:r>
          </a:p>
          <a:p>
            <a:pPr lvl="1"/>
            <a:r>
              <a:rPr lang="en-IN" dirty="0" err="1"/>
              <a:t>Hdfs</a:t>
            </a:r>
            <a:r>
              <a:rPr lang="en-IN" dirty="0"/>
              <a:t> </a:t>
            </a:r>
            <a:r>
              <a:rPr lang="en-IN" dirty="0" err="1"/>
              <a:t>dfs</a:t>
            </a:r>
            <a:r>
              <a:rPr lang="en-IN" dirty="0"/>
              <a:t> -ls</a:t>
            </a:r>
          </a:p>
          <a:p>
            <a:pPr lvl="1"/>
            <a:endParaRPr lang="en-IN" dirty="0"/>
          </a:p>
        </p:txBody>
      </p:sp>
    </p:spTree>
    <p:extLst>
      <p:ext uri="{BB962C8B-B14F-4D97-AF65-F5344CB8AC3E}">
        <p14:creationId xmlns:p14="http://schemas.microsoft.com/office/powerpoint/2010/main" val="397481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BB9C-F17E-4589-998A-B1F7A8B5E4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D32AED-35AD-44AA-8E9A-81201DB22830}"/>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414D55D7-EC81-4362-B81D-337B22B22FF9}"/>
              </a:ext>
            </a:extLst>
          </p:cNvPr>
          <p:cNvSpPr/>
          <p:nvPr/>
        </p:nvSpPr>
        <p:spPr>
          <a:xfrm>
            <a:off x="1320800" y="2419927"/>
            <a:ext cx="1948873" cy="3417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Xyz</a:t>
            </a:r>
            <a:r>
              <a:rPr lang="en-IN" dirty="0"/>
              <a:t> Company</a:t>
            </a:r>
          </a:p>
        </p:txBody>
      </p:sp>
      <p:sp>
        <p:nvSpPr>
          <p:cNvPr id="5" name="Rectangle: Rounded Corners 4">
            <a:extLst>
              <a:ext uri="{FF2B5EF4-FFF2-40B4-BE49-F238E27FC236}">
                <a16:creationId xmlns:a16="http://schemas.microsoft.com/office/drawing/2014/main" id="{A47FC6EB-FC8E-487B-8FD5-9177052113B1}"/>
              </a:ext>
            </a:extLst>
          </p:cNvPr>
          <p:cNvSpPr/>
          <p:nvPr/>
        </p:nvSpPr>
        <p:spPr>
          <a:xfrm>
            <a:off x="6779491" y="2512291"/>
            <a:ext cx="2059709" cy="3325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Cognizant</a:t>
            </a:r>
          </a:p>
        </p:txBody>
      </p:sp>
      <p:sp>
        <p:nvSpPr>
          <p:cNvPr id="6" name="Arrow: Left-Right 5">
            <a:extLst>
              <a:ext uri="{FF2B5EF4-FFF2-40B4-BE49-F238E27FC236}">
                <a16:creationId xmlns:a16="http://schemas.microsoft.com/office/drawing/2014/main" id="{96145847-D57B-4724-B8BF-344CCBEB6430}"/>
              </a:ext>
            </a:extLst>
          </p:cNvPr>
          <p:cNvSpPr/>
          <p:nvPr/>
        </p:nvSpPr>
        <p:spPr>
          <a:xfrm>
            <a:off x="3269673" y="3565236"/>
            <a:ext cx="3509818" cy="8682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012381B-88AB-48DD-8305-37FB451AB029}"/>
              </a:ext>
            </a:extLst>
          </p:cNvPr>
          <p:cNvSpPr txBox="1"/>
          <p:nvPr/>
        </p:nvSpPr>
        <p:spPr>
          <a:xfrm>
            <a:off x="7167418" y="3429000"/>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FA62957F-EC2C-480D-8A47-3D7287DDB76F}"/>
              </a:ext>
            </a:extLst>
          </p:cNvPr>
          <p:cNvSpPr txBox="1"/>
          <p:nvPr/>
        </p:nvSpPr>
        <p:spPr>
          <a:xfrm>
            <a:off x="7083618" y="3565236"/>
            <a:ext cx="1644746" cy="369332"/>
          </a:xfrm>
          <a:prstGeom prst="rect">
            <a:avLst/>
          </a:prstGeom>
          <a:noFill/>
        </p:spPr>
        <p:txBody>
          <a:bodyPr wrap="none" rtlCol="0">
            <a:spAutoFit/>
          </a:bodyPr>
          <a:lstStyle/>
          <a:p>
            <a:r>
              <a:rPr lang="en-IN" dirty="0"/>
              <a:t>Hadoop Master</a:t>
            </a:r>
          </a:p>
        </p:txBody>
      </p:sp>
      <p:sp>
        <p:nvSpPr>
          <p:cNvPr id="9" name="Rectangle: Rounded Corners 8">
            <a:extLst>
              <a:ext uri="{FF2B5EF4-FFF2-40B4-BE49-F238E27FC236}">
                <a16:creationId xmlns:a16="http://schemas.microsoft.com/office/drawing/2014/main" id="{E996719C-9158-4C30-92E6-A778BDD08C9E}"/>
              </a:ext>
            </a:extLst>
          </p:cNvPr>
          <p:cNvSpPr/>
          <p:nvPr/>
        </p:nvSpPr>
        <p:spPr>
          <a:xfrm>
            <a:off x="9522691" y="1995055"/>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Slaves</a:t>
            </a:r>
          </a:p>
        </p:txBody>
      </p:sp>
      <p:sp>
        <p:nvSpPr>
          <p:cNvPr id="10" name="Rectangle: Rounded Corners 9">
            <a:extLst>
              <a:ext uri="{FF2B5EF4-FFF2-40B4-BE49-F238E27FC236}">
                <a16:creationId xmlns:a16="http://schemas.microsoft.com/office/drawing/2014/main" id="{60BF96DB-33EA-41DE-8643-CBAC889F50E3}"/>
              </a:ext>
            </a:extLst>
          </p:cNvPr>
          <p:cNvSpPr/>
          <p:nvPr/>
        </p:nvSpPr>
        <p:spPr>
          <a:xfrm>
            <a:off x="9522691" y="3281096"/>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1" name="Rectangle: Rounded Corners 10">
            <a:extLst>
              <a:ext uri="{FF2B5EF4-FFF2-40B4-BE49-F238E27FC236}">
                <a16:creationId xmlns:a16="http://schemas.microsoft.com/office/drawing/2014/main" id="{4B34832A-E105-44C2-BB68-0404B3DA89F4}"/>
              </a:ext>
            </a:extLst>
          </p:cNvPr>
          <p:cNvSpPr/>
          <p:nvPr/>
        </p:nvSpPr>
        <p:spPr>
          <a:xfrm>
            <a:off x="9568872" y="4664364"/>
            <a:ext cx="1348509" cy="1034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Slaves</a:t>
            </a:r>
            <a:endParaRPr lang="en-IN" dirty="0"/>
          </a:p>
        </p:txBody>
      </p:sp>
      <p:sp>
        <p:nvSpPr>
          <p:cNvPr id="12" name="Arrow: Left-Right 11">
            <a:extLst>
              <a:ext uri="{FF2B5EF4-FFF2-40B4-BE49-F238E27FC236}">
                <a16:creationId xmlns:a16="http://schemas.microsoft.com/office/drawing/2014/main" id="{21FE70CC-12E7-4BE9-8388-650ECA88F67F}"/>
              </a:ext>
            </a:extLst>
          </p:cNvPr>
          <p:cNvSpPr/>
          <p:nvPr/>
        </p:nvSpPr>
        <p:spPr>
          <a:xfrm>
            <a:off x="8728364" y="263807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Left-Right 12">
            <a:extLst>
              <a:ext uri="{FF2B5EF4-FFF2-40B4-BE49-F238E27FC236}">
                <a16:creationId xmlns:a16="http://schemas.microsoft.com/office/drawing/2014/main" id="{7E3A8047-D6DA-491A-8B15-E9AB3CA0D98C}"/>
              </a:ext>
            </a:extLst>
          </p:cNvPr>
          <p:cNvSpPr/>
          <p:nvPr/>
        </p:nvSpPr>
        <p:spPr>
          <a:xfrm>
            <a:off x="8728364" y="3631129"/>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Right 13">
            <a:extLst>
              <a:ext uri="{FF2B5EF4-FFF2-40B4-BE49-F238E27FC236}">
                <a16:creationId xmlns:a16="http://schemas.microsoft.com/office/drawing/2014/main" id="{0A35DCF9-5CBC-42C1-AB36-BC5B4CE2ACB5}"/>
              </a:ext>
            </a:extLst>
          </p:cNvPr>
          <p:cNvSpPr/>
          <p:nvPr/>
        </p:nvSpPr>
        <p:spPr>
          <a:xfrm>
            <a:off x="8746836" y="4942826"/>
            <a:ext cx="914400" cy="3034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283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1293</TotalTime>
  <Words>1936</Words>
  <Application>Microsoft Office PowerPoint</Application>
  <PresentationFormat>Widescreen</PresentationFormat>
  <Paragraphs>238</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 3</vt:lpstr>
      <vt:lpstr>Ion</vt:lpstr>
      <vt:lpstr>PowerPoint Presentation</vt:lpstr>
      <vt:lpstr>Hadoop</vt:lpstr>
      <vt:lpstr>Installation</vt:lpstr>
      <vt:lpstr>Need of JVM</vt:lpstr>
      <vt:lpstr>PowerPoint Presentation</vt:lpstr>
      <vt:lpstr>Installation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Sqoop import tasks</vt:lpstr>
      <vt:lpstr>PowerPoint Presentation</vt:lpstr>
      <vt:lpstr>PowerPoint Presentation</vt:lpstr>
      <vt:lpstr>Hive</vt:lpstr>
      <vt:lpstr>PowerPoint Presentation</vt:lpstr>
      <vt:lpstr>Cloud Basics</vt:lpstr>
      <vt:lpstr>Virtualization basics</vt:lpstr>
      <vt:lpstr>Virtualization basics</vt:lpstr>
      <vt:lpstr>Virtualization basics</vt:lpstr>
      <vt:lpstr>Virtualization basics</vt:lpstr>
      <vt:lpstr>Virtualization basics</vt:lpstr>
      <vt:lpstr>Virtualization basics</vt:lpstr>
      <vt:lpstr>Types of Virtualization</vt:lpstr>
      <vt:lpstr>PowerPoint Presentation</vt:lpstr>
      <vt:lpstr>PowerPoint Presentation</vt:lpstr>
      <vt:lpstr>PowerPoint Presentation</vt:lpstr>
      <vt:lpstr>PowerPoint Presentation</vt:lpstr>
      <vt:lpstr>PowerPoint Presentation</vt:lpstr>
      <vt:lpstr>Virtualization</vt:lpstr>
      <vt:lpstr>Type 2</vt:lpstr>
      <vt:lpstr>TYPE 1</vt:lpstr>
      <vt:lpstr>Cloud</vt:lpstr>
      <vt:lpstr>PowerPoint Presentation</vt:lpstr>
      <vt:lpstr>Public Clouds</vt:lpstr>
      <vt:lpstr>AMAZON WEB  SERVICES</vt:lpstr>
      <vt:lpstr>Services</vt:lpstr>
      <vt:lpstr>IAM</vt:lpstr>
      <vt:lpstr>Active Directory</vt:lpstr>
      <vt:lpstr>PowerPoint Presentation</vt:lpstr>
      <vt:lpstr>IAM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43</cp:revision>
  <dcterms:created xsi:type="dcterms:W3CDTF">2020-05-13T04:14:08Z</dcterms:created>
  <dcterms:modified xsi:type="dcterms:W3CDTF">2020-05-18T07:35:33Z</dcterms:modified>
</cp:coreProperties>
</file>