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0" r:id="rId49"/>
    <p:sldId id="304" r:id="rId50"/>
    <p:sldId id="305" r:id="rId51"/>
    <p:sldId id="306" r:id="rId52"/>
    <p:sldId id="307" r:id="rId53"/>
    <p:sldId id="308" r:id="rId54"/>
    <p:sldId id="310"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6" r:id="rId83"/>
    <p:sldId id="338" r:id="rId84"/>
    <p:sldId id="339" r:id="rId85"/>
    <p:sldId id="341" r:id="rId86"/>
    <p:sldId id="340" r:id="rId87"/>
    <p:sldId id="342" r:id="rId88"/>
    <p:sldId id="343" r:id="rId89"/>
    <p:sldId id="344" r:id="rId90"/>
    <p:sldId id="345" r:id="rId91"/>
    <p:sldId id="346" r:id="rId92"/>
    <p:sldId id="347" r:id="rId93"/>
    <p:sldId id="348" r:id="rId94"/>
    <p:sldId id="34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ck Selvam" initials="KS" lastIdx="1" clrIdx="0">
    <p:extLst>
      <p:ext uri="{19B8F6BF-5375-455C-9EA6-DF929625EA0E}">
        <p15:presenceInfo xmlns:p15="http://schemas.microsoft.com/office/powerpoint/2012/main" userId="5296eefeafe5a6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D4270-5067-405C-8456-8B538B0F7316}" type="datetimeFigureOut">
              <a:rPr lang="en-IN" smtClean="0"/>
              <a:t>2020/05/20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CABC6-94B0-4C03-AF44-06AE533652A7}" type="slidenum">
              <a:rPr lang="en-IN" smtClean="0"/>
              <a:t>‹#›</a:t>
            </a:fld>
            <a:endParaRPr lang="en-IN"/>
          </a:p>
        </p:txBody>
      </p:sp>
    </p:spTree>
    <p:extLst>
      <p:ext uri="{BB962C8B-B14F-4D97-AF65-F5344CB8AC3E}">
        <p14:creationId xmlns:p14="http://schemas.microsoft.com/office/powerpoint/2010/main" val="218744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3782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073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95535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955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08034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9316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0769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21508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99487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7630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642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60449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8F827-D7C6-468B-838A-B78A819E0117}" type="datetimeFigureOut">
              <a:rPr lang="en-IN" smtClean="0"/>
              <a:t>2020/05/20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1216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00466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8077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51231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1208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58F827-D7C6-468B-838A-B78A819E0117}" type="datetimeFigureOut">
              <a:rPr lang="en-IN" smtClean="0"/>
              <a:t>2020/05/20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9BEF99-2525-4049-8B9B-589D3223FEA7}" type="slidenum">
              <a:rPr lang="en-IN" smtClean="0"/>
              <a:t>‹#›</a:t>
            </a:fld>
            <a:endParaRPr lang="en-IN"/>
          </a:p>
        </p:txBody>
      </p:sp>
    </p:spTree>
    <p:extLst>
      <p:ext uri="{BB962C8B-B14F-4D97-AF65-F5344CB8AC3E}">
        <p14:creationId xmlns:p14="http://schemas.microsoft.com/office/powerpoint/2010/main" val="39378270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67BF-8F5B-49CA-B4D0-C01B217C678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78D5D-C42A-4508-B129-8B97F265FA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71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DD4-2BF4-4A66-B8CE-36BEA513C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19AC39-AF86-4D38-AC99-B9038F408360}"/>
              </a:ext>
            </a:extLst>
          </p:cNvPr>
          <p:cNvSpPr>
            <a:spLocks noGrp="1"/>
          </p:cNvSpPr>
          <p:nvPr>
            <p:ph idx="1"/>
          </p:nvPr>
        </p:nvSpPr>
        <p:spPr/>
        <p:txBody>
          <a:bodyPr/>
          <a:lstStyle/>
          <a:p>
            <a:r>
              <a:rPr lang="en-IN" dirty="0"/>
              <a:t>Hadoop is only meant for Analytical purpose</a:t>
            </a:r>
          </a:p>
          <a:p>
            <a:r>
              <a:rPr lang="en-IN" dirty="0"/>
              <a:t>All the application that will concentrate on read they wont concentrate on write.</a:t>
            </a:r>
          </a:p>
          <a:p>
            <a:r>
              <a:rPr lang="en-IN" dirty="0"/>
              <a:t>All the commands we execute in Hadoop architecture ad nothing but predefined scripts</a:t>
            </a:r>
          </a:p>
          <a:p>
            <a:r>
              <a:rPr lang="en-IN" dirty="0"/>
              <a:t>If I get any customized requirement means what will I do?</a:t>
            </a:r>
          </a:p>
          <a:p>
            <a:r>
              <a:rPr lang="en-IN" dirty="0"/>
              <a:t>Ex migrate MySQL database – need to write java script to import all the data/ specified data from the destination to </a:t>
            </a:r>
            <a:r>
              <a:rPr lang="en-IN" dirty="0" err="1"/>
              <a:t>hdfs</a:t>
            </a:r>
            <a:r>
              <a:rPr lang="en-IN" dirty="0"/>
              <a:t> file system vi </a:t>
            </a:r>
            <a:r>
              <a:rPr lang="en-IN" dirty="0" err="1"/>
              <a:t>jdbc</a:t>
            </a:r>
            <a:r>
              <a:rPr lang="en-IN" dirty="0"/>
              <a:t> connection</a:t>
            </a:r>
          </a:p>
        </p:txBody>
      </p:sp>
    </p:spTree>
    <p:extLst>
      <p:ext uri="{BB962C8B-B14F-4D97-AF65-F5344CB8AC3E}">
        <p14:creationId xmlns:p14="http://schemas.microsoft.com/office/powerpoint/2010/main" val="118495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7739-4232-4405-AFE2-06B4F11CB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E8916-9E1E-4DA7-81FA-F195174001D1}"/>
              </a:ext>
            </a:extLst>
          </p:cNvPr>
          <p:cNvSpPr>
            <a:spLocks noGrp="1"/>
          </p:cNvSpPr>
          <p:nvPr>
            <p:ph idx="1"/>
          </p:nvPr>
        </p:nvSpPr>
        <p:spPr/>
        <p:txBody>
          <a:bodyPr/>
          <a:lstStyle/>
          <a:p>
            <a:r>
              <a:rPr lang="en-IN" dirty="0"/>
              <a:t>Apache Sqoop -&gt; Apache Sqoop will be the tool that will sit on top of yarn, that is mainly used for import and export the database</a:t>
            </a:r>
          </a:p>
          <a:p>
            <a:r>
              <a:rPr lang="en-IN" dirty="0"/>
              <a:t>Import -&gt; database to hdfs</a:t>
            </a:r>
          </a:p>
          <a:p>
            <a:r>
              <a:rPr lang="en-IN" dirty="0"/>
              <a:t>Export -&gt; hdfs – database</a:t>
            </a:r>
          </a:p>
          <a:p>
            <a:r>
              <a:rPr lang="en-IN" dirty="0"/>
              <a:t>Database – performance because of heavy load, application maximum capability it reached storage/computing</a:t>
            </a:r>
          </a:p>
          <a:p>
            <a:r>
              <a:rPr lang="en-US" i="1" dirty="0"/>
              <a:t>Apache Sqoop</a:t>
            </a:r>
            <a:r>
              <a:rPr lang="en-US" dirty="0"/>
              <a:t> is a tool designed for efficiently transferring bulk data between </a:t>
            </a:r>
            <a:r>
              <a:rPr lang="en-US" i="1" dirty="0"/>
              <a:t>Apache Hadoop</a:t>
            </a:r>
            <a:r>
              <a:rPr lang="en-US" dirty="0"/>
              <a:t> and structured datastores such as relational databases.</a:t>
            </a:r>
            <a:endParaRPr lang="en-IN" dirty="0"/>
          </a:p>
        </p:txBody>
      </p:sp>
    </p:spTree>
    <p:extLst>
      <p:ext uri="{BB962C8B-B14F-4D97-AF65-F5344CB8AC3E}">
        <p14:creationId xmlns:p14="http://schemas.microsoft.com/office/powerpoint/2010/main" val="34975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3C2-6B57-4945-8BBE-3F6BA1AEB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705DFA-A438-474B-BE26-FED63272F4F9}"/>
              </a:ext>
            </a:extLst>
          </p:cNvPr>
          <p:cNvSpPr>
            <a:spLocks noGrp="1"/>
          </p:cNvSpPr>
          <p:nvPr>
            <p:ph idx="1"/>
          </p:nvPr>
        </p:nvSpPr>
        <p:spPr/>
        <p:txBody>
          <a:bodyPr/>
          <a:lstStyle/>
          <a:p>
            <a:r>
              <a:rPr lang="en-IN" dirty="0"/>
              <a:t>Sqoop help</a:t>
            </a:r>
          </a:p>
          <a:p>
            <a:r>
              <a:rPr lang="en-IN"/>
              <a:t>Sqoop version</a:t>
            </a:r>
          </a:p>
          <a:p>
            <a:endParaRPr lang="en-IN"/>
          </a:p>
        </p:txBody>
      </p:sp>
    </p:spTree>
    <p:extLst>
      <p:ext uri="{BB962C8B-B14F-4D97-AF65-F5344CB8AC3E}">
        <p14:creationId xmlns:p14="http://schemas.microsoft.com/office/powerpoint/2010/main" val="173010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8D5-81C4-4061-ABC4-C47DD3804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3FAD7-9CF3-4DCD-B2AA-D9897ED5B4D8}"/>
              </a:ext>
            </a:extLst>
          </p:cNvPr>
          <p:cNvSpPr>
            <a:spLocks noGrp="1"/>
          </p:cNvSpPr>
          <p:nvPr>
            <p:ph idx="1"/>
          </p:nvPr>
        </p:nvSpPr>
        <p:spPr/>
        <p:txBody>
          <a:bodyPr>
            <a:normAutofit fontScale="92500" lnSpcReduction="20000"/>
          </a:bodyPr>
          <a:lstStyle/>
          <a:p>
            <a:r>
              <a:rPr lang="en-IN" dirty="0" err="1"/>
              <a:t>sqoop</a:t>
            </a:r>
            <a:r>
              <a:rPr lang="en-IN" dirty="0"/>
              <a:t> import </a:t>
            </a:r>
          </a:p>
          <a:p>
            <a:r>
              <a:rPr lang="en-IN" dirty="0"/>
              <a:t>--connect </a:t>
            </a:r>
          </a:p>
          <a:p>
            <a:r>
              <a:rPr lang="en-IN" dirty="0" err="1"/>
              <a:t>jdbc:mysql</a:t>
            </a:r>
            <a:r>
              <a:rPr lang="en-IN" dirty="0"/>
              <a:t>://karthick1808.c5e69p24nuic.ap-south-1.rds.amazonaws.com/aman2910 </a:t>
            </a:r>
          </a:p>
          <a:p>
            <a:r>
              <a:rPr lang="en-IN" dirty="0"/>
              <a:t>--username karthick1808 </a:t>
            </a:r>
          </a:p>
          <a:p>
            <a:r>
              <a:rPr lang="en-IN" dirty="0"/>
              <a:t>--password 12345678 </a:t>
            </a:r>
          </a:p>
          <a:p>
            <a:r>
              <a:rPr lang="en-IN" dirty="0"/>
              <a:t>--table cus_tbl1 </a:t>
            </a:r>
          </a:p>
          <a:p>
            <a:r>
              <a:rPr lang="en-IN" dirty="0"/>
              <a:t>--incremental append </a:t>
            </a:r>
          </a:p>
          <a:p>
            <a:r>
              <a:rPr lang="en-IN" dirty="0"/>
              <a:t>--check-column </a:t>
            </a:r>
            <a:r>
              <a:rPr lang="en-IN" dirty="0" err="1"/>
              <a:t>cus_id</a:t>
            </a:r>
            <a:r>
              <a:rPr lang="en-IN" dirty="0"/>
              <a:t> </a:t>
            </a:r>
          </a:p>
          <a:p>
            <a:r>
              <a:rPr lang="en-IN" dirty="0"/>
              <a:t>--last-value 5 </a:t>
            </a:r>
          </a:p>
          <a:p>
            <a:r>
              <a:rPr lang="en-IN" dirty="0"/>
              <a:t>--target-</a:t>
            </a:r>
            <a:r>
              <a:rPr lang="en-IN" dirty="0" err="1"/>
              <a:t>dir</a:t>
            </a:r>
            <a:r>
              <a:rPr lang="en-IN" dirty="0"/>
              <a:t> /amansql3</a:t>
            </a:r>
          </a:p>
          <a:p>
            <a:r>
              <a:rPr lang="en-IN" dirty="0"/>
              <a:t>-m 1</a:t>
            </a:r>
          </a:p>
        </p:txBody>
      </p:sp>
    </p:spTree>
    <p:extLst>
      <p:ext uri="{BB962C8B-B14F-4D97-AF65-F5344CB8AC3E}">
        <p14:creationId xmlns:p14="http://schemas.microsoft.com/office/powerpoint/2010/main" val="406592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7BDB-7E63-4038-8C30-05D94A6C3334}"/>
              </a:ext>
            </a:extLst>
          </p:cNvPr>
          <p:cNvSpPr>
            <a:spLocks noGrp="1"/>
          </p:cNvSpPr>
          <p:nvPr>
            <p:ph type="title"/>
          </p:nvPr>
        </p:nvSpPr>
        <p:spPr/>
        <p:txBody>
          <a:bodyPr/>
          <a:lstStyle/>
          <a:p>
            <a:r>
              <a:rPr lang="en-IN" dirty="0"/>
              <a:t>Sqoop import tasks</a:t>
            </a:r>
          </a:p>
        </p:txBody>
      </p:sp>
      <p:sp>
        <p:nvSpPr>
          <p:cNvPr id="3" name="Content Placeholder 2">
            <a:extLst>
              <a:ext uri="{FF2B5EF4-FFF2-40B4-BE49-F238E27FC236}">
                <a16:creationId xmlns:a16="http://schemas.microsoft.com/office/drawing/2014/main" id="{11948919-88BC-45D6-83F8-7A0ADB98249B}"/>
              </a:ext>
            </a:extLst>
          </p:cNvPr>
          <p:cNvSpPr>
            <a:spLocks noGrp="1"/>
          </p:cNvSpPr>
          <p:nvPr>
            <p:ph idx="1"/>
          </p:nvPr>
        </p:nvSpPr>
        <p:spPr/>
        <p:txBody>
          <a:bodyPr/>
          <a:lstStyle/>
          <a:p>
            <a:r>
              <a:rPr lang="en-IN" dirty="0"/>
              <a:t>Normal import</a:t>
            </a:r>
          </a:p>
          <a:p>
            <a:r>
              <a:rPr lang="en-IN" dirty="0"/>
              <a:t>Full import</a:t>
            </a:r>
          </a:p>
          <a:p>
            <a:r>
              <a:rPr lang="en-IN" dirty="0" err="1"/>
              <a:t>jdbc:mysql</a:t>
            </a:r>
            <a:r>
              <a:rPr lang="en-IN" dirty="0"/>
              <a:t>://karthick1808.c5e69p24nuic.ap-south-1.rds.amazonaws.com</a:t>
            </a:r>
          </a:p>
          <a:p>
            <a:r>
              <a:rPr lang="en-IN" dirty="0"/>
              <a:t>Db name</a:t>
            </a:r>
          </a:p>
          <a:p>
            <a:r>
              <a:rPr lang="en-IN" dirty="0"/>
              <a:t>Table name</a:t>
            </a:r>
          </a:p>
          <a:p>
            <a:endParaRPr lang="en-IN" dirty="0"/>
          </a:p>
          <a:p>
            <a:endParaRPr lang="en-IN" dirty="0"/>
          </a:p>
        </p:txBody>
      </p:sp>
    </p:spTree>
    <p:extLst>
      <p:ext uri="{BB962C8B-B14F-4D97-AF65-F5344CB8AC3E}">
        <p14:creationId xmlns:p14="http://schemas.microsoft.com/office/powerpoint/2010/main" val="1100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55FA-8E50-4A5B-BD3C-AF333EE05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2CCB8-0CD8-4D0F-A432-BD53233C4A15}"/>
              </a:ext>
            </a:extLst>
          </p:cNvPr>
          <p:cNvSpPr>
            <a:spLocks noGrp="1"/>
          </p:cNvSpPr>
          <p:nvPr>
            <p:ph idx="1"/>
          </p:nvPr>
        </p:nvSpPr>
        <p:spPr/>
        <p:txBody>
          <a:bodyPr/>
          <a:lstStyle/>
          <a:p>
            <a:r>
              <a:rPr lang="en-IN" dirty="0"/>
              <a:t>One of method to import structural data base to HDFS file system is  Sqoop?</a:t>
            </a:r>
          </a:p>
          <a:p>
            <a:endParaRPr lang="en-IN" dirty="0"/>
          </a:p>
          <a:p>
            <a:r>
              <a:rPr lang="en-IN" dirty="0"/>
              <a:t>Importing as new/particular and auto increment is possible or not?</a:t>
            </a:r>
          </a:p>
          <a:p>
            <a:r>
              <a:rPr lang="en-IN" dirty="0"/>
              <a:t>Can we import multi flavours of structural databases?</a:t>
            </a:r>
          </a:p>
          <a:p>
            <a:pPr lvl="1"/>
            <a:r>
              <a:rPr lang="en-IN" dirty="0"/>
              <a:t>Ex </a:t>
            </a:r>
            <a:r>
              <a:rPr lang="en-IN" dirty="0" err="1"/>
              <a:t>Mysql</a:t>
            </a:r>
            <a:r>
              <a:rPr lang="en-IN" dirty="0"/>
              <a:t>, Oracle, </a:t>
            </a:r>
            <a:r>
              <a:rPr lang="en-IN" dirty="0" err="1"/>
              <a:t>Microsoftsql</a:t>
            </a:r>
            <a:r>
              <a:rPr lang="en-IN" dirty="0"/>
              <a:t>, Postgres, </a:t>
            </a:r>
            <a:r>
              <a:rPr lang="en-IN" dirty="0" err="1"/>
              <a:t>Mariadb</a:t>
            </a:r>
            <a:r>
              <a:rPr lang="en-IN" dirty="0"/>
              <a:t> along with drivers</a:t>
            </a:r>
          </a:p>
        </p:txBody>
      </p:sp>
    </p:spTree>
    <p:extLst>
      <p:ext uri="{BB962C8B-B14F-4D97-AF65-F5344CB8AC3E}">
        <p14:creationId xmlns:p14="http://schemas.microsoft.com/office/powerpoint/2010/main" val="133310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C703-555E-4F48-A513-25EDDED52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BB3B2-FDBA-4D85-90BE-2689FDA96264}"/>
              </a:ext>
            </a:extLst>
          </p:cNvPr>
          <p:cNvSpPr>
            <a:spLocks noGrp="1"/>
          </p:cNvSpPr>
          <p:nvPr>
            <p:ph idx="1"/>
          </p:nvPr>
        </p:nvSpPr>
        <p:spPr/>
        <p:txBody>
          <a:bodyPr/>
          <a:lstStyle/>
          <a:p>
            <a:r>
              <a:rPr lang="en-IN" dirty="0"/>
              <a:t>Client is coming migrate all my data from oracle into </a:t>
            </a:r>
            <a:r>
              <a:rPr lang="en-IN" dirty="0" err="1"/>
              <a:t>mysql</a:t>
            </a:r>
            <a:r>
              <a:rPr lang="en-IN" dirty="0"/>
              <a:t>?</a:t>
            </a:r>
          </a:p>
          <a:p>
            <a:r>
              <a:rPr lang="en-IN" dirty="0"/>
              <a:t>Why customers will come for data migration?</a:t>
            </a:r>
          </a:p>
          <a:p>
            <a:pPr lvl="1"/>
            <a:r>
              <a:rPr lang="en-IN" dirty="0"/>
              <a:t>Performance Issue</a:t>
            </a:r>
          </a:p>
          <a:p>
            <a:pPr lvl="1"/>
            <a:r>
              <a:rPr lang="en-IN" dirty="0"/>
              <a:t>Application incapability(Max Volume, </a:t>
            </a:r>
            <a:r>
              <a:rPr lang="en-IN" dirty="0" err="1"/>
              <a:t>Cpu</a:t>
            </a:r>
            <a:r>
              <a:rPr lang="en-IN" dirty="0"/>
              <a:t> Core)</a:t>
            </a:r>
          </a:p>
          <a:p>
            <a:r>
              <a:rPr lang="en-IN" dirty="0" err="1"/>
              <a:t>Xyz</a:t>
            </a:r>
            <a:r>
              <a:rPr lang="en-IN" dirty="0"/>
              <a:t>, You migrated all the data to hdfs file system, How will you run the query against the migrated data</a:t>
            </a:r>
          </a:p>
          <a:p>
            <a:r>
              <a:rPr lang="en-IN" dirty="0"/>
              <a:t>Hive – min and max volume it will support – My cluster size volume is 115.9 GB</a:t>
            </a:r>
          </a:p>
        </p:txBody>
      </p:sp>
    </p:spTree>
    <p:extLst>
      <p:ext uri="{BB962C8B-B14F-4D97-AF65-F5344CB8AC3E}">
        <p14:creationId xmlns:p14="http://schemas.microsoft.com/office/powerpoint/2010/main" val="23121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C096-2AA4-482A-BF54-FE4651C12D63}"/>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F00A84CC-4900-42CC-B636-A4285D92D083}"/>
              </a:ext>
            </a:extLst>
          </p:cNvPr>
          <p:cNvSpPr>
            <a:spLocks noGrp="1"/>
          </p:cNvSpPr>
          <p:nvPr>
            <p:ph idx="1"/>
          </p:nvPr>
        </p:nvSpPr>
        <p:spPr/>
        <p:txBody>
          <a:bodyPr>
            <a:normAutofit/>
          </a:bodyPr>
          <a:lstStyle/>
          <a:p>
            <a:r>
              <a:rPr lang="en-IN" dirty="0"/>
              <a:t>Sql like tool(Command line tool) that will run on top of hdfs file system.</a:t>
            </a:r>
          </a:p>
          <a:p>
            <a:r>
              <a:rPr lang="en-IN" dirty="0"/>
              <a:t>Wen can write the java program for each and every searching what we are making so far for the replace of programmatic interface they cam up with API based tool called hive.</a:t>
            </a:r>
          </a:p>
          <a:p>
            <a:r>
              <a:rPr lang="en-IN" dirty="0"/>
              <a:t>Hive is the distributed tool that will run on Hadoop cluster that will support for both Mapreduce and hdfs.</a:t>
            </a:r>
          </a:p>
          <a:p>
            <a:r>
              <a:rPr lang="en-IN" dirty="0"/>
              <a:t>If in the case of searching large data sets also it will acquire the resource from Mapreduce.</a:t>
            </a:r>
          </a:p>
          <a:p>
            <a:r>
              <a:rPr lang="en-IN" dirty="0"/>
              <a:t>If in the case of large data sets also because of Hadoop supports elasticity we can do anything possible here.</a:t>
            </a:r>
          </a:p>
        </p:txBody>
      </p:sp>
    </p:spTree>
    <p:extLst>
      <p:ext uri="{BB962C8B-B14F-4D97-AF65-F5344CB8AC3E}">
        <p14:creationId xmlns:p14="http://schemas.microsoft.com/office/powerpoint/2010/main" val="37189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3026-5713-41AB-8E2B-1A380A24B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8C4B89-54FD-46CF-9530-0045F6F9F34D}"/>
              </a:ext>
            </a:extLst>
          </p:cNvPr>
          <p:cNvSpPr>
            <a:spLocks noGrp="1"/>
          </p:cNvSpPr>
          <p:nvPr>
            <p:ph idx="1"/>
          </p:nvPr>
        </p:nvSpPr>
        <p:spPr/>
        <p:txBody>
          <a:bodyPr/>
          <a:lstStyle/>
          <a:p>
            <a:r>
              <a:rPr lang="en-IN" dirty="0"/>
              <a:t>By default whatever the table we create in hive default location it will save in hdfs file system is /user/hive/warehouse</a:t>
            </a:r>
          </a:p>
          <a:p>
            <a:r>
              <a:rPr lang="en-IN" dirty="0"/>
              <a:t>Import and export all the data's are in the form *.Sql</a:t>
            </a:r>
          </a:p>
          <a:p>
            <a:r>
              <a:rPr lang="en-IN" dirty="0"/>
              <a:t>Comma separated</a:t>
            </a:r>
          </a:p>
          <a:p>
            <a:r>
              <a:rPr lang="en-IN" dirty="0"/>
              <a:t>Import that csv to Hadoop master machine depends on the data's going to create tables in hive and trying to import that csv file to hive</a:t>
            </a:r>
          </a:p>
        </p:txBody>
      </p:sp>
    </p:spTree>
    <p:extLst>
      <p:ext uri="{BB962C8B-B14F-4D97-AF65-F5344CB8AC3E}">
        <p14:creationId xmlns:p14="http://schemas.microsoft.com/office/powerpoint/2010/main" val="80739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FBA8-77C6-4560-A13C-66CA9827813B}"/>
              </a:ext>
            </a:extLst>
          </p:cNvPr>
          <p:cNvSpPr>
            <a:spLocks noGrp="1"/>
          </p:cNvSpPr>
          <p:nvPr>
            <p:ph type="title"/>
          </p:nvPr>
        </p:nvSpPr>
        <p:spPr/>
        <p:txBody>
          <a:bodyPr/>
          <a:lstStyle/>
          <a:p>
            <a:r>
              <a:rPr lang="en-IN" dirty="0"/>
              <a:t>Cloud Basics</a:t>
            </a:r>
          </a:p>
        </p:txBody>
      </p:sp>
      <p:sp>
        <p:nvSpPr>
          <p:cNvPr id="3" name="Content Placeholder 2">
            <a:extLst>
              <a:ext uri="{FF2B5EF4-FFF2-40B4-BE49-F238E27FC236}">
                <a16:creationId xmlns:a16="http://schemas.microsoft.com/office/drawing/2014/main" id="{42ABB73D-1363-4C98-B5F7-FC1B281D6C66}"/>
              </a:ext>
            </a:extLst>
          </p:cNvPr>
          <p:cNvSpPr>
            <a:spLocks noGrp="1"/>
          </p:cNvSpPr>
          <p:nvPr>
            <p:ph idx="1"/>
          </p:nvPr>
        </p:nvSpPr>
        <p:spPr/>
        <p:txBody>
          <a:bodyPr/>
          <a:lstStyle/>
          <a:p>
            <a:r>
              <a:rPr lang="en-IN" dirty="0"/>
              <a:t>Virtualization?</a:t>
            </a:r>
          </a:p>
        </p:txBody>
      </p:sp>
    </p:spTree>
    <p:extLst>
      <p:ext uri="{BB962C8B-B14F-4D97-AF65-F5344CB8AC3E}">
        <p14:creationId xmlns:p14="http://schemas.microsoft.com/office/powerpoint/2010/main" val="14624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9B1B-7D3D-4BA9-9E26-3002A3EF7D21}"/>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15FC98D3-6392-476C-B7E2-CF6C044F79E7}"/>
              </a:ext>
            </a:extLst>
          </p:cNvPr>
          <p:cNvSpPr>
            <a:spLocks noGrp="1"/>
          </p:cNvSpPr>
          <p:nvPr>
            <p:ph idx="1"/>
          </p:nvPr>
        </p:nvSpPr>
        <p:spPr/>
        <p:txBody>
          <a:bodyPr/>
          <a:lstStyle/>
          <a:p>
            <a:r>
              <a:rPr lang="en-IN" dirty="0"/>
              <a:t>How its been evolved</a:t>
            </a:r>
          </a:p>
          <a:p>
            <a:r>
              <a:rPr lang="en-IN" dirty="0"/>
              <a:t>Architecture(HDFS and MapReduce)</a:t>
            </a:r>
          </a:p>
          <a:p>
            <a:r>
              <a:rPr lang="en-IN" dirty="0"/>
              <a:t>Working Principle</a:t>
            </a:r>
          </a:p>
          <a:p>
            <a:r>
              <a:rPr lang="en-IN" dirty="0"/>
              <a:t>Installation</a:t>
            </a:r>
          </a:p>
          <a:p>
            <a:endParaRPr lang="en-IN" dirty="0"/>
          </a:p>
        </p:txBody>
      </p:sp>
    </p:spTree>
    <p:extLst>
      <p:ext uri="{BB962C8B-B14F-4D97-AF65-F5344CB8AC3E}">
        <p14:creationId xmlns:p14="http://schemas.microsoft.com/office/powerpoint/2010/main" val="351978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A8A6-CBF0-4E0C-9E65-6AC73A08FA0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FA19F36E-A13A-480E-88C3-49937429AECB}"/>
              </a:ext>
            </a:extLst>
          </p:cNvPr>
          <p:cNvSpPr>
            <a:spLocks noGrp="1"/>
          </p:cNvSpPr>
          <p:nvPr>
            <p:ph idx="1"/>
          </p:nvPr>
        </p:nvSpPr>
        <p:spPr/>
        <p:txBody>
          <a:bodyPr/>
          <a:lstStyle/>
          <a:p>
            <a:r>
              <a:rPr lang="en-IN" dirty="0"/>
              <a:t>In some systems while booting up it will show you some kind of error like keyboard/Mouse not found press cntrl + alt + del to reboot? Is keyboard mouse is an mandatory stuff to bootup?</a:t>
            </a:r>
          </a:p>
          <a:p>
            <a:r>
              <a:rPr lang="en-IN" dirty="0"/>
              <a:t>Who is Charles Babbage? Why he termed as father of computer why not inventor of computer?</a:t>
            </a:r>
          </a:p>
          <a:p>
            <a:r>
              <a:rPr lang="en-IN" dirty="0"/>
              <a:t>Does any company claimed themselves as we are the one who invented computer?</a:t>
            </a:r>
          </a:p>
          <a:p>
            <a:r>
              <a:rPr lang="en-IN" dirty="0"/>
              <a:t>How its been evolved?</a:t>
            </a:r>
          </a:p>
        </p:txBody>
      </p:sp>
    </p:spTree>
    <p:extLst>
      <p:ext uri="{BB962C8B-B14F-4D97-AF65-F5344CB8AC3E}">
        <p14:creationId xmlns:p14="http://schemas.microsoft.com/office/powerpoint/2010/main" val="166326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F0A9-5BC1-47DA-9826-60E39C592853}"/>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0BDA6D06-198C-4EDE-9246-C7A1F6CE058D}"/>
              </a:ext>
            </a:extLst>
          </p:cNvPr>
          <p:cNvSpPr>
            <a:spLocks noGrp="1"/>
          </p:cNvSpPr>
          <p:nvPr>
            <p:ph idx="1"/>
          </p:nvPr>
        </p:nvSpPr>
        <p:spPr/>
        <p:txBody>
          <a:bodyPr>
            <a:normAutofit/>
          </a:bodyPr>
          <a:lstStyle/>
          <a:p>
            <a:r>
              <a:rPr lang="en-IN" dirty="0"/>
              <a:t>On his timeline if they want do any calculation they need to use an device called Abacus.</a:t>
            </a:r>
          </a:p>
          <a:p>
            <a:r>
              <a:rPr lang="en-IN" dirty="0"/>
              <a:t>In future if there may be device that will avail to do any calculation means that device will get these basic units to perform the calculation.</a:t>
            </a:r>
          </a:p>
          <a:p>
            <a:pPr lvl="1"/>
            <a:r>
              <a:rPr lang="en-IN" dirty="0"/>
              <a:t>Input/output Unit –  Punch Cards, Flash Cards, Magnetic Tape, Keyboard, Mouse Magnetic Hard drive, Floppy,  Cd, DVD, pen drives, SSD.</a:t>
            </a:r>
          </a:p>
          <a:p>
            <a:pPr lvl="1"/>
            <a:r>
              <a:rPr lang="en-IN" dirty="0"/>
              <a:t>Computing unit </a:t>
            </a:r>
          </a:p>
          <a:p>
            <a:pPr lvl="1"/>
            <a:r>
              <a:rPr lang="en-IN" dirty="0"/>
              <a:t>Storage Unit</a:t>
            </a:r>
          </a:p>
          <a:p>
            <a:pPr lvl="1"/>
            <a:r>
              <a:rPr lang="en-IN" dirty="0"/>
              <a:t>RAM – DDR1- DDR4</a:t>
            </a:r>
          </a:p>
        </p:txBody>
      </p:sp>
    </p:spTree>
    <p:extLst>
      <p:ext uri="{BB962C8B-B14F-4D97-AF65-F5344CB8AC3E}">
        <p14:creationId xmlns:p14="http://schemas.microsoft.com/office/powerpoint/2010/main" val="1221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79A3-80DA-4E20-889D-C821E9BF8B8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DA86242-32C9-4317-A88F-C155FD515997}"/>
              </a:ext>
            </a:extLst>
          </p:cNvPr>
          <p:cNvSpPr>
            <a:spLocks noGrp="1"/>
          </p:cNvSpPr>
          <p:nvPr>
            <p:ph idx="1"/>
          </p:nvPr>
        </p:nvSpPr>
        <p:spPr/>
        <p:txBody>
          <a:bodyPr/>
          <a:lstStyle/>
          <a:p>
            <a:r>
              <a:rPr lang="en-IN" dirty="0"/>
              <a:t>Facing some issues by means filesharing between apple and android?</a:t>
            </a:r>
          </a:p>
          <a:p>
            <a:r>
              <a:rPr lang="en-IN" dirty="0"/>
              <a:t>Android Famous – Easy of Access and Cheaper Rate</a:t>
            </a:r>
          </a:p>
          <a:p>
            <a:r>
              <a:rPr lang="en-IN" dirty="0"/>
              <a:t>Apple – Security, Brand name</a:t>
            </a:r>
          </a:p>
          <a:p>
            <a:r>
              <a:rPr lang="en-IN" dirty="0"/>
              <a:t>1950-1973 these kind of same problem will be there on all the companies computer, 1950- 1990 R&amp;D</a:t>
            </a:r>
          </a:p>
          <a:p>
            <a:r>
              <a:rPr lang="en-IN" dirty="0"/>
              <a:t>ISO –They came up with some kind of rules and regulation to manufacture the processor – TCP/IP Model</a:t>
            </a:r>
          </a:p>
        </p:txBody>
      </p:sp>
    </p:spTree>
    <p:extLst>
      <p:ext uri="{BB962C8B-B14F-4D97-AF65-F5344CB8AC3E}">
        <p14:creationId xmlns:p14="http://schemas.microsoft.com/office/powerpoint/2010/main" val="173294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78CA-3030-4985-AEED-E515B088770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3225FCBB-857D-4EF7-81E1-EEDB27F8293A}"/>
              </a:ext>
            </a:extLst>
          </p:cNvPr>
          <p:cNvSpPr>
            <a:spLocks noGrp="1"/>
          </p:cNvSpPr>
          <p:nvPr>
            <p:ph idx="1"/>
          </p:nvPr>
        </p:nvSpPr>
        <p:spPr/>
        <p:txBody>
          <a:bodyPr/>
          <a:lstStyle/>
          <a:p>
            <a:r>
              <a:rPr lang="en-IN" dirty="0"/>
              <a:t>Why we got Temporary and permanent memory architecture in Computer? </a:t>
            </a:r>
          </a:p>
          <a:p>
            <a:r>
              <a:rPr lang="en-IN" dirty="0"/>
              <a:t>RAM</a:t>
            </a:r>
          </a:p>
          <a:p>
            <a:r>
              <a:rPr lang="en-IN" dirty="0"/>
              <a:t>HARD DRIVE</a:t>
            </a:r>
          </a:p>
        </p:txBody>
      </p:sp>
    </p:spTree>
    <p:extLst>
      <p:ext uri="{BB962C8B-B14F-4D97-AF65-F5344CB8AC3E}">
        <p14:creationId xmlns:p14="http://schemas.microsoft.com/office/powerpoint/2010/main" val="297951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4948-F6CF-4355-8542-82317FD530E4}"/>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B25A9F95-B659-4FAA-AD37-BEAB8D27B718}"/>
              </a:ext>
            </a:extLst>
          </p:cNvPr>
          <p:cNvSpPr>
            <a:spLocks noGrp="1"/>
          </p:cNvSpPr>
          <p:nvPr>
            <p:ph idx="1"/>
          </p:nvPr>
        </p:nvSpPr>
        <p:spPr/>
        <p:txBody>
          <a:bodyPr/>
          <a:lstStyle/>
          <a:p>
            <a:r>
              <a:rPr lang="en-IN" dirty="0"/>
              <a:t>CMOS – Make sure all the circuits are working fine before booting.</a:t>
            </a:r>
          </a:p>
          <a:p>
            <a:r>
              <a:rPr lang="en-IN" dirty="0"/>
              <a:t>BIOS – is an utility that will take care of hardware utilization during the booting process(make sure all the units are functionally working fine)</a:t>
            </a:r>
          </a:p>
          <a:p>
            <a:r>
              <a:rPr lang="en-IN" dirty="0"/>
              <a:t>If computer satisfy all the above 2 conditions it will enter in to your boot sector(is the space OS has been installed)</a:t>
            </a:r>
          </a:p>
          <a:p>
            <a:r>
              <a:rPr lang="en-IN" dirty="0"/>
              <a:t>Copy all the contents from boot sector to RAM(temporary memory speed up to 10 x better than Hard Drive)</a:t>
            </a:r>
          </a:p>
          <a:p>
            <a:r>
              <a:rPr lang="en-IN" dirty="0"/>
              <a:t>It will show you the logon screen(OS content that is sitting on ram)</a:t>
            </a:r>
          </a:p>
        </p:txBody>
      </p:sp>
    </p:spTree>
    <p:extLst>
      <p:ext uri="{BB962C8B-B14F-4D97-AF65-F5344CB8AC3E}">
        <p14:creationId xmlns:p14="http://schemas.microsoft.com/office/powerpoint/2010/main" val="38912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F868-600C-4591-A378-4DAAF78ABD9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C5C6C85-52BC-4B74-A40C-27B5F5CA8205}"/>
              </a:ext>
            </a:extLst>
          </p:cNvPr>
          <p:cNvSpPr>
            <a:spLocks noGrp="1"/>
          </p:cNvSpPr>
          <p:nvPr>
            <p:ph idx="1"/>
          </p:nvPr>
        </p:nvSpPr>
        <p:spPr/>
        <p:txBody>
          <a:bodyPr/>
          <a:lstStyle/>
          <a:p>
            <a:r>
              <a:rPr lang="en-IN" dirty="0"/>
              <a:t>Virtualization – it provides you the environment to run multiple Operating System on the same hardware.</a:t>
            </a:r>
          </a:p>
          <a:p>
            <a:r>
              <a:rPr lang="en-IN" dirty="0"/>
              <a:t>With your real hardware itself to complete the boot up process so many terms and conditions will be there?</a:t>
            </a:r>
          </a:p>
          <a:p>
            <a:r>
              <a:rPr lang="en-IN" dirty="0"/>
              <a:t>How come it will allow you to run multiple OS in same hardware with virtualization software?</a:t>
            </a:r>
          </a:p>
          <a:p>
            <a:r>
              <a:rPr lang="en-IN" dirty="0"/>
              <a:t>Virtualization is nothing but an software, that will create and fake environment and tell lies to the OS, that OS Required terms and conditions are physically Fulfilled.</a:t>
            </a:r>
          </a:p>
        </p:txBody>
      </p:sp>
    </p:spTree>
    <p:extLst>
      <p:ext uri="{BB962C8B-B14F-4D97-AF65-F5344CB8AC3E}">
        <p14:creationId xmlns:p14="http://schemas.microsoft.com/office/powerpoint/2010/main" val="364402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1C39-A2C2-4F98-9F9B-552E2AE65A13}"/>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322F7997-EAD0-403B-A5A4-B135E0AA093A}"/>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301848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37-0710-4964-9539-FDA9C8624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FB35E-9511-4CF5-A713-5E09A35220D9}"/>
              </a:ext>
            </a:extLst>
          </p:cNvPr>
          <p:cNvSpPr>
            <a:spLocks noGrp="1"/>
          </p:cNvSpPr>
          <p:nvPr>
            <p:ph idx="1"/>
          </p:nvPr>
        </p:nvSpPr>
        <p:spPr/>
        <p:txBody>
          <a:bodyPr/>
          <a:lstStyle/>
          <a:p>
            <a:r>
              <a:rPr lang="en-US" dirty="0"/>
              <a:t>Type 1 runs on bare metal and Type 2 runs on top of an OS</a:t>
            </a:r>
            <a:endParaRPr lang="en-IN" dirty="0"/>
          </a:p>
        </p:txBody>
      </p:sp>
    </p:spTree>
    <p:extLst>
      <p:ext uri="{BB962C8B-B14F-4D97-AF65-F5344CB8AC3E}">
        <p14:creationId xmlns:p14="http://schemas.microsoft.com/office/powerpoint/2010/main" val="216914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399-AC8C-47D6-960F-8747C0580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BD14B-9C2C-4437-8ABF-93C965F2856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C4698077-1701-4F4F-876A-438EF5965FE2}"/>
              </a:ext>
            </a:extLst>
          </p:cNvPr>
          <p:cNvSpPr/>
          <p:nvPr/>
        </p:nvSpPr>
        <p:spPr>
          <a:xfrm>
            <a:off x="1736436" y="2890982"/>
            <a:ext cx="2022764" cy="324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I5 10th Gen Processor</a:t>
            </a:r>
          </a:p>
          <a:p>
            <a:pPr algn="ctr"/>
            <a:r>
              <a:rPr lang="en-IN" dirty="0"/>
              <a:t>12 Gb Ram</a:t>
            </a:r>
          </a:p>
          <a:p>
            <a:pPr algn="ctr"/>
            <a:r>
              <a:rPr lang="en-IN" dirty="0"/>
              <a:t>240 Gb SSD</a:t>
            </a:r>
          </a:p>
          <a:p>
            <a:pPr algn="ctr"/>
            <a:r>
              <a:rPr lang="en-IN" dirty="0"/>
              <a:t>1tb Magnetic </a:t>
            </a:r>
            <a:r>
              <a:rPr lang="en-IN" dirty="0" err="1"/>
              <a:t>Harddrive</a:t>
            </a:r>
            <a:endParaRPr lang="en-IN" dirty="0"/>
          </a:p>
          <a:p>
            <a:pPr algn="ctr"/>
            <a:r>
              <a:rPr lang="en-IN" dirty="0"/>
              <a:t>4 GB Graphics Card</a:t>
            </a:r>
          </a:p>
        </p:txBody>
      </p:sp>
    </p:spTree>
    <p:extLst>
      <p:ext uri="{BB962C8B-B14F-4D97-AF65-F5344CB8AC3E}">
        <p14:creationId xmlns:p14="http://schemas.microsoft.com/office/powerpoint/2010/main" val="98071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CE31-4821-4E1E-96D1-B7D75CE70D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B57DB-A0E2-49EF-A382-9DBD9539F12B}"/>
              </a:ext>
            </a:extLst>
          </p:cNvPr>
          <p:cNvSpPr>
            <a:spLocks noGrp="1"/>
          </p:cNvSpPr>
          <p:nvPr>
            <p:ph idx="1"/>
          </p:nvPr>
        </p:nvSpPr>
        <p:spPr/>
        <p:txBody>
          <a:bodyPr/>
          <a:lstStyle/>
          <a:p>
            <a:r>
              <a:rPr lang="en-IN" dirty="0"/>
              <a:t>Company – 10 Employees</a:t>
            </a:r>
          </a:p>
          <a:p>
            <a:r>
              <a:rPr lang="en-IN" dirty="0"/>
              <a:t>Microsoft latest technology projects</a:t>
            </a:r>
          </a:p>
          <a:p>
            <a:r>
              <a:rPr lang="en-IN" dirty="0"/>
              <a:t>10 Laptops – lifetime of the hardware(How long your current hardware will support for all the latest software)</a:t>
            </a:r>
          </a:p>
          <a:p>
            <a:r>
              <a:rPr lang="en-IN" dirty="0"/>
              <a:t>50000 * 10 = 500000 (Valid for 2 Years) 500000/24= 20833 your are investing only on hardware (500000 in single shot)</a:t>
            </a:r>
          </a:p>
          <a:p>
            <a:r>
              <a:rPr lang="en-IN" dirty="0"/>
              <a:t>If some company 10 Employees we re providing hardware for rental Rs 10000/pm</a:t>
            </a:r>
          </a:p>
        </p:txBody>
      </p:sp>
    </p:spTree>
    <p:extLst>
      <p:ext uri="{BB962C8B-B14F-4D97-AF65-F5344CB8AC3E}">
        <p14:creationId xmlns:p14="http://schemas.microsoft.com/office/powerpoint/2010/main" val="270917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1CA6-A2A5-4BC3-9DB5-ED3608392126}"/>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14489DDC-32B8-44D9-8ABF-4F290C3F4307}"/>
              </a:ext>
            </a:extLst>
          </p:cNvPr>
          <p:cNvSpPr>
            <a:spLocks noGrp="1"/>
          </p:cNvSpPr>
          <p:nvPr>
            <p:ph idx="1"/>
          </p:nvPr>
        </p:nvSpPr>
        <p:spPr/>
        <p:txBody>
          <a:bodyPr/>
          <a:lstStyle/>
          <a:p>
            <a:r>
              <a:rPr lang="en-IN" dirty="0"/>
              <a:t>Standalone</a:t>
            </a:r>
          </a:p>
          <a:p>
            <a:r>
              <a:rPr lang="en-IN" dirty="0"/>
              <a:t>Cluster Installation</a:t>
            </a:r>
          </a:p>
          <a:p>
            <a:r>
              <a:rPr lang="en-IN" dirty="0"/>
              <a:t>Cloudera/Horton Works(License)</a:t>
            </a:r>
          </a:p>
        </p:txBody>
      </p:sp>
    </p:spTree>
    <p:extLst>
      <p:ext uri="{BB962C8B-B14F-4D97-AF65-F5344CB8AC3E}">
        <p14:creationId xmlns:p14="http://schemas.microsoft.com/office/powerpoint/2010/main" val="242221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DB6-0F87-4ADA-A2C9-572D917B72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7CB197-DB89-441C-9DD0-DEDA59A7AC7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2A4BFD-02EA-4BF8-97CD-1D7DAFC8D173}"/>
              </a:ext>
            </a:extLst>
          </p:cNvPr>
          <p:cNvSpPr/>
          <p:nvPr/>
        </p:nvSpPr>
        <p:spPr>
          <a:xfrm>
            <a:off x="11914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5" name="Rectangle: Rounded Corners 4">
            <a:extLst>
              <a:ext uri="{FF2B5EF4-FFF2-40B4-BE49-F238E27FC236}">
                <a16:creationId xmlns:a16="http://schemas.microsoft.com/office/drawing/2014/main" id="{41EE36BC-C640-4428-845C-1C2C56C6829C}"/>
              </a:ext>
            </a:extLst>
          </p:cNvPr>
          <p:cNvSpPr/>
          <p:nvPr/>
        </p:nvSpPr>
        <p:spPr>
          <a:xfrm>
            <a:off x="28678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6" name="Rectangle: Rounded Corners 5">
            <a:extLst>
              <a:ext uri="{FF2B5EF4-FFF2-40B4-BE49-F238E27FC236}">
                <a16:creationId xmlns:a16="http://schemas.microsoft.com/office/drawing/2014/main" id="{E6627467-182F-46E4-9DB4-4225A80A498A}"/>
              </a:ext>
            </a:extLst>
          </p:cNvPr>
          <p:cNvSpPr/>
          <p:nvPr/>
        </p:nvSpPr>
        <p:spPr>
          <a:xfrm>
            <a:off x="8149744"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8" name="Rectangle: Rounded Corners 7">
            <a:extLst>
              <a:ext uri="{FF2B5EF4-FFF2-40B4-BE49-F238E27FC236}">
                <a16:creationId xmlns:a16="http://schemas.microsoft.com/office/drawing/2014/main" id="{58DDE22A-7B48-476A-BF2A-A55F1E75673F}"/>
              </a:ext>
            </a:extLst>
          </p:cNvPr>
          <p:cNvSpPr/>
          <p:nvPr/>
        </p:nvSpPr>
        <p:spPr>
          <a:xfrm>
            <a:off x="4586472"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9" name="Rectangle: Rounded Corners 8">
            <a:extLst>
              <a:ext uri="{FF2B5EF4-FFF2-40B4-BE49-F238E27FC236}">
                <a16:creationId xmlns:a16="http://schemas.microsoft.com/office/drawing/2014/main" id="{EC5E8854-0D70-4983-BBBD-EAC498EE8DC7}"/>
              </a:ext>
            </a:extLst>
          </p:cNvPr>
          <p:cNvSpPr/>
          <p:nvPr/>
        </p:nvSpPr>
        <p:spPr>
          <a:xfrm>
            <a:off x="6305053"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17" name="Rectangle: Rounded Corners 16">
            <a:extLst>
              <a:ext uri="{FF2B5EF4-FFF2-40B4-BE49-F238E27FC236}">
                <a16:creationId xmlns:a16="http://schemas.microsoft.com/office/drawing/2014/main" id="{8EC4DF74-F0FD-4D44-910B-AB7A53545BAC}"/>
              </a:ext>
            </a:extLst>
          </p:cNvPr>
          <p:cNvSpPr/>
          <p:nvPr/>
        </p:nvSpPr>
        <p:spPr>
          <a:xfrm>
            <a:off x="1191491" y="3888509"/>
            <a:ext cx="8793018" cy="222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D9000B8-88EB-46F7-A63E-FFDBE78BF7CB}"/>
              </a:ext>
            </a:extLst>
          </p:cNvPr>
          <p:cNvSpPr/>
          <p:nvPr/>
        </p:nvSpPr>
        <p:spPr>
          <a:xfrm>
            <a:off x="1450109" y="40547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a:t>
            </a:r>
          </a:p>
        </p:txBody>
      </p:sp>
      <p:sp>
        <p:nvSpPr>
          <p:cNvPr id="20" name="Rectangle: Rounded Corners 19">
            <a:extLst>
              <a:ext uri="{FF2B5EF4-FFF2-40B4-BE49-F238E27FC236}">
                <a16:creationId xmlns:a16="http://schemas.microsoft.com/office/drawing/2014/main" id="{CDFDAC2E-4B3A-445A-95B2-9CDB16442AC1}"/>
              </a:ext>
            </a:extLst>
          </p:cNvPr>
          <p:cNvSpPr/>
          <p:nvPr/>
        </p:nvSpPr>
        <p:spPr>
          <a:xfrm>
            <a:off x="3015673" y="40547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2</a:t>
            </a:r>
          </a:p>
        </p:txBody>
      </p:sp>
      <p:sp>
        <p:nvSpPr>
          <p:cNvPr id="21" name="Rectangle: Rounded Corners 20">
            <a:extLst>
              <a:ext uri="{FF2B5EF4-FFF2-40B4-BE49-F238E27FC236}">
                <a16:creationId xmlns:a16="http://schemas.microsoft.com/office/drawing/2014/main" id="{518EE609-879D-4BD3-B178-F7FF1FF22049}"/>
              </a:ext>
            </a:extLst>
          </p:cNvPr>
          <p:cNvSpPr/>
          <p:nvPr/>
        </p:nvSpPr>
        <p:spPr>
          <a:xfrm>
            <a:off x="4587948" y="4054761"/>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3</a:t>
            </a:r>
          </a:p>
        </p:txBody>
      </p:sp>
      <p:sp>
        <p:nvSpPr>
          <p:cNvPr id="22" name="Rectangle: Rounded Corners 21">
            <a:extLst>
              <a:ext uri="{FF2B5EF4-FFF2-40B4-BE49-F238E27FC236}">
                <a16:creationId xmlns:a16="http://schemas.microsoft.com/office/drawing/2014/main" id="{331DEE15-A37A-4399-9467-C762A748C9F2}"/>
              </a:ext>
            </a:extLst>
          </p:cNvPr>
          <p:cNvSpPr/>
          <p:nvPr/>
        </p:nvSpPr>
        <p:spPr>
          <a:xfrm>
            <a:off x="6252453" y="4108995"/>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4</a:t>
            </a:r>
          </a:p>
        </p:txBody>
      </p:sp>
      <p:sp>
        <p:nvSpPr>
          <p:cNvPr id="23" name="Rectangle: Rounded Corners 22">
            <a:extLst>
              <a:ext uri="{FF2B5EF4-FFF2-40B4-BE49-F238E27FC236}">
                <a16:creationId xmlns:a16="http://schemas.microsoft.com/office/drawing/2014/main" id="{C7C0BA2F-54E2-44B8-89CA-9619E7B0D553}"/>
              </a:ext>
            </a:extLst>
          </p:cNvPr>
          <p:cNvSpPr/>
          <p:nvPr/>
        </p:nvSpPr>
        <p:spPr>
          <a:xfrm>
            <a:off x="7916958" y="4075407"/>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5</a:t>
            </a:r>
          </a:p>
        </p:txBody>
      </p:sp>
      <p:sp>
        <p:nvSpPr>
          <p:cNvPr id="24" name="Rectangle: Rounded Corners 23">
            <a:extLst>
              <a:ext uri="{FF2B5EF4-FFF2-40B4-BE49-F238E27FC236}">
                <a16:creationId xmlns:a16="http://schemas.microsoft.com/office/drawing/2014/main" id="{57948CB9-C355-466B-95F9-255C8ED2A59A}"/>
              </a:ext>
            </a:extLst>
          </p:cNvPr>
          <p:cNvSpPr/>
          <p:nvPr/>
        </p:nvSpPr>
        <p:spPr>
          <a:xfrm>
            <a:off x="1450109" y="5209308"/>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6</a:t>
            </a:r>
          </a:p>
        </p:txBody>
      </p:sp>
      <p:sp>
        <p:nvSpPr>
          <p:cNvPr id="25" name="Rectangle: Rounded Corners 24">
            <a:extLst>
              <a:ext uri="{FF2B5EF4-FFF2-40B4-BE49-F238E27FC236}">
                <a16:creationId xmlns:a16="http://schemas.microsoft.com/office/drawing/2014/main" id="{01EA9D71-64CA-4954-A0A1-D8F14A5454E6}"/>
              </a:ext>
            </a:extLst>
          </p:cNvPr>
          <p:cNvSpPr/>
          <p:nvPr/>
        </p:nvSpPr>
        <p:spPr>
          <a:xfrm>
            <a:off x="3084945" y="5188526"/>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7</a:t>
            </a:r>
          </a:p>
        </p:txBody>
      </p:sp>
      <p:sp>
        <p:nvSpPr>
          <p:cNvPr id="26" name="Rectangle: Rounded Corners 25">
            <a:extLst>
              <a:ext uri="{FF2B5EF4-FFF2-40B4-BE49-F238E27FC236}">
                <a16:creationId xmlns:a16="http://schemas.microsoft.com/office/drawing/2014/main" id="{9A3626F5-FB31-48ED-9337-42658389C32A}"/>
              </a:ext>
            </a:extLst>
          </p:cNvPr>
          <p:cNvSpPr/>
          <p:nvPr/>
        </p:nvSpPr>
        <p:spPr>
          <a:xfrm>
            <a:off x="4588293" y="52231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8</a:t>
            </a:r>
          </a:p>
        </p:txBody>
      </p:sp>
      <p:sp>
        <p:nvSpPr>
          <p:cNvPr id="27" name="Rectangle: Rounded Corners 26">
            <a:extLst>
              <a:ext uri="{FF2B5EF4-FFF2-40B4-BE49-F238E27FC236}">
                <a16:creationId xmlns:a16="http://schemas.microsoft.com/office/drawing/2014/main" id="{A23AAF61-7BE3-40DA-AAD1-379ECA6B8044}"/>
              </a:ext>
            </a:extLst>
          </p:cNvPr>
          <p:cNvSpPr/>
          <p:nvPr/>
        </p:nvSpPr>
        <p:spPr>
          <a:xfrm>
            <a:off x="6284271" y="52231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9</a:t>
            </a:r>
          </a:p>
        </p:txBody>
      </p:sp>
      <p:sp>
        <p:nvSpPr>
          <p:cNvPr id="28" name="Rectangle: Rounded Corners 27">
            <a:extLst>
              <a:ext uri="{FF2B5EF4-FFF2-40B4-BE49-F238E27FC236}">
                <a16:creationId xmlns:a16="http://schemas.microsoft.com/office/drawing/2014/main" id="{B0C4A97F-2AC9-4CB4-9C48-7E9997FA1EAD}"/>
              </a:ext>
            </a:extLst>
          </p:cNvPr>
          <p:cNvSpPr/>
          <p:nvPr/>
        </p:nvSpPr>
        <p:spPr>
          <a:xfrm>
            <a:off x="7971357" y="512835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10</a:t>
            </a:r>
          </a:p>
        </p:txBody>
      </p:sp>
      <p:sp>
        <p:nvSpPr>
          <p:cNvPr id="29" name="Rectangle 28">
            <a:extLst>
              <a:ext uri="{FF2B5EF4-FFF2-40B4-BE49-F238E27FC236}">
                <a16:creationId xmlns:a16="http://schemas.microsoft.com/office/drawing/2014/main" id="{C46B4577-B891-48ED-BDFD-94BED55BC604}"/>
              </a:ext>
            </a:extLst>
          </p:cNvPr>
          <p:cNvSpPr/>
          <p:nvPr/>
        </p:nvSpPr>
        <p:spPr>
          <a:xfrm>
            <a:off x="5939547" y="3244334"/>
            <a:ext cx="312906" cy="369332"/>
          </a:xfrm>
          <a:prstGeom prst="rect">
            <a:avLst/>
          </a:prstGeom>
        </p:spPr>
        <p:txBody>
          <a:bodyPr wrap="none">
            <a:spAutoFit/>
          </a:bodyPr>
          <a:lstStyle/>
          <a:p>
            <a:pPr algn="ctr"/>
            <a:r>
              <a:rPr lang="en-IN" dirty="0"/>
              <a:t>1</a:t>
            </a:r>
          </a:p>
        </p:txBody>
      </p:sp>
      <p:sp>
        <p:nvSpPr>
          <p:cNvPr id="30" name="Arrow: Down 29">
            <a:extLst>
              <a:ext uri="{FF2B5EF4-FFF2-40B4-BE49-F238E27FC236}">
                <a16:creationId xmlns:a16="http://schemas.microsoft.com/office/drawing/2014/main" id="{E5BE675D-D2E9-4718-8A32-7D31E4FA13B6}"/>
              </a:ext>
            </a:extLst>
          </p:cNvPr>
          <p:cNvSpPr/>
          <p:nvPr/>
        </p:nvSpPr>
        <p:spPr>
          <a:xfrm>
            <a:off x="1662545" y="3149600"/>
            <a:ext cx="855711" cy="1080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19C8BB39-7F6F-41CA-89BF-91C366ED7B4D}"/>
              </a:ext>
            </a:extLst>
          </p:cNvPr>
          <p:cNvSpPr/>
          <p:nvPr/>
        </p:nvSpPr>
        <p:spPr>
          <a:xfrm>
            <a:off x="3565236" y="2918691"/>
            <a:ext cx="306095" cy="1551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C9008674-1848-45E3-A283-9A72E75AFC63}"/>
              </a:ext>
            </a:extLst>
          </p:cNvPr>
          <p:cNvSpPr/>
          <p:nvPr/>
        </p:nvSpPr>
        <p:spPr>
          <a:xfrm>
            <a:off x="5172364" y="2918691"/>
            <a:ext cx="266507" cy="1694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Right 33">
            <a:extLst>
              <a:ext uri="{FF2B5EF4-FFF2-40B4-BE49-F238E27FC236}">
                <a16:creationId xmlns:a16="http://schemas.microsoft.com/office/drawing/2014/main" id="{E760789C-B3C4-4572-A3AA-66EDC0D9404D}"/>
              </a:ext>
            </a:extLst>
          </p:cNvPr>
          <p:cNvSpPr/>
          <p:nvPr/>
        </p:nvSpPr>
        <p:spPr>
          <a:xfrm>
            <a:off x="6650182" y="2854036"/>
            <a:ext cx="575443" cy="17595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506E6B85-6DD8-40D5-A22D-94C7923BAF4E}"/>
              </a:ext>
            </a:extLst>
          </p:cNvPr>
          <p:cNvSpPr/>
          <p:nvPr/>
        </p:nvSpPr>
        <p:spPr>
          <a:xfrm>
            <a:off x="8654473" y="2992582"/>
            <a:ext cx="277820" cy="1620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732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FBCA-4AB9-4EE7-B560-7B61ED262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F8E85-E105-46BA-A85C-FC2A7485FCE8}"/>
              </a:ext>
            </a:extLst>
          </p:cNvPr>
          <p:cNvSpPr>
            <a:spLocks noGrp="1"/>
          </p:cNvSpPr>
          <p:nvPr>
            <p:ph idx="1"/>
          </p:nvPr>
        </p:nvSpPr>
        <p:spPr/>
        <p:txBody>
          <a:bodyPr/>
          <a:lstStyle/>
          <a:p>
            <a:r>
              <a:rPr lang="en-IN" dirty="0"/>
              <a:t>Instead of replacing 1000 individual system for each and every 2 years if u replace single big system for each and every 2 years cost will be less if u compare with stand alone</a:t>
            </a:r>
          </a:p>
        </p:txBody>
      </p:sp>
    </p:spTree>
    <p:extLst>
      <p:ext uri="{BB962C8B-B14F-4D97-AF65-F5344CB8AC3E}">
        <p14:creationId xmlns:p14="http://schemas.microsoft.com/office/powerpoint/2010/main" val="361833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20EA-A4F1-4AD7-9140-22BAAE22DAFD}"/>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C92C56BB-862D-4D45-AB50-58A74A77F3B0}"/>
              </a:ext>
            </a:extLst>
          </p:cNvPr>
          <p:cNvSpPr>
            <a:spLocks noGrp="1"/>
          </p:cNvSpPr>
          <p:nvPr>
            <p:ph idx="1"/>
          </p:nvPr>
        </p:nvSpPr>
        <p:spPr/>
        <p:txBody>
          <a:bodyPr/>
          <a:lstStyle/>
          <a:p>
            <a:r>
              <a:rPr lang="en-IN" dirty="0"/>
              <a:t>Software is of 2 types</a:t>
            </a:r>
          </a:p>
          <a:p>
            <a:r>
              <a:rPr lang="en-IN" dirty="0"/>
              <a:t>Type 2 – this run as software, we need to OS install it as application, It needs some OS to Run Its Architecture</a:t>
            </a:r>
          </a:p>
          <a:p>
            <a:r>
              <a:rPr lang="en-IN" dirty="0"/>
              <a:t>Ex – VMware WorkStation, VirtualBox, QEMU</a:t>
            </a:r>
          </a:p>
          <a:p>
            <a:r>
              <a:rPr lang="en-IN" dirty="0"/>
              <a:t>Type 1 – This Architecture itself it an Operating System, This OS has been special built for run the virtualization platform in an efficient manner.</a:t>
            </a:r>
          </a:p>
          <a:p>
            <a:r>
              <a:rPr lang="en-IN" dirty="0"/>
              <a:t>Ex- VMWARE ESXI, OPENSTACK</a:t>
            </a:r>
          </a:p>
          <a:p>
            <a:r>
              <a:rPr lang="en-IN" dirty="0"/>
              <a:t>TYPE1 and TYPE2 Type 1 will be the best and efficient Hypervisor Technique</a:t>
            </a:r>
          </a:p>
        </p:txBody>
      </p:sp>
    </p:spTree>
    <p:extLst>
      <p:ext uri="{BB962C8B-B14F-4D97-AF65-F5344CB8AC3E}">
        <p14:creationId xmlns:p14="http://schemas.microsoft.com/office/powerpoint/2010/main" val="400596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1ED7-AC84-43E5-8A59-1B0C62BC2E7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312B919-530D-4BD4-9E6B-F10ECC85E5F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E6C611-2C4B-4478-9175-E423524CB67D}"/>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4">
            <a:extLst>
              <a:ext uri="{FF2B5EF4-FFF2-40B4-BE49-F238E27FC236}">
                <a16:creationId xmlns:a16="http://schemas.microsoft.com/office/drawing/2014/main" id="{0CC5D21D-8F8C-49C9-A72C-C1D892EE6517}"/>
              </a:ext>
            </a:extLst>
          </p:cNvPr>
          <p:cNvSpPr/>
          <p:nvPr/>
        </p:nvSpPr>
        <p:spPr>
          <a:xfrm>
            <a:off x="2623127" y="4516582"/>
            <a:ext cx="6105237" cy="822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 10</a:t>
            </a:r>
          </a:p>
        </p:txBody>
      </p:sp>
      <p:sp>
        <p:nvSpPr>
          <p:cNvPr id="6" name="Rectangle: Rounded Corners 5">
            <a:extLst>
              <a:ext uri="{FF2B5EF4-FFF2-40B4-BE49-F238E27FC236}">
                <a16:creationId xmlns:a16="http://schemas.microsoft.com/office/drawing/2014/main" id="{B2AB5D7D-8D9F-40A9-9DDA-6CF7DD67887B}"/>
              </a:ext>
            </a:extLst>
          </p:cNvPr>
          <p:cNvSpPr/>
          <p:nvPr/>
        </p:nvSpPr>
        <p:spPr>
          <a:xfrm>
            <a:off x="2955636" y="3990109"/>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WorkStation</a:t>
            </a:r>
          </a:p>
        </p:txBody>
      </p:sp>
      <p:sp>
        <p:nvSpPr>
          <p:cNvPr id="7" name="Rectangle: Rounded Corners 6">
            <a:extLst>
              <a:ext uri="{FF2B5EF4-FFF2-40B4-BE49-F238E27FC236}">
                <a16:creationId xmlns:a16="http://schemas.microsoft.com/office/drawing/2014/main" id="{0F84314B-D804-4ABB-8958-71734B6130A9}"/>
              </a:ext>
            </a:extLst>
          </p:cNvPr>
          <p:cNvSpPr/>
          <p:nvPr/>
        </p:nvSpPr>
        <p:spPr>
          <a:xfrm>
            <a:off x="2955636"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8" name="Rectangle: Rounded Corners 7">
            <a:extLst>
              <a:ext uri="{FF2B5EF4-FFF2-40B4-BE49-F238E27FC236}">
                <a16:creationId xmlns:a16="http://schemas.microsoft.com/office/drawing/2014/main" id="{87B99780-2D42-4B13-BA1C-7180E0C6EEE9}"/>
              </a:ext>
            </a:extLst>
          </p:cNvPr>
          <p:cNvSpPr/>
          <p:nvPr/>
        </p:nvSpPr>
        <p:spPr>
          <a:xfrm>
            <a:off x="4426527"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9" name="Rectangle: Rounded Corners 8">
            <a:extLst>
              <a:ext uri="{FF2B5EF4-FFF2-40B4-BE49-F238E27FC236}">
                <a16:creationId xmlns:a16="http://schemas.microsoft.com/office/drawing/2014/main" id="{D594ECCC-C93F-4F95-9741-B00D38A8B26B}"/>
              </a:ext>
            </a:extLst>
          </p:cNvPr>
          <p:cNvSpPr/>
          <p:nvPr/>
        </p:nvSpPr>
        <p:spPr>
          <a:xfrm>
            <a:off x="58974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10" name="Rectangle: Rounded Corners 9">
            <a:extLst>
              <a:ext uri="{FF2B5EF4-FFF2-40B4-BE49-F238E27FC236}">
                <a16:creationId xmlns:a16="http://schemas.microsoft.com/office/drawing/2014/main" id="{881EFA88-7E92-4A49-BD41-6C50A66CE384}"/>
              </a:ext>
            </a:extLst>
          </p:cNvPr>
          <p:cNvSpPr/>
          <p:nvPr/>
        </p:nvSpPr>
        <p:spPr>
          <a:xfrm>
            <a:off x="72690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14543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E495-FEB5-4FAF-9637-08730289AF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26E37127-4201-417B-B458-AA5B333AD68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7F85CF9E-6229-4E2A-941F-C0E7B491E04B}"/>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D36AC361-5FAB-45E6-8502-0CAAAF8006A0}"/>
              </a:ext>
            </a:extLst>
          </p:cNvPr>
          <p:cNvSpPr/>
          <p:nvPr/>
        </p:nvSpPr>
        <p:spPr>
          <a:xfrm>
            <a:off x="2955636" y="4729018"/>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ESXI</a:t>
            </a:r>
          </a:p>
        </p:txBody>
      </p:sp>
      <p:sp>
        <p:nvSpPr>
          <p:cNvPr id="6" name="Rectangle: Rounded Corners 5">
            <a:extLst>
              <a:ext uri="{FF2B5EF4-FFF2-40B4-BE49-F238E27FC236}">
                <a16:creationId xmlns:a16="http://schemas.microsoft.com/office/drawing/2014/main" id="{9C6A5C23-D63C-4786-92F9-154FC0EF0BE9}"/>
              </a:ext>
            </a:extLst>
          </p:cNvPr>
          <p:cNvSpPr/>
          <p:nvPr/>
        </p:nvSpPr>
        <p:spPr>
          <a:xfrm>
            <a:off x="3081482"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7" name="Rectangle: Rounded Corners 6">
            <a:extLst>
              <a:ext uri="{FF2B5EF4-FFF2-40B4-BE49-F238E27FC236}">
                <a16:creationId xmlns:a16="http://schemas.microsoft.com/office/drawing/2014/main" id="{D7047720-881D-428C-9397-B06ADC1DF626}"/>
              </a:ext>
            </a:extLst>
          </p:cNvPr>
          <p:cNvSpPr/>
          <p:nvPr/>
        </p:nvSpPr>
        <p:spPr>
          <a:xfrm>
            <a:off x="4471899"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8" name="Rectangle: Rounded Corners 7">
            <a:extLst>
              <a:ext uri="{FF2B5EF4-FFF2-40B4-BE49-F238E27FC236}">
                <a16:creationId xmlns:a16="http://schemas.microsoft.com/office/drawing/2014/main" id="{DE879F4C-13D3-46CC-B083-12BE16EF95A4}"/>
              </a:ext>
            </a:extLst>
          </p:cNvPr>
          <p:cNvSpPr/>
          <p:nvPr/>
        </p:nvSpPr>
        <p:spPr>
          <a:xfrm>
            <a:off x="5800437"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9" name="Rectangle: Rounded Corners 8">
            <a:extLst>
              <a:ext uri="{FF2B5EF4-FFF2-40B4-BE49-F238E27FC236}">
                <a16:creationId xmlns:a16="http://schemas.microsoft.com/office/drawing/2014/main" id="{011ACB6A-9888-4964-8ED1-828A4F3B9DF4}"/>
              </a:ext>
            </a:extLst>
          </p:cNvPr>
          <p:cNvSpPr/>
          <p:nvPr/>
        </p:nvSpPr>
        <p:spPr>
          <a:xfrm>
            <a:off x="7128975" y="334478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62459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C084-7413-402D-8068-AF2CCC471426}"/>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A9405511-84F3-4067-8B5E-3B0E268BEE71}"/>
              </a:ext>
            </a:extLst>
          </p:cNvPr>
          <p:cNvSpPr>
            <a:spLocks noGrp="1"/>
          </p:cNvSpPr>
          <p:nvPr>
            <p:ph idx="1"/>
          </p:nvPr>
        </p:nvSpPr>
        <p:spPr/>
        <p:txBody>
          <a:bodyPr/>
          <a:lstStyle/>
          <a:p>
            <a:r>
              <a:rPr lang="en-IN" dirty="0"/>
              <a:t>Companies offering hypervisors(Type 1/ Type 2) as an service are meant to be Cloud Providing Companies</a:t>
            </a:r>
          </a:p>
          <a:p>
            <a:r>
              <a:rPr lang="en-IN" dirty="0"/>
              <a:t>By means of 3 types of methods they will offer you the service</a:t>
            </a:r>
          </a:p>
          <a:p>
            <a:r>
              <a:rPr lang="en-IN" dirty="0"/>
              <a:t>Public – Server that used as hypervisor that has been shared to group of companies nor group from different sectors are defined as public cloud</a:t>
            </a:r>
          </a:p>
          <a:p>
            <a:r>
              <a:rPr lang="en-IN" dirty="0"/>
              <a:t>Private – Server that has been used for same set of people/Company </a:t>
            </a:r>
          </a:p>
          <a:p>
            <a:r>
              <a:rPr lang="en-IN" dirty="0"/>
              <a:t>Hybrid – Same community people sharing the same server</a:t>
            </a:r>
          </a:p>
          <a:p>
            <a:endParaRPr lang="en-IN" dirty="0"/>
          </a:p>
        </p:txBody>
      </p:sp>
    </p:spTree>
    <p:extLst>
      <p:ext uri="{BB962C8B-B14F-4D97-AF65-F5344CB8AC3E}">
        <p14:creationId xmlns:p14="http://schemas.microsoft.com/office/powerpoint/2010/main" val="33372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388-2732-4534-8011-76BD129917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EA829B-8538-417D-9440-3EFD87B4C59D}"/>
              </a:ext>
            </a:extLst>
          </p:cNvPr>
          <p:cNvSpPr>
            <a:spLocks noGrp="1"/>
          </p:cNvSpPr>
          <p:nvPr>
            <p:ph idx="1"/>
          </p:nvPr>
        </p:nvSpPr>
        <p:spPr/>
        <p:txBody>
          <a:bodyPr/>
          <a:lstStyle/>
          <a:p>
            <a:r>
              <a:rPr lang="en-IN" dirty="0"/>
              <a:t>Hypervisor</a:t>
            </a:r>
          </a:p>
        </p:txBody>
      </p:sp>
      <p:sp>
        <p:nvSpPr>
          <p:cNvPr id="4" name="Rectangle: Rounded Corners 3">
            <a:extLst>
              <a:ext uri="{FF2B5EF4-FFF2-40B4-BE49-F238E27FC236}">
                <a16:creationId xmlns:a16="http://schemas.microsoft.com/office/drawing/2014/main" id="{6D3AF7A2-30DD-499D-8B06-3F7FF56280AA}"/>
              </a:ext>
            </a:extLst>
          </p:cNvPr>
          <p:cNvSpPr/>
          <p:nvPr/>
        </p:nvSpPr>
        <p:spPr>
          <a:xfrm>
            <a:off x="1533926" y="2632364"/>
            <a:ext cx="8506691" cy="352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62785AB-2FA1-4E13-BF77-04D3100C1609}"/>
              </a:ext>
            </a:extLst>
          </p:cNvPr>
          <p:cNvSpPr/>
          <p:nvPr/>
        </p:nvSpPr>
        <p:spPr>
          <a:xfrm>
            <a:off x="1699491"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39C7911-7CA3-4C64-B2E2-1FC5E53888C9}"/>
              </a:ext>
            </a:extLst>
          </p:cNvPr>
          <p:cNvSpPr/>
          <p:nvPr/>
        </p:nvSpPr>
        <p:spPr>
          <a:xfrm>
            <a:off x="2641600"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B4A486-F732-44F7-899C-967F49F09696}"/>
              </a:ext>
            </a:extLst>
          </p:cNvPr>
          <p:cNvSpPr/>
          <p:nvPr/>
        </p:nvSpPr>
        <p:spPr>
          <a:xfrm>
            <a:off x="3583709"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CC36296-670D-42F2-B48A-F74D1B08B565}"/>
              </a:ext>
            </a:extLst>
          </p:cNvPr>
          <p:cNvSpPr/>
          <p:nvPr/>
        </p:nvSpPr>
        <p:spPr>
          <a:xfrm>
            <a:off x="4535054"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9A65401-0AAA-439D-B606-80A6385A2AE7}"/>
              </a:ext>
            </a:extLst>
          </p:cNvPr>
          <p:cNvSpPr/>
          <p:nvPr/>
        </p:nvSpPr>
        <p:spPr>
          <a:xfrm>
            <a:off x="5528308"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34273D9-828A-4A58-AA94-F269A9AAD1B6}"/>
              </a:ext>
            </a:extLst>
          </p:cNvPr>
          <p:cNvSpPr/>
          <p:nvPr/>
        </p:nvSpPr>
        <p:spPr>
          <a:xfrm>
            <a:off x="6437748"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9B85BB9-402D-49B3-A73B-FEBA9D963E64}"/>
              </a:ext>
            </a:extLst>
          </p:cNvPr>
          <p:cNvSpPr/>
          <p:nvPr/>
        </p:nvSpPr>
        <p:spPr>
          <a:xfrm>
            <a:off x="7393710"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82CEC7A-2883-402E-8DD8-16B040DB232D}"/>
              </a:ext>
            </a:extLst>
          </p:cNvPr>
          <p:cNvSpPr/>
          <p:nvPr/>
        </p:nvSpPr>
        <p:spPr>
          <a:xfrm>
            <a:off x="8349672"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10AFB09-18E7-49DF-8532-4FE961A96DDE}"/>
              </a:ext>
            </a:extLst>
          </p:cNvPr>
          <p:cNvSpPr/>
          <p:nvPr/>
        </p:nvSpPr>
        <p:spPr>
          <a:xfrm>
            <a:off x="1828800"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166A0E3-0F4E-4BA9-9885-38562F4BF6D1}"/>
              </a:ext>
            </a:extLst>
          </p:cNvPr>
          <p:cNvSpPr/>
          <p:nvPr/>
        </p:nvSpPr>
        <p:spPr>
          <a:xfrm>
            <a:off x="2770909"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4E98711-3C82-4F20-9801-E21E65345774}"/>
              </a:ext>
            </a:extLst>
          </p:cNvPr>
          <p:cNvSpPr/>
          <p:nvPr/>
        </p:nvSpPr>
        <p:spPr>
          <a:xfrm>
            <a:off x="3713018"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095A5A3-5620-4E14-B0B0-57CA1CB011CA}"/>
              </a:ext>
            </a:extLst>
          </p:cNvPr>
          <p:cNvSpPr/>
          <p:nvPr/>
        </p:nvSpPr>
        <p:spPr>
          <a:xfrm>
            <a:off x="4664363"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6F1E3EEC-14A5-481E-80D3-F6327EFE2024}"/>
              </a:ext>
            </a:extLst>
          </p:cNvPr>
          <p:cNvSpPr/>
          <p:nvPr/>
        </p:nvSpPr>
        <p:spPr>
          <a:xfrm>
            <a:off x="5624945"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32E3427-7A35-438D-8B7A-FEB37550AE2D}"/>
              </a:ext>
            </a:extLst>
          </p:cNvPr>
          <p:cNvSpPr/>
          <p:nvPr/>
        </p:nvSpPr>
        <p:spPr>
          <a:xfrm>
            <a:off x="6567057"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3871B84-0BFC-428C-9211-528E67A646D5}"/>
              </a:ext>
            </a:extLst>
          </p:cNvPr>
          <p:cNvSpPr/>
          <p:nvPr/>
        </p:nvSpPr>
        <p:spPr>
          <a:xfrm>
            <a:off x="7523019"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63CA423-FA65-4D01-8EFE-3ECA0F0341C6}"/>
              </a:ext>
            </a:extLst>
          </p:cNvPr>
          <p:cNvSpPr/>
          <p:nvPr/>
        </p:nvSpPr>
        <p:spPr>
          <a:xfrm>
            <a:off x="847898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929EFA8-25C3-450F-A3E5-4D84260A038C}"/>
              </a:ext>
            </a:extLst>
          </p:cNvPr>
          <p:cNvSpPr/>
          <p:nvPr/>
        </p:nvSpPr>
        <p:spPr>
          <a:xfrm>
            <a:off x="1828800"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F5A80C68-438A-4AE2-A841-9EB6E4F20955}"/>
              </a:ext>
            </a:extLst>
          </p:cNvPr>
          <p:cNvSpPr/>
          <p:nvPr/>
        </p:nvSpPr>
        <p:spPr>
          <a:xfrm>
            <a:off x="2770909"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C543704-61E6-4FA5-915D-F5837170B6B3}"/>
              </a:ext>
            </a:extLst>
          </p:cNvPr>
          <p:cNvSpPr/>
          <p:nvPr/>
        </p:nvSpPr>
        <p:spPr>
          <a:xfrm>
            <a:off x="3713018"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0C43B8F2-24A1-43FB-99C2-CC87A70286D4}"/>
              </a:ext>
            </a:extLst>
          </p:cNvPr>
          <p:cNvSpPr/>
          <p:nvPr/>
        </p:nvSpPr>
        <p:spPr>
          <a:xfrm>
            <a:off x="4664363"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CBA49C06-810F-417B-89D5-72C2544DB25C}"/>
              </a:ext>
            </a:extLst>
          </p:cNvPr>
          <p:cNvSpPr/>
          <p:nvPr/>
        </p:nvSpPr>
        <p:spPr>
          <a:xfrm>
            <a:off x="5624945"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7CAB96A8-A088-4DA5-B014-9F372FD931C3}"/>
              </a:ext>
            </a:extLst>
          </p:cNvPr>
          <p:cNvSpPr/>
          <p:nvPr/>
        </p:nvSpPr>
        <p:spPr>
          <a:xfrm>
            <a:off x="6567057"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48B84C98-5167-4359-8FE1-2BE5792D12DB}"/>
              </a:ext>
            </a:extLst>
          </p:cNvPr>
          <p:cNvSpPr/>
          <p:nvPr/>
        </p:nvSpPr>
        <p:spPr>
          <a:xfrm>
            <a:off x="7523019"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4C366BA2-F286-43C0-9B2D-41C05F129DEF}"/>
              </a:ext>
            </a:extLst>
          </p:cNvPr>
          <p:cNvSpPr/>
          <p:nvPr/>
        </p:nvSpPr>
        <p:spPr>
          <a:xfrm>
            <a:off x="8478981"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9C3426CD-5E0F-468C-9F57-1F37C2994551}"/>
              </a:ext>
            </a:extLst>
          </p:cNvPr>
          <p:cNvSpPr/>
          <p:nvPr/>
        </p:nvSpPr>
        <p:spPr>
          <a:xfrm>
            <a:off x="1741396"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A1D52049-2328-41E1-B598-B1D307857737}"/>
              </a:ext>
            </a:extLst>
          </p:cNvPr>
          <p:cNvSpPr/>
          <p:nvPr/>
        </p:nvSpPr>
        <p:spPr>
          <a:xfrm>
            <a:off x="2683505"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85FAFA-B595-4641-8475-3DABC5D9D1B8}"/>
              </a:ext>
            </a:extLst>
          </p:cNvPr>
          <p:cNvSpPr/>
          <p:nvPr/>
        </p:nvSpPr>
        <p:spPr>
          <a:xfrm>
            <a:off x="3625614" y="287020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F21AF912-D6FA-489A-A077-36CB56E2AA11}"/>
              </a:ext>
            </a:extLst>
          </p:cNvPr>
          <p:cNvSpPr/>
          <p:nvPr/>
        </p:nvSpPr>
        <p:spPr>
          <a:xfrm>
            <a:off x="4578581"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F78C1F6-B2B2-48B4-A350-0D8BD847C7ED}"/>
              </a:ext>
            </a:extLst>
          </p:cNvPr>
          <p:cNvSpPr/>
          <p:nvPr/>
        </p:nvSpPr>
        <p:spPr>
          <a:xfrm>
            <a:off x="5571835"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4E986183-63CE-442F-85AD-ED535462ED54}"/>
              </a:ext>
            </a:extLst>
          </p:cNvPr>
          <p:cNvSpPr/>
          <p:nvPr/>
        </p:nvSpPr>
        <p:spPr>
          <a:xfrm>
            <a:off x="1784923"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6211B162-2F0F-4EEB-B43A-667BBAECFC18}"/>
              </a:ext>
            </a:extLst>
          </p:cNvPr>
          <p:cNvSpPr/>
          <p:nvPr/>
        </p:nvSpPr>
        <p:spPr>
          <a:xfrm>
            <a:off x="2727032"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17465EA5-26A8-4F8A-A12E-55649D729E8B}"/>
              </a:ext>
            </a:extLst>
          </p:cNvPr>
          <p:cNvSpPr/>
          <p:nvPr/>
        </p:nvSpPr>
        <p:spPr>
          <a:xfrm>
            <a:off x="3669141" y="2885277"/>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1C5606F4-8DD3-4ECB-8556-52CA9764B9EA}"/>
              </a:ext>
            </a:extLst>
          </p:cNvPr>
          <p:cNvSpPr/>
          <p:nvPr/>
        </p:nvSpPr>
        <p:spPr>
          <a:xfrm>
            <a:off x="1842653"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0C283DE-9DB7-4842-B49D-6ADF8A907BBF}"/>
              </a:ext>
            </a:extLst>
          </p:cNvPr>
          <p:cNvSpPr/>
          <p:nvPr/>
        </p:nvSpPr>
        <p:spPr>
          <a:xfrm>
            <a:off x="2784762"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663B48D1-EDDD-479A-B920-31A9EA1A7253}"/>
              </a:ext>
            </a:extLst>
          </p:cNvPr>
          <p:cNvSpPr/>
          <p:nvPr/>
        </p:nvSpPr>
        <p:spPr>
          <a:xfrm>
            <a:off x="372687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45860E8-A529-4329-858E-C8E6693F944F}"/>
              </a:ext>
            </a:extLst>
          </p:cNvPr>
          <p:cNvSpPr/>
          <p:nvPr/>
        </p:nvSpPr>
        <p:spPr>
          <a:xfrm>
            <a:off x="4678216"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3746BC68-46FB-4904-9F6C-C668ED77C0BF}"/>
              </a:ext>
            </a:extLst>
          </p:cNvPr>
          <p:cNvSpPr/>
          <p:nvPr/>
        </p:nvSpPr>
        <p:spPr>
          <a:xfrm>
            <a:off x="5638798"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95A61A64-05F9-4F06-9183-2C64F352D393}"/>
              </a:ext>
            </a:extLst>
          </p:cNvPr>
          <p:cNvSpPr/>
          <p:nvPr/>
        </p:nvSpPr>
        <p:spPr>
          <a:xfrm>
            <a:off x="6580910"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31A84BD4-6F08-4186-9117-26B9A8C14E88}"/>
              </a:ext>
            </a:extLst>
          </p:cNvPr>
          <p:cNvSpPr/>
          <p:nvPr/>
        </p:nvSpPr>
        <p:spPr>
          <a:xfrm>
            <a:off x="1872114"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AFA61DE0-EB82-4CA7-B83E-21363FF6AEE6}"/>
              </a:ext>
            </a:extLst>
          </p:cNvPr>
          <p:cNvSpPr/>
          <p:nvPr/>
        </p:nvSpPr>
        <p:spPr>
          <a:xfrm>
            <a:off x="2814223"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2B24633F-5C41-4D72-8A4B-4B8B2F0D9237}"/>
              </a:ext>
            </a:extLst>
          </p:cNvPr>
          <p:cNvSpPr/>
          <p:nvPr/>
        </p:nvSpPr>
        <p:spPr>
          <a:xfrm>
            <a:off x="3756332"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43B7F0E-00BA-4095-8523-CDBF5522FCB8}"/>
              </a:ext>
            </a:extLst>
          </p:cNvPr>
          <p:cNvSpPr/>
          <p:nvPr/>
        </p:nvSpPr>
        <p:spPr>
          <a:xfrm>
            <a:off x="4707677"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957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1BED-ABFF-41DE-A208-9D984B4573E1}"/>
              </a:ext>
            </a:extLst>
          </p:cNvPr>
          <p:cNvSpPr>
            <a:spLocks noGrp="1"/>
          </p:cNvSpPr>
          <p:nvPr>
            <p:ph type="title"/>
          </p:nvPr>
        </p:nvSpPr>
        <p:spPr/>
        <p:txBody>
          <a:bodyPr/>
          <a:lstStyle/>
          <a:p>
            <a:r>
              <a:rPr lang="en-IN" dirty="0"/>
              <a:t>Public Clouds</a:t>
            </a:r>
          </a:p>
        </p:txBody>
      </p:sp>
      <p:sp>
        <p:nvSpPr>
          <p:cNvPr id="3" name="Content Placeholder 2">
            <a:extLst>
              <a:ext uri="{FF2B5EF4-FFF2-40B4-BE49-F238E27FC236}">
                <a16:creationId xmlns:a16="http://schemas.microsoft.com/office/drawing/2014/main" id="{6DECB12F-D1D9-4F55-A51A-417EB781AE49}"/>
              </a:ext>
            </a:extLst>
          </p:cNvPr>
          <p:cNvSpPr>
            <a:spLocks noGrp="1"/>
          </p:cNvSpPr>
          <p:nvPr>
            <p:ph idx="1"/>
          </p:nvPr>
        </p:nvSpPr>
        <p:spPr/>
        <p:txBody>
          <a:bodyPr/>
          <a:lstStyle/>
          <a:p>
            <a:r>
              <a:rPr lang="en-IN" dirty="0"/>
              <a:t>AMAZON WEB SERVICES(AWS)</a:t>
            </a:r>
          </a:p>
          <a:p>
            <a:r>
              <a:rPr lang="en-IN" dirty="0"/>
              <a:t>GOOGLE</a:t>
            </a:r>
          </a:p>
          <a:p>
            <a:r>
              <a:rPr lang="en-IN" dirty="0"/>
              <a:t>AZURE(MICROSOFT)</a:t>
            </a:r>
          </a:p>
          <a:p>
            <a:r>
              <a:rPr lang="en-IN" dirty="0"/>
              <a:t>ORACLE</a:t>
            </a:r>
          </a:p>
          <a:p>
            <a:r>
              <a:rPr lang="en-IN" dirty="0"/>
              <a:t>IBM</a:t>
            </a:r>
          </a:p>
          <a:p>
            <a:r>
              <a:rPr lang="en-IN" dirty="0"/>
              <a:t>DELL </a:t>
            </a:r>
            <a:r>
              <a:rPr lang="en-IN" dirty="0" err="1"/>
              <a:t>Emc</a:t>
            </a:r>
            <a:endParaRPr lang="en-IN" dirty="0"/>
          </a:p>
          <a:p>
            <a:r>
              <a:rPr lang="en-IN" dirty="0"/>
              <a:t>DIGITAL OCEAN</a:t>
            </a:r>
          </a:p>
          <a:p>
            <a:endParaRPr lang="en-IN" dirty="0"/>
          </a:p>
        </p:txBody>
      </p:sp>
    </p:spTree>
    <p:extLst>
      <p:ext uri="{BB962C8B-B14F-4D97-AF65-F5344CB8AC3E}">
        <p14:creationId xmlns:p14="http://schemas.microsoft.com/office/powerpoint/2010/main" val="898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DD99-D0CD-4E99-893D-F061B69139E6}"/>
              </a:ext>
            </a:extLst>
          </p:cNvPr>
          <p:cNvSpPr>
            <a:spLocks noGrp="1"/>
          </p:cNvSpPr>
          <p:nvPr>
            <p:ph type="title"/>
          </p:nvPr>
        </p:nvSpPr>
        <p:spPr/>
        <p:txBody>
          <a:bodyPr/>
          <a:lstStyle/>
          <a:p>
            <a:r>
              <a:rPr lang="en-IN" dirty="0"/>
              <a:t>AMAZON WEB  SERVICES</a:t>
            </a:r>
          </a:p>
        </p:txBody>
      </p:sp>
      <p:sp>
        <p:nvSpPr>
          <p:cNvPr id="3" name="Content Placeholder 2">
            <a:extLst>
              <a:ext uri="{FF2B5EF4-FFF2-40B4-BE49-F238E27FC236}">
                <a16:creationId xmlns:a16="http://schemas.microsoft.com/office/drawing/2014/main" id="{BEDC2643-F621-4597-A66E-ED4163DCE306}"/>
              </a:ext>
            </a:extLst>
          </p:cNvPr>
          <p:cNvSpPr>
            <a:spLocks noGrp="1"/>
          </p:cNvSpPr>
          <p:nvPr>
            <p:ph idx="1"/>
          </p:nvPr>
        </p:nvSpPr>
        <p:spPr/>
        <p:txBody>
          <a:bodyPr>
            <a:normAutofit lnSpcReduction="10000"/>
          </a:bodyPr>
          <a:lstStyle/>
          <a:p>
            <a:r>
              <a:rPr lang="en-IN" dirty="0"/>
              <a:t>AWS Will OFFER you the services in multiple Region as well as in Multiple Technologies</a:t>
            </a:r>
          </a:p>
          <a:p>
            <a:r>
              <a:rPr lang="en-IN" dirty="0"/>
              <a:t>How Region that AWS Will offer you the Service?</a:t>
            </a:r>
          </a:p>
          <a:p>
            <a:r>
              <a:rPr lang="en-IN" dirty="0"/>
              <a:t>Total of 24 Regions it will support and in that 2 will be used only for govt use and remaining 22 is available for general normal users.</a:t>
            </a:r>
          </a:p>
          <a:p>
            <a:r>
              <a:rPr lang="en-IN" dirty="0"/>
              <a:t>In which case we will give preference to regions</a:t>
            </a:r>
          </a:p>
          <a:p>
            <a:r>
              <a:rPr lang="en-IN" dirty="0"/>
              <a:t>Ex: I am running an company from India but all my clients belong to Australia locations where will I deploy my server?</a:t>
            </a:r>
          </a:p>
          <a:p>
            <a:r>
              <a:rPr lang="en-IN" dirty="0"/>
              <a:t>Performance -&gt; Latency, Cost -&gt; Australia cost of AWS is lesser than US COST</a:t>
            </a:r>
          </a:p>
          <a:p>
            <a:r>
              <a:rPr lang="en-IN" dirty="0"/>
              <a:t>Rates will vary for each and every services in AWS as well as it will vary for each and every regions</a:t>
            </a:r>
          </a:p>
          <a:p>
            <a:endParaRPr lang="en-IN" dirty="0"/>
          </a:p>
        </p:txBody>
      </p:sp>
    </p:spTree>
    <p:extLst>
      <p:ext uri="{BB962C8B-B14F-4D97-AF65-F5344CB8AC3E}">
        <p14:creationId xmlns:p14="http://schemas.microsoft.com/office/powerpoint/2010/main" val="1737253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0AA6-73C6-49D4-BBDC-DA0B03A68598}"/>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C92C3714-FE49-4DF8-B570-23898A7930BD}"/>
              </a:ext>
            </a:extLst>
          </p:cNvPr>
          <p:cNvSpPr>
            <a:spLocks noGrp="1"/>
          </p:cNvSpPr>
          <p:nvPr>
            <p:ph idx="1"/>
          </p:nvPr>
        </p:nvSpPr>
        <p:spPr>
          <a:xfrm>
            <a:off x="1104293" y="2025209"/>
            <a:ext cx="8946541" cy="4195481"/>
          </a:xfrm>
        </p:spPr>
        <p:txBody>
          <a:bodyPr>
            <a:normAutofit fontScale="92500" lnSpcReduction="20000"/>
          </a:bodyPr>
          <a:lstStyle/>
          <a:p>
            <a:r>
              <a:rPr lang="en-IN" dirty="0"/>
              <a:t>EC2 - COMPUTE</a:t>
            </a:r>
          </a:p>
          <a:p>
            <a:r>
              <a:rPr lang="en-IN" dirty="0"/>
              <a:t>EMR – Analytics (HADOOP, SPARK/SCALA)</a:t>
            </a:r>
          </a:p>
          <a:p>
            <a:r>
              <a:rPr lang="en-IN" dirty="0"/>
              <a:t>Kinesis - Analytics</a:t>
            </a:r>
          </a:p>
          <a:p>
            <a:r>
              <a:rPr lang="en-IN" dirty="0"/>
              <a:t>S3 - STORAGE</a:t>
            </a:r>
          </a:p>
          <a:p>
            <a:r>
              <a:rPr lang="en-IN" dirty="0"/>
              <a:t>Dynamo DB - DATABASE</a:t>
            </a:r>
          </a:p>
          <a:p>
            <a:r>
              <a:rPr lang="en-IN" dirty="0"/>
              <a:t>LAMDA - COMPUTE</a:t>
            </a:r>
          </a:p>
          <a:p>
            <a:r>
              <a:rPr lang="en-IN" dirty="0"/>
              <a:t>REDSHIFT - DATABASE</a:t>
            </a:r>
          </a:p>
          <a:p>
            <a:r>
              <a:rPr lang="en-IN" dirty="0"/>
              <a:t>GLUE - Analytics</a:t>
            </a:r>
          </a:p>
          <a:p>
            <a:r>
              <a:rPr lang="en-IN" dirty="0"/>
              <a:t>VPC - Networking &amp; Content Delivery</a:t>
            </a:r>
          </a:p>
          <a:p>
            <a:r>
              <a:rPr lang="en-IN" dirty="0"/>
              <a:t>IAM - Security, Identity, &amp; Compliance</a:t>
            </a:r>
          </a:p>
          <a:p>
            <a:r>
              <a:rPr lang="en-IN" dirty="0"/>
              <a:t>ATHENNA - Analytics</a:t>
            </a:r>
          </a:p>
        </p:txBody>
      </p:sp>
    </p:spTree>
    <p:extLst>
      <p:ext uri="{BB962C8B-B14F-4D97-AF65-F5344CB8AC3E}">
        <p14:creationId xmlns:p14="http://schemas.microsoft.com/office/powerpoint/2010/main" val="12424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CA8F-18F7-4F61-89FD-C94E7E35B9DF}"/>
              </a:ext>
            </a:extLst>
          </p:cNvPr>
          <p:cNvSpPr>
            <a:spLocks noGrp="1"/>
          </p:cNvSpPr>
          <p:nvPr>
            <p:ph type="title"/>
          </p:nvPr>
        </p:nvSpPr>
        <p:spPr/>
        <p:txBody>
          <a:bodyPr/>
          <a:lstStyle/>
          <a:p>
            <a:r>
              <a:rPr lang="en-IN" dirty="0"/>
              <a:t>Need of JVM</a:t>
            </a:r>
          </a:p>
        </p:txBody>
      </p:sp>
      <p:sp>
        <p:nvSpPr>
          <p:cNvPr id="3" name="Content Placeholder 2">
            <a:extLst>
              <a:ext uri="{FF2B5EF4-FFF2-40B4-BE49-F238E27FC236}">
                <a16:creationId xmlns:a16="http://schemas.microsoft.com/office/drawing/2014/main" id="{FE683B00-1948-4E27-A295-BDCD5BADE1EF}"/>
              </a:ext>
            </a:extLst>
          </p:cNvPr>
          <p:cNvSpPr>
            <a:spLocks noGrp="1"/>
          </p:cNvSpPr>
          <p:nvPr>
            <p:ph idx="1"/>
          </p:nvPr>
        </p:nvSpPr>
        <p:spPr/>
        <p:txBody>
          <a:bodyPr/>
          <a:lstStyle/>
          <a:p>
            <a:r>
              <a:rPr lang="en-US" dirty="0"/>
              <a:t>Java Virtual Machine (</a:t>
            </a:r>
            <a:r>
              <a:rPr lang="en-US" b="1" dirty="0"/>
              <a:t>JVM</a:t>
            </a:r>
            <a:r>
              <a:rPr lang="en-US" dirty="0"/>
              <a:t>) is a medium between the operating system and the Java application (</a:t>
            </a:r>
            <a:r>
              <a:rPr lang="en-US" b="1" dirty="0"/>
              <a:t>Hadoop</a:t>
            </a:r>
            <a:r>
              <a:rPr lang="en-US" dirty="0"/>
              <a:t> in this case).</a:t>
            </a:r>
            <a:endParaRPr lang="en-IN" dirty="0"/>
          </a:p>
        </p:txBody>
      </p:sp>
    </p:spTree>
    <p:extLst>
      <p:ext uri="{BB962C8B-B14F-4D97-AF65-F5344CB8AC3E}">
        <p14:creationId xmlns:p14="http://schemas.microsoft.com/office/powerpoint/2010/main" val="304609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73A-BDDF-4A8D-854B-4AD2376C73A2}"/>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CEA0C176-7AE2-49D4-8E9F-2789AF171DB2}"/>
              </a:ext>
            </a:extLst>
          </p:cNvPr>
          <p:cNvSpPr>
            <a:spLocks noGrp="1"/>
          </p:cNvSpPr>
          <p:nvPr>
            <p:ph idx="1"/>
          </p:nvPr>
        </p:nvSpPr>
        <p:spPr/>
        <p:txBody>
          <a:bodyPr/>
          <a:lstStyle/>
          <a:p>
            <a:r>
              <a:rPr lang="en-US" dirty="0"/>
              <a:t>AWS Identity and Access Management (IAM) enables you to manage access to AWS services and resources securely. Using IAM, you can create and manage AWS users and groups, and use permissions to allow and deny their access to AWS resources.</a:t>
            </a:r>
          </a:p>
          <a:p>
            <a:r>
              <a:rPr lang="en-US" dirty="0"/>
              <a:t>IAM is a feature of your AWS account offered at no additional charge. You will be charged only for use of other AWS services by your users.</a:t>
            </a:r>
          </a:p>
          <a:p>
            <a:pPr marL="0" indent="0">
              <a:buNone/>
            </a:pPr>
            <a:endParaRPr lang="en-IN" dirty="0"/>
          </a:p>
        </p:txBody>
      </p:sp>
    </p:spTree>
    <p:extLst>
      <p:ext uri="{BB962C8B-B14F-4D97-AF65-F5344CB8AC3E}">
        <p14:creationId xmlns:p14="http://schemas.microsoft.com/office/powerpoint/2010/main" val="2933643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0A2A-290F-4BCF-9AB3-059AA27A422F}"/>
              </a:ext>
            </a:extLst>
          </p:cNvPr>
          <p:cNvSpPr>
            <a:spLocks noGrp="1"/>
          </p:cNvSpPr>
          <p:nvPr>
            <p:ph type="title"/>
          </p:nvPr>
        </p:nvSpPr>
        <p:spPr/>
        <p:txBody>
          <a:bodyPr/>
          <a:lstStyle/>
          <a:p>
            <a:r>
              <a:rPr lang="en-IN" dirty="0"/>
              <a:t>Active Directory</a:t>
            </a:r>
          </a:p>
        </p:txBody>
      </p:sp>
      <p:sp>
        <p:nvSpPr>
          <p:cNvPr id="3" name="Content Placeholder 2">
            <a:extLst>
              <a:ext uri="{FF2B5EF4-FFF2-40B4-BE49-F238E27FC236}">
                <a16:creationId xmlns:a16="http://schemas.microsoft.com/office/drawing/2014/main" id="{FB4A5E67-A6B1-4768-B3F4-7B0C2449F6E6}"/>
              </a:ext>
            </a:extLst>
          </p:cNvPr>
          <p:cNvSpPr>
            <a:spLocks noGrp="1"/>
          </p:cNvSpPr>
          <p:nvPr>
            <p:ph idx="1"/>
          </p:nvPr>
        </p:nvSpPr>
        <p:spPr/>
        <p:txBody>
          <a:bodyPr/>
          <a:lstStyle/>
          <a:p>
            <a:r>
              <a:rPr lang="en-US" dirty="0"/>
              <a:t>which helps your employees sign in and access resources in secure manner</a:t>
            </a:r>
          </a:p>
          <a:p>
            <a:r>
              <a:rPr lang="en-US" dirty="0"/>
              <a:t>It manages permission and privilege control</a:t>
            </a:r>
          </a:p>
          <a:p>
            <a:r>
              <a:rPr lang="en-US" dirty="0"/>
              <a:t>Create own network under that put all the users on same network for securely accessing the resources under the same network by the users belonging to the same.</a:t>
            </a:r>
          </a:p>
          <a:p>
            <a:endParaRPr lang="en-IN" dirty="0"/>
          </a:p>
        </p:txBody>
      </p:sp>
    </p:spTree>
    <p:extLst>
      <p:ext uri="{BB962C8B-B14F-4D97-AF65-F5344CB8AC3E}">
        <p14:creationId xmlns:p14="http://schemas.microsoft.com/office/powerpoint/2010/main" val="114373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FC8A-15C0-43C0-8BD3-B5A963070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91B2D-DB71-479E-9892-F3066E19070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6DF4FD33-B831-439A-A989-58F182CB84DB}"/>
              </a:ext>
            </a:extLst>
          </p:cNvPr>
          <p:cNvSpPr/>
          <p:nvPr/>
        </p:nvSpPr>
        <p:spPr>
          <a:xfrm>
            <a:off x="3214255" y="2346036"/>
            <a:ext cx="4756727"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 Account in AWS</a:t>
            </a:r>
          </a:p>
        </p:txBody>
      </p:sp>
      <p:sp>
        <p:nvSpPr>
          <p:cNvPr id="5" name="Rectangle: Rounded Corners 4">
            <a:extLst>
              <a:ext uri="{FF2B5EF4-FFF2-40B4-BE49-F238E27FC236}">
                <a16:creationId xmlns:a16="http://schemas.microsoft.com/office/drawing/2014/main" id="{A27D9ABF-6673-4C87-BB11-D22BD35F32D1}"/>
              </a:ext>
            </a:extLst>
          </p:cNvPr>
          <p:cNvSpPr/>
          <p:nvPr/>
        </p:nvSpPr>
        <p:spPr>
          <a:xfrm>
            <a:off x="3297382" y="3297382"/>
            <a:ext cx="46736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500 Services</a:t>
            </a:r>
          </a:p>
        </p:txBody>
      </p:sp>
      <p:sp>
        <p:nvSpPr>
          <p:cNvPr id="6" name="Rectangle: Rounded Corners 5">
            <a:extLst>
              <a:ext uri="{FF2B5EF4-FFF2-40B4-BE49-F238E27FC236}">
                <a16:creationId xmlns:a16="http://schemas.microsoft.com/office/drawing/2014/main" id="{AC213BE1-9C8E-4E5C-8F77-66072A39D478}"/>
              </a:ext>
            </a:extLst>
          </p:cNvPr>
          <p:cNvSpPr/>
          <p:nvPr/>
        </p:nvSpPr>
        <p:spPr>
          <a:xfrm>
            <a:off x="3297382" y="5430982"/>
            <a:ext cx="50800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 privilege for all the 500 services for all the users</a:t>
            </a:r>
          </a:p>
        </p:txBody>
      </p:sp>
    </p:spTree>
    <p:extLst>
      <p:ext uri="{BB962C8B-B14F-4D97-AF65-F5344CB8AC3E}">
        <p14:creationId xmlns:p14="http://schemas.microsoft.com/office/powerpoint/2010/main" val="1455859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026A-2A98-43D4-9F4B-3D7836027B25}"/>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34050C09-396E-4352-A089-BC3A191A856B}"/>
              </a:ext>
            </a:extLst>
          </p:cNvPr>
          <p:cNvSpPr>
            <a:spLocks noGrp="1"/>
          </p:cNvSpPr>
          <p:nvPr>
            <p:ph idx="1"/>
          </p:nvPr>
        </p:nvSpPr>
        <p:spPr/>
        <p:txBody>
          <a:bodyPr/>
          <a:lstStyle/>
          <a:p>
            <a:r>
              <a:rPr lang="en-IN" dirty="0"/>
              <a:t>Root account I am going to create sub accounts</a:t>
            </a:r>
          </a:p>
          <a:p>
            <a:r>
              <a:rPr lang="en-IN" dirty="0"/>
              <a:t>What will be login </a:t>
            </a:r>
            <a:r>
              <a:rPr lang="en-IN" dirty="0" err="1"/>
              <a:t>url</a:t>
            </a:r>
            <a:r>
              <a:rPr lang="en-IN" dirty="0"/>
              <a:t>?</a:t>
            </a:r>
          </a:p>
          <a:p>
            <a:r>
              <a:rPr lang="en-IN" dirty="0"/>
              <a:t>Created some user with password</a:t>
            </a:r>
          </a:p>
          <a:p>
            <a:r>
              <a:rPr lang="en-IN" dirty="0"/>
              <a:t>We gave some read-only privilege for IAM access</a:t>
            </a:r>
          </a:p>
        </p:txBody>
      </p:sp>
    </p:spTree>
    <p:extLst>
      <p:ext uri="{BB962C8B-B14F-4D97-AF65-F5344CB8AC3E}">
        <p14:creationId xmlns:p14="http://schemas.microsoft.com/office/powerpoint/2010/main" val="3638276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3735-9E36-4693-925B-9E075149281B}"/>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41F258CD-755C-4D50-B582-90C7D2386E45}"/>
              </a:ext>
            </a:extLst>
          </p:cNvPr>
          <p:cNvSpPr>
            <a:spLocks noGrp="1"/>
          </p:cNvSpPr>
          <p:nvPr>
            <p:ph idx="1"/>
          </p:nvPr>
        </p:nvSpPr>
        <p:spPr/>
        <p:txBody>
          <a:bodyPr/>
          <a:lstStyle/>
          <a:p>
            <a:r>
              <a:rPr lang="en-IN" dirty="0"/>
              <a:t>Elastic Compute Cloud – Elastic(can extend and shrink depends upon it needs so far) they are providing the elasticity feature for computing Resources such as CPU, RAM, Storage and Networking ETC.. in the cloud.</a:t>
            </a:r>
          </a:p>
          <a:p>
            <a:r>
              <a:rPr lang="en-IN" dirty="0"/>
              <a:t>It as an IAAS kind of service. Infrastructure as Service(We are taking RAM, CPU, Networking and Storage as rental and installing OS on top of that base layer and going to use it)</a:t>
            </a:r>
          </a:p>
          <a:p>
            <a:r>
              <a:rPr lang="en-US" dirty="0"/>
              <a:t>Infrastructure as a Service (IaaS) is a cloud computing service where enterprises rent or lease servers for compute and storage in the cloud. Users can run any operating system or applications on the rented servers without the maintenance and operating costs of those servers.</a:t>
            </a:r>
            <a:endParaRPr lang="en-IN" dirty="0"/>
          </a:p>
        </p:txBody>
      </p:sp>
    </p:spTree>
    <p:extLst>
      <p:ext uri="{BB962C8B-B14F-4D97-AF65-F5344CB8AC3E}">
        <p14:creationId xmlns:p14="http://schemas.microsoft.com/office/powerpoint/2010/main" val="293250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FF99-EA8B-4C48-98BE-405562B5A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15E05-3A97-43BD-952E-9ED89EC2C73B}"/>
              </a:ext>
            </a:extLst>
          </p:cNvPr>
          <p:cNvSpPr>
            <a:spLocks noGrp="1"/>
          </p:cNvSpPr>
          <p:nvPr>
            <p:ph idx="1"/>
          </p:nvPr>
        </p:nvSpPr>
        <p:spPr/>
        <p:txBody>
          <a:bodyPr/>
          <a:lstStyle/>
          <a:p>
            <a:r>
              <a:rPr lang="en-IN" dirty="0"/>
              <a:t>1. Selecting your OS Flavour - </a:t>
            </a:r>
            <a:r>
              <a:rPr lang="en-IN" b="1" dirty="0"/>
              <a:t>Microsoft Windows Server 2019 Base</a:t>
            </a:r>
            <a:endParaRPr lang="en-IN" dirty="0"/>
          </a:p>
          <a:p>
            <a:r>
              <a:rPr lang="en-IN" dirty="0"/>
              <a:t>2. Selecting your OS RAM, CPU, Type of Hard drive and Type of Network </a:t>
            </a:r>
          </a:p>
          <a:p>
            <a:r>
              <a:rPr lang="en-IN" dirty="0"/>
              <a:t>3. Configure Instance Details – Networking Details</a:t>
            </a:r>
          </a:p>
          <a:p>
            <a:r>
              <a:rPr lang="en-IN" dirty="0"/>
              <a:t>4. Configure your Storage Size C Drive Space – 30 Gb</a:t>
            </a:r>
          </a:p>
          <a:p>
            <a:r>
              <a:rPr lang="en-IN" dirty="0"/>
              <a:t>5. Add Tags</a:t>
            </a:r>
          </a:p>
          <a:p>
            <a:r>
              <a:rPr lang="en-IN" dirty="0"/>
              <a:t>6. </a:t>
            </a:r>
            <a:r>
              <a:rPr lang="en-US" dirty="0"/>
              <a:t>Select an </a:t>
            </a:r>
            <a:r>
              <a:rPr lang="en-US" b="1" dirty="0"/>
              <a:t>existing</a:t>
            </a:r>
            <a:r>
              <a:rPr lang="en-US" dirty="0"/>
              <a:t> security group – Default Security Group</a:t>
            </a:r>
          </a:p>
          <a:p>
            <a:endParaRPr lang="en-IN" dirty="0"/>
          </a:p>
        </p:txBody>
      </p:sp>
    </p:spTree>
    <p:extLst>
      <p:ext uri="{BB962C8B-B14F-4D97-AF65-F5344CB8AC3E}">
        <p14:creationId xmlns:p14="http://schemas.microsoft.com/office/powerpoint/2010/main" val="4094685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9B9A-B9D2-47B2-B624-CBC2AFD06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A7DC6-52BD-4628-A348-8BC954F53F55}"/>
              </a:ext>
            </a:extLst>
          </p:cNvPr>
          <p:cNvSpPr>
            <a:spLocks noGrp="1"/>
          </p:cNvSpPr>
          <p:nvPr>
            <p:ph idx="1"/>
          </p:nvPr>
        </p:nvSpPr>
        <p:spPr/>
        <p:txBody>
          <a:bodyPr/>
          <a:lstStyle/>
          <a:p>
            <a:r>
              <a:rPr lang="en-IN" dirty="0"/>
              <a:t>I took some VM as rental for some specific period?</a:t>
            </a:r>
          </a:p>
          <a:p>
            <a:r>
              <a:rPr lang="en-IN" dirty="0"/>
              <a:t>How AWS will calculate the bill means per hour based/ We ran machine 10 mins they will convert the bill as per hour bill 31 hours</a:t>
            </a:r>
          </a:p>
          <a:p>
            <a:r>
              <a:rPr lang="en-IN" dirty="0"/>
              <a:t>1 hour 1 min -&gt; 2 hour bill </a:t>
            </a:r>
          </a:p>
        </p:txBody>
      </p:sp>
    </p:spTree>
    <p:extLst>
      <p:ext uri="{BB962C8B-B14F-4D97-AF65-F5344CB8AC3E}">
        <p14:creationId xmlns:p14="http://schemas.microsoft.com/office/powerpoint/2010/main" val="3949698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3A55-52C7-4D45-A2D5-3B921669019D}"/>
              </a:ext>
            </a:extLst>
          </p:cNvPr>
          <p:cNvSpPr>
            <a:spLocks noGrp="1"/>
          </p:cNvSpPr>
          <p:nvPr>
            <p:ph type="title"/>
          </p:nvPr>
        </p:nvSpPr>
        <p:spPr/>
        <p:txBody>
          <a:bodyPr/>
          <a:lstStyle/>
          <a:p>
            <a:r>
              <a:rPr lang="en-IN" dirty="0"/>
              <a:t>EC2 tasks</a:t>
            </a:r>
          </a:p>
        </p:txBody>
      </p:sp>
      <p:sp>
        <p:nvSpPr>
          <p:cNvPr id="3" name="Content Placeholder 2">
            <a:extLst>
              <a:ext uri="{FF2B5EF4-FFF2-40B4-BE49-F238E27FC236}">
                <a16:creationId xmlns:a16="http://schemas.microsoft.com/office/drawing/2014/main" id="{71512639-C4E0-4EF1-8BFE-1594FE791EDB}"/>
              </a:ext>
            </a:extLst>
          </p:cNvPr>
          <p:cNvSpPr>
            <a:spLocks noGrp="1"/>
          </p:cNvSpPr>
          <p:nvPr>
            <p:ph idx="1"/>
          </p:nvPr>
        </p:nvSpPr>
        <p:spPr/>
        <p:txBody>
          <a:bodyPr/>
          <a:lstStyle/>
          <a:p>
            <a:r>
              <a:rPr lang="en-IN" dirty="0"/>
              <a:t>Create Windows Flavour machine and check for access with </a:t>
            </a:r>
            <a:r>
              <a:rPr lang="en-IN" dirty="0" err="1"/>
              <a:t>pem</a:t>
            </a:r>
            <a:r>
              <a:rPr lang="en-IN" dirty="0"/>
              <a:t> file</a:t>
            </a:r>
          </a:p>
          <a:p>
            <a:r>
              <a:rPr lang="en-IN" dirty="0"/>
              <a:t>Create Linux Flavour machine and check for access with </a:t>
            </a:r>
            <a:r>
              <a:rPr lang="en-IN" dirty="0" err="1"/>
              <a:t>pem</a:t>
            </a:r>
            <a:r>
              <a:rPr lang="en-IN" dirty="0"/>
              <a:t> file</a:t>
            </a:r>
          </a:p>
          <a:p>
            <a:r>
              <a:rPr lang="en-IN" dirty="0"/>
              <a:t>Install webserver in Linux and check the webserver</a:t>
            </a:r>
          </a:p>
          <a:p>
            <a:r>
              <a:rPr lang="en-IN" dirty="0"/>
              <a:t>AWS  Security Group will Work</a:t>
            </a:r>
          </a:p>
          <a:p>
            <a:r>
              <a:rPr lang="en-IN" dirty="0"/>
              <a:t>Create machine Back up</a:t>
            </a:r>
          </a:p>
          <a:p>
            <a:endParaRPr lang="en-IN" dirty="0"/>
          </a:p>
        </p:txBody>
      </p:sp>
    </p:spTree>
    <p:extLst>
      <p:ext uri="{BB962C8B-B14F-4D97-AF65-F5344CB8AC3E}">
        <p14:creationId xmlns:p14="http://schemas.microsoft.com/office/powerpoint/2010/main" val="2463489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8205-F775-4CF8-BE58-5B368B6777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5B3AB-F2B5-4153-A6CD-6EE64FDA146D}"/>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FE86088-850E-4716-877F-CAE4755C4158}"/>
              </a:ext>
            </a:extLst>
          </p:cNvPr>
          <p:cNvSpPr/>
          <p:nvPr/>
        </p:nvSpPr>
        <p:spPr>
          <a:xfrm>
            <a:off x="1944511" y="5472545"/>
            <a:ext cx="7305964"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 RAM, Storage, Networking</a:t>
            </a:r>
          </a:p>
        </p:txBody>
      </p:sp>
      <p:sp>
        <p:nvSpPr>
          <p:cNvPr id="6" name="Rectangle: Rounded Corners 5">
            <a:extLst>
              <a:ext uri="{FF2B5EF4-FFF2-40B4-BE49-F238E27FC236}">
                <a16:creationId xmlns:a16="http://schemas.microsoft.com/office/drawing/2014/main" id="{CCA45940-B4FA-4EBF-B836-10DD3F6824C3}"/>
              </a:ext>
            </a:extLst>
          </p:cNvPr>
          <p:cNvSpPr/>
          <p:nvPr/>
        </p:nvSpPr>
        <p:spPr>
          <a:xfrm>
            <a:off x="1923600" y="4696691"/>
            <a:ext cx="7305964" cy="7758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 and Applications</a:t>
            </a:r>
          </a:p>
        </p:txBody>
      </p:sp>
    </p:spTree>
    <p:extLst>
      <p:ext uri="{BB962C8B-B14F-4D97-AF65-F5344CB8AC3E}">
        <p14:creationId xmlns:p14="http://schemas.microsoft.com/office/powerpoint/2010/main" val="2932038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5FEA-6A49-4C9C-A270-8CEA2E691E7E}"/>
              </a:ext>
            </a:extLst>
          </p:cNvPr>
          <p:cNvSpPr>
            <a:spLocks noGrp="1"/>
          </p:cNvSpPr>
          <p:nvPr>
            <p:ph type="title"/>
          </p:nvPr>
        </p:nvSpPr>
        <p:spPr/>
        <p:txBody>
          <a:bodyPr/>
          <a:lstStyle/>
          <a:p>
            <a:r>
              <a:rPr lang="en-IN" dirty="0"/>
              <a:t>AMI</a:t>
            </a:r>
          </a:p>
        </p:txBody>
      </p:sp>
      <p:sp>
        <p:nvSpPr>
          <p:cNvPr id="3" name="Content Placeholder 2">
            <a:extLst>
              <a:ext uri="{FF2B5EF4-FFF2-40B4-BE49-F238E27FC236}">
                <a16:creationId xmlns:a16="http://schemas.microsoft.com/office/drawing/2014/main" id="{70390BC5-566F-410C-95F3-3C339F5A202F}"/>
              </a:ext>
            </a:extLst>
          </p:cNvPr>
          <p:cNvSpPr>
            <a:spLocks noGrp="1"/>
          </p:cNvSpPr>
          <p:nvPr>
            <p:ph idx="1"/>
          </p:nvPr>
        </p:nvSpPr>
        <p:spPr/>
        <p:txBody>
          <a:bodyPr/>
          <a:lstStyle/>
          <a:p>
            <a:r>
              <a:rPr lang="en-IN" dirty="0"/>
              <a:t>Amazon Machine Image – VMWARE Machine Template File</a:t>
            </a:r>
          </a:p>
          <a:p>
            <a:r>
              <a:rPr lang="en-IN" dirty="0"/>
              <a:t>Amazon Market Place – Search for image and select your image</a:t>
            </a:r>
          </a:p>
          <a:p>
            <a:r>
              <a:rPr lang="en-IN" dirty="0"/>
              <a:t>Security Group – EC2 Firewall – External Firewall means – IAAS – wile launching the machine itself you need to take care of the responsibility of firewall if something goes wrong we wont take in charge because of it its IAAS</a:t>
            </a:r>
          </a:p>
        </p:txBody>
      </p:sp>
    </p:spTree>
    <p:extLst>
      <p:ext uri="{BB962C8B-B14F-4D97-AF65-F5344CB8AC3E}">
        <p14:creationId xmlns:p14="http://schemas.microsoft.com/office/powerpoint/2010/main" val="150526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F161-6300-47B8-BEEE-F641E8AF0F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FA7D3-32AF-43BD-8685-9DE5853E672B}"/>
              </a:ext>
            </a:extLst>
          </p:cNvPr>
          <p:cNvSpPr>
            <a:spLocks noGrp="1"/>
          </p:cNvSpPr>
          <p:nvPr>
            <p:ph idx="1"/>
          </p:nvPr>
        </p:nvSpPr>
        <p:spPr/>
        <p:txBody>
          <a:bodyPr/>
          <a:lstStyle/>
          <a:p>
            <a:r>
              <a:rPr lang="en-IN" dirty="0"/>
              <a:t>System will deal all the data's as byte codes</a:t>
            </a:r>
          </a:p>
          <a:p>
            <a:r>
              <a:rPr lang="en-IN" dirty="0"/>
              <a:t>Chrome -&gt; YouTube video</a:t>
            </a:r>
          </a:p>
          <a:p>
            <a:r>
              <a:rPr lang="en-IN" dirty="0"/>
              <a:t>Bytes by byte(Streaming)</a:t>
            </a:r>
          </a:p>
          <a:p>
            <a:r>
              <a:rPr lang="en-IN" dirty="0"/>
              <a:t>How fast it will stream your video quality will be good</a:t>
            </a:r>
          </a:p>
          <a:p>
            <a:r>
              <a:rPr lang="en-IN" dirty="0"/>
              <a:t>We are going to deal with huge amount of data, if I go by traditional processing it will consume more and more time even though very good processing unit will be there</a:t>
            </a:r>
          </a:p>
          <a:p>
            <a:r>
              <a:rPr lang="en-IN" dirty="0"/>
              <a:t>JVM- will deal the kernel  data will be in the blocks format(it will be much faster than traditional approach)</a:t>
            </a:r>
          </a:p>
          <a:p>
            <a:endParaRPr lang="en-IN" dirty="0"/>
          </a:p>
        </p:txBody>
      </p:sp>
    </p:spTree>
    <p:extLst>
      <p:ext uri="{BB962C8B-B14F-4D97-AF65-F5344CB8AC3E}">
        <p14:creationId xmlns:p14="http://schemas.microsoft.com/office/powerpoint/2010/main" val="13980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230E-2FF0-4ED7-8174-7DC87C5E0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5F063-6D57-4721-B517-316281B3557C}"/>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4EEDD18-A0AE-4861-A177-9584B6D498E2}"/>
              </a:ext>
            </a:extLst>
          </p:cNvPr>
          <p:cNvSpPr/>
          <p:nvPr/>
        </p:nvSpPr>
        <p:spPr>
          <a:xfrm>
            <a:off x="1441938" y="2145323"/>
            <a:ext cx="3455377" cy="406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293B14A-3108-48F0-A216-99CD745C5BD9}"/>
              </a:ext>
            </a:extLst>
          </p:cNvPr>
          <p:cNvSpPr/>
          <p:nvPr/>
        </p:nvSpPr>
        <p:spPr>
          <a:xfrm>
            <a:off x="1696915" y="4721469"/>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a:t>
            </a:r>
          </a:p>
        </p:txBody>
      </p:sp>
      <p:sp>
        <p:nvSpPr>
          <p:cNvPr id="6" name="Arrow: Left 5">
            <a:extLst>
              <a:ext uri="{FF2B5EF4-FFF2-40B4-BE49-F238E27FC236}">
                <a16:creationId xmlns:a16="http://schemas.microsoft.com/office/drawing/2014/main" id="{161FFD9C-90A5-4680-A640-AFCB0B1522B7}"/>
              </a:ext>
            </a:extLst>
          </p:cNvPr>
          <p:cNvSpPr/>
          <p:nvPr/>
        </p:nvSpPr>
        <p:spPr>
          <a:xfrm>
            <a:off x="3261946" y="5196254"/>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0" name="TextBox 9">
            <a:extLst>
              <a:ext uri="{FF2B5EF4-FFF2-40B4-BE49-F238E27FC236}">
                <a16:creationId xmlns:a16="http://schemas.microsoft.com/office/drawing/2014/main" id="{C168FBAA-D328-48AF-9D40-68CFCC5AF1C2}"/>
              </a:ext>
            </a:extLst>
          </p:cNvPr>
          <p:cNvSpPr txBox="1"/>
          <p:nvPr/>
        </p:nvSpPr>
        <p:spPr>
          <a:xfrm flipH="1">
            <a:off x="5716879" y="5257772"/>
            <a:ext cx="1053320" cy="369332"/>
          </a:xfrm>
          <a:prstGeom prst="rect">
            <a:avLst/>
          </a:prstGeom>
          <a:noFill/>
        </p:spPr>
        <p:txBody>
          <a:bodyPr wrap="square" rtlCol="0">
            <a:spAutoFit/>
          </a:bodyPr>
          <a:lstStyle/>
          <a:p>
            <a:r>
              <a:rPr lang="en-IN" dirty="0">
                <a:solidFill>
                  <a:srgbClr val="FF0000"/>
                </a:solidFill>
              </a:rPr>
              <a:t>RDP</a:t>
            </a:r>
          </a:p>
        </p:txBody>
      </p:sp>
      <p:sp>
        <p:nvSpPr>
          <p:cNvPr id="11" name="Rectangle: Rounded Corners 10">
            <a:extLst>
              <a:ext uri="{FF2B5EF4-FFF2-40B4-BE49-F238E27FC236}">
                <a16:creationId xmlns:a16="http://schemas.microsoft.com/office/drawing/2014/main" id="{D496B16A-55D5-4EDE-B2D0-72CFCF6AE7B5}"/>
              </a:ext>
            </a:extLst>
          </p:cNvPr>
          <p:cNvSpPr/>
          <p:nvPr/>
        </p:nvSpPr>
        <p:spPr>
          <a:xfrm>
            <a:off x="1594338" y="2526323"/>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Linux</a:t>
            </a:r>
          </a:p>
        </p:txBody>
      </p:sp>
      <p:sp>
        <p:nvSpPr>
          <p:cNvPr id="12" name="Arrow: Left 11">
            <a:extLst>
              <a:ext uri="{FF2B5EF4-FFF2-40B4-BE49-F238E27FC236}">
                <a16:creationId xmlns:a16="http://schemas.microsoft.com/office/drawing/2014/main" id="{2349D297-9348-4EE1-A504-C5B0345D57F7}"/>
              </a:ext>
            </a:extLst>
          </p:cNvPr>
          <p:cNvSpPr/>
          <p:nvPr/>
        </p:nvSpPr>
        <p:spPr>
          <a:xfrm>
            <a:off x="3112477" y="2886033"/>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3" name="TextBox 12">
            <a:extLst>
              <a:ext uri="{FF2B5EF4-FFF2-40B4-BE49-F238E27FC236}">
                <a16:creationId xmlns:a16="http://schemas.microsoft.com/office/drawing/2014/main" id="{1DB08F8F-9ECD-4DB8-A37F-622CC22A0B9C}"/>
              </a:ext>
            </a:extLst>
          </p:cNvPr>
          <p:cNvSpPr txBox="1"/>
          <p:nvPr/>
        </p:nvSpPr>
        <p:spPr>
          <a:xfrm>
            <a:off x="5649349" y="2947551"/>
            <a:ext cx="505267" cy="369332"/>
          </a:xfrm>
          <a:prstGeom prst="rect">
            <a:avLst/>
          </a:prstGeom>
          <a:noFill/>
        </p:spPr>
        <p:txBody>
          <a:bodyPr wrap="none" rtlCol="0">
            <a:spAutoFit/>
          </a:bodyPr>
          <a:lstStyle/>
          <a:p>
            <a:r>
              <a:rPr lang="en-IN" dirty="0">
                <a:solidFill>
                  <a:srgbClr val="FF0000"/>
                </a:solidFill>
              </a:rPr>
              <a:t>ssh</a:t>
            </a:r>
          </a:p>
        </p:txBody>
      </p:sp>
    </p:spTree>
    <p:extLst>
      <p:ext uri="{BB962C8B-B14F-4D97-AF65-F5344CB8AC3E}">
        <p14:creationId xmlns:p14="http://schemas.microsoft.com/office/powerpoint/2010/main" val="2016355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3C28-4AC8-4B95-B493-8C53176C9F4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7B632B9D-2DC5-4DDA-B6AE-F3A4C9A7A4D2}"/>
              </a:ext>
            </a:extLst>
          </p:cNvPr>
          <p:cNvSpPr>
            <a:spLocks noGrp="1"/>
          </p:cNvSpPr>
          <p:nvPr>
            <p:ph idx="1"/>
          </p:nvPr>
        </p:nvSpPr>
        <p:spPr/>
        <p:txBody>
          <a:bodyPr/>
          <a:lstStyle/>
          <a:p>
            <a:r>
              <a:rPr lang="en-IN" dirty="0"/>
              <a:t>Create Security Group in your name Karthick and allow the traffic of RDP and ssh in the same security group</a:t>
            </a:r>
          </a:p>
          <a:p>
            <a:r>
              <a:rPr lang="en-IN" dirty="0"/>
              <a:t>Create New Keypair and attach the keypair to the machine</a:t>
            </a:r>
          </a:p>
          <a:p>
            <a:r>
              <a:rPr lang="en-IN" dirty="0"/>
              <a:t>While creating the instance attach tag and existing security group and </a:t>
            </a:r>
            <a:r>
              <a:rPr lang="en-IN" dirty="0" err="1"/>
              <a:t>keyname</a:t>
            </a:r>
            <a:endParaRPr lang="en-IN" dirty="0"/>
          </a:p>
        </p:txBody>
      </p:sp>
    </p:spTree>
    <p:extLst>
      <p:ext uri="{BB962C8B-B14F-4D97-AF65-F5344CB8AC3E}">
        <p14:creationId xmlns:p14="http://schemas.microsoft.com/office/powerpoint/2010/main" val="3070566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Windows</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Same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593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1163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a:p>
            <a:r>
              <a:rPr lang="en-IN" dirty="0"/>
              <a:t>Machines in same region are sitting in same network(in your account)</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a:p>
            <a:pPr algn="ctr"/>
            <a:r>
              <a:rPr lang="en-IN" dirty="0"/>
              <a:t>172.31.8.233/20</a:t>
            </a:r>
          </a:p>
          <a:p>
            <a:pPr algn="ctr"/>
            <a:r>
              <a:rPr lang="en-IN" dirty="0"/>
              <a:t>13.235.73.125</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a:p>
            <a:pPr algn="ctr"/>
            <a:r>
              <a:rPr lang="en-IN" dirty="0"/>
              <a:t>172.31.2.189/20</a:t>
            </a:r>
          </a:p>
          <a:p>
            <a:pPr algn="ctr"/>
            <a:r>
              <a:rPr lang="en-IN" dirty="0"/>
              <a:t>52.66.251.7</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Cloud 4">
            <a:extLst>
              <a:ext uri="{FF2B5EF4-FFF2-40B4-BE49-F238E27FC236}">
                <a16:creationId xmlns:a16="http://schemas.microsoft.com/office/drawing/2014/main" id="{A12B867F-0EE6-4836-BA3D-CE22981C5C31}"/>
              </a:ext>
            </a:extLst>
          </p:cNvPr>
          <p:cNvSpPr/>
          <p:nvPr/>
        </p:nvSpPr>
        <p:spPr>
          <a:xfrm>
            <a:off x="4568822" y="3038208"/>
            <a:ext cx="1740877" cy="13119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firewall rules</a:t>
            </a:r>
          </a:p>
        </p:txBody>
      </p:sp>
    </p:spTree>
    <p:extLst>
      <p:ext uri="{BB962C8B-B14F-4D97-AF65-F5344CB8AC3E}">
        <p14:creationId xmlns:p14="http://schemas.microsoft.com/office/powerpoint/2010/main" val="1902763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3EF-DE03-473F-AA1B-AEE4DBBA2491}"/>
              </a:ext>
            </a:extLst>
          </p:cNvPr>
          <p:cNvSpPr>
            <a:spLocks noGrp="1"/>
          </p:cNvSpPr>
          <p:nvPr>
            <p:ph type="title"/>
          </p:nvPr>
        </p:nvSpPr>
        <p:spPr/>
        <p:txBody>
          <a:bodyPr/>
          <a:lstStyle/>
          <a:p>
            <a:r>
              <a:rPr lang="en-IN" dirty="0"/>
              <a:t>Topics to discuss</a:t>
            </a:r>
          </a:p>
        </p:txBody>
      </p:sp>
      <p:sp>
        <p:nvSpPr>
          <p:cNvPr id="3" name="Content Placeholder 2">
            <a:extLst>
              <a:ext uri="{FF2B5EF4-FFF2-40B4-BE49-F238E27FC236}">
                <a16:creationId xmlns:a16="http://schemas.microsoft.com/office/drawing/2014/main" id="{E0554EFD-1C60-46A2-B5A8-41A01F450E45}"/>
              </a:ext>
            </a:extLst>
          </p:cNvPr>
          <p:cNvSpPr>
            <a:spLocks noGrp="1"/>
          </p:cNvSpPr>
          <p:nvPr>
            <p:ph idx="1"/>
          </p:nvPr>
        </p:nvSpPr>
        <p:spPr/>
        <p:txBody>
          <a:bodyPr/>
          <a:lstStyle/>
          <a:p>
            <a:r>
              <a:rPr lang="en-IN" dirty="0"/>
              <a:t>EC2(Auto </a:t>
            </a:r>
            <a:r>
              <a:rPr lang="en-IN"/>
              <a:t>Scaling,Load</a:t>
            </a:r>
            <a:r>
              <a:rPr lang="en-IN" dirty="0"/>
              <a:t> balancing)</a:t>
            </a:r>
          </a:p>
          <a:p>
            <a:r>
              <a:rPr lang="en-IN" dirty="0"/>
              <a:t>S3</a:t>
            </a:r>
          </a:p>
          <a:p>
            <a:r>
              <a:rPr lang="en-IN" dirty="0"/>
              <a:t>IAM</a:t>
            </a:r>
          </a:p>
          <a:p>
            <a:pPr marL="0" indent="0">
              <a:buNone/>
            </a:pPr>
            <a:r>
              <a:rPr lang="en-IN" dirty="0"/>
              <a:t>Just verify all the topics in cloud academy along with labs</a:t>
            </a:r>
          </a:p>
        </p:txBody>
      </p:sp>
    </p:spTree>
    <p:extLst>
      <p:ext uri="{BB962C8B-B14F-4D97-AF65-F5344CB8AC3E}">
        <p14:creationId xmlns:p14="http://schemas.microsoft.com/office/powerpoint/2010/main" val="4279924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3A16-0211-4BFA-866F-FD69FFA09AB1}"/>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43644332-832A-4A6E-94DE-D6A1FB6F0783}"/>
              </a:ext>
            </a:extLst>
          </p:cNvPr>
          <p:cNvSpPr>
            <a:spLocks noGrp="1"/>
          </p:cNvSpPr>
          <p:nvPr>
            <p:ph idx="1"/>
          </p:nvPr>
        </p:nvSpPr>
        <p:spPr/>
        <p:txBody>
          <a:bodyPr/>
          <a:lstStyle/>
          <a:p>
            <a:r>
              <a:rPr lang="en-IN" dirty="0"/>
              <a:t>Create users</a:t>
            </a:r>
          </a:p>
          <a:p>
            <a:r>
              <a:rPr lang="en-IN" dirty="0"/>
              <a:t>Create Group</a:t>
            </a:r>
          </a:p>
          <a:p>
            <a:r>
              <a:rPr lang="en-IN" dirty="0"/>
              <a:t>Giving user permission</a:t>
            </a:r>
          </a:p>
          <a:p>
            <a:r>
              <a:rPr lang="en-IN" dirty="0"/>
              <a:t>Giving Group permission</a:t>
            </a:r>
          </a:p>
          <a:p>
            <a:r>
              <a:rPr lang="en-IN" dirty="0"/>
              <a:t>Roles</a:t>
            </a:r>
          </a:p>
        </p:txBody>
      </p:sp>
    </p:spTree>
    <p:extLst>
      <p:ext uri="{BB962C8B-B14F-4D97-AF65-F5344CB8AC3E}">
        <p14:creationId xmlns:p14="http://schemas.microsoft.com/office/powerpoint/2010/main" val="1853475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E497-D6B9-40F9-A7C0-E0EEC95CAD9E}"/>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88806195-DD71-4474-AC38-9E384A493D36}"/>
              </a:ext>
            </a:extLst>
          </p:cNvPr>
          <p:cNvSpPr>
            <a:spLocks noGrp="1"/>
          </p:cNvSpPr>
          <p:nvPr>
            <p:ph idx="1"/>
          </p:nvPr>
        </p:nvSpPr>
        <p:spPr/>
        <p:txBody>
          <a:bodyPr/>
          <a:lstStyle/>
          <a:p>
            <a:r>
              <a:rPr lang="en-IN" dirty="0"/>
              <a:t>1.login link</a:t>
            </a:r>
          </a:p>
          <a:p>
            <a:r>
              <a:rPr lang="en-IN" dirty="0"/>
              <a:t>2. Creating User</a:t>
            </a:r>
          </a:p>
          <a:p>
            <a:r>
              <a:rPr lang="en-IN" dirty="0"/>
              <a:t>3. permission to the user</a:t>
            </a:r>
          </a:p>
          <a:p>
            <a:endParaRPr lang="en-IN" dirty="0"/>
          </a:p>
        </p:txBody>
      </p:sp>
    </p:spTree>
    <p:extLst>
      <p:ext uri="{BB962C8B-B14F-4D97-AF65-F5344CB8AC3E}">
        <p14:creationId xmlns:p14="http://schemas.microsoft.com/office/powerpoint/2010/main" val="1444521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9400-C3A2-4090-9D3A-3678A3F2B22C}"/>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AB025900-88C8-4F79-AE8B-C980215C2723}"/>
              </a:ext>
            </a:extLst>
          </p:cNvPr>
          <p:cNvSpPr>
            <a:spLocks noGrp="1"/>
          </p:cNvSpPr>
          <p:nvPr>
            <p:ph idx="1"/>
          </p:nvPr>
        </p:nvSpPr>
        <p:spPr/>
        <p:txBody>
          <a:bodyPr/>
          <a:lstStyle/>
          <a:p>
            <a:r>
              <a:rPr lang="en-IN" dirty="0"/>
              <a:t>IAM Policies are nothing but a permission</a:t>
            </a:r>
          </a:p>
          <a:p>
            <a:r>
              <a:rPr lang="en-IN" dirty="0"/>
              <a:t>In IAM Policies by default 640 Predefined policies will be there for all the services that available in AWS</a:t>
            </a:r>
          </a:p>
        </p:txBody>
      </p:sp>
    </p:spTree>
    <p:extLst>
      <p:ext uri="{BB962C8B-B14F-4D97-AF65-F5344CB8AC3E}">
        <p14:creationId xmlns:p14="http://schemas.microsoft.com/office/powerpoint/2010/main" val="1094421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C2AE-F5FF-41CB-92EA-2887A7027AE6}"/>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4D37E330-7128-4468-B512-038DEB1D7B4B}"/>
              </a:ext>
            </a:extLst>
          </p:cNvPr>
          <p:cNvSpPr>
            <a:spLocks noGrp="1"/>
          </p:cNvSpPr>
          <p:nvPr>
            <p:ph idx="1"/>
          </p:nvPr>
        </p:nvSpPr>
        <p:spPr/>
        <p:txBody>
          <a:bodyPr/>
          <a:lstStyle/>
          <a:p>
            <a:r>
              <a:rPr lang="en-IN" dirty="0"/>
              <a:t>Creating Login Link</a:t>
            </a:r>
          </a:p>
          <a:p>
            <a:r>
              <a:rPr lang="en-IN" dirty="0"/>
              <a:t>Access Management -&gt; Account Settings -&gt; Password Policy</a:t>
            </a:r>
          </a:p>
          <a:p>
            <a:r>
              <a:rPr lang="en-IN" dirty="0"/>
              <a:t>There are 3 places that we got option to attach out IAM Policies</a:t>
            </a:r>
          </a:p>
          <a:p>
            <a:r>
              <a:rPr lang="en-IN" dirty="0"/>
              <a:t>User -&gt; assign the permission on 1 – 1 manner</a:t>
            </a:r>
          </a:p>
          <a:p>
            <a:r>
              <a:rPr lang="en-IN" dirty="0"/>
              <a:t>Groups -&gt; assign the permission on 1 – M manner</a:t>
            </a:r>
          </a:p>
          <a:p>
            <a:r>
              <a:rPr lang="en-IN" dirty="0"/>
              <a:t>Role -&gt; place where we can apply the granular permission on the system based</a:t>
            </a:r>
          </a:p>
          <a:p>
            <a:endParaRPr lang="en-IN" dirty="0"/>
          </a:p>
        </p:txBody>
      </p:sp>
    </p:spTree>
    <p:extLst>
      <p:ext uri="{BB962C8B-B14F-4D97-AF65-F5344CB8AC3E}">
        <p14:creationId xmlns:p14="http://schemas.microsoft.com/office/powerpoint/2010/main" val="21844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0FFA-DCBE-414F-A5BA-9BC332B28D3E}"/>
              </a:ext>
            </a:extLst>
          </p:cNvPr>
          <p:cNvSpPr>
            <a:spLocks noGrp="1"/>
          </p:cNvSpPr>
          <p:nvPr>
            <p:ph type="title"/>
          </p:nvPr>
        </p:nvSpPr>
        <p:spPr/>
        <p:txBody>
          <a:bodyPr/>
          <a:lstStyle/>
          <a:p>
            <a:r>
              <a:rPr lang="en-IN" dirty="0"/>
              <a:t>Installation </a:t>
            </a:r>
          </a:p>
        </p:txBody>
      </p:sp>
      <p:sp>
        <p:nvSpPr>
          <p:cNvPr id="3" name="Content Placeholder 2">
            <a:extLst>
              <a:ext uri="{FF2B5EF4-FFF2-40B4-BE49-F238E27FC236}">
                <a16:creationId xmlns:a16="http://schemas.microsoft.com/office/drawing/2014/main" id="{71741C9F-6F30-4FE2-B5F9-EB38710ACF62}"/>
              </a:ext>
            </a:extLst>
          </p:cNvPr>
          <p:cNvSpPr>
            <a:spLocks noGrp="1"/>
          </p:cNvSpPr>
          <p:nvPr>
            <p:ph idx="1"/>
          </p:nvPr>
        </p:nvSpPr>
        <p:spPr/>
        <p:txBody>
          <a:bodyPr/>
          <a:lstStyle/>
          <a:p>
            <a:r>
              <a:rPr lang="en-IN" dirty="0"/>
              <a:t>Two method of running Hadoop</a:t>
            </a:r>
          </a:p>
          <a:p>
            <a:pPr lvl="1"/>
            <a:r>
              <a:rPr lang="en-IN" dirty="0"/>
              <a:t>Standalone</a:t>
            </a:r>
          </a:p>
          <a:p>
            <a:pPr lvl="1"/>
            <a:r>
              <a:rPr lang="en-IN" dirty="0"/>
              <a:t>Cluster</a:t>
            </a:r>
          </a:p>
          <a:p>
            <a:r>
              <a:rPr lang="en-IN" dirty="0"/>
              <a:t>Types of Hardware's used for installation</a:t>
            </a:r>
          </a:p>
          <a:p>
            <a:pPr lvl="1"/>
            <a:r>
              <a:rPr lang="en-IN" dirty="0"/>
              <a:t>Manual Installation</a:t>
            </a:r>
          </a:p>
          <a:p>
            <a:pPr lvl="1"/>
            <a:r>
              <a:rPr lang="en-IN" dirty="0"/>
              <a:t>Ready to run Environment in Public Clouds(EMR)</a:t>
            </a:r>
          </a:p>
          <a:p>
            <a:pPr lvl="1"/>
            <a:r>
              <a:rPr lang="en-IN" dirty="0"/>
              <a:t>Ready to run in Private Cloud/ Virtual Machine(Cloud ERA/Horton Works)</a:t>
            </a:r>
          </a:p>
        </p:txBody>
      </p:sp>
    </p:spTree>
    <p:extLst>
      <p:ext uri="{BB962C8B-B14F-4D97-AF65-F5344CB8AC3E}">
        <p14:creationId xmlns:p14="http://schemas.microsoft.com/office/powerpoint/2010/main" val="46426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54-7747-4D3A-9536-8555841A1CC0}"/>
              </a:ext>
            </a:extLst>
          </p:cNvPr>
          <p:cNvSpPr>
            <a:spLocks noGrp="1"/>
          </p:cNvSpPr>
          <p:nvPr>
            <p:ph type="title"/>
          </p:nvPr>
        </p:nvSpPr>
        <p:spPr/>
        <p:txBody>
          <a:bodyPr/>
          <a:lstStyle/>
          <a:p>
            <a:r>
              <a:rPr lang="en-IN" dirty="0"/>
              <a:t>IAM Policies</a:t>
            </a:r>
          </a:p>
        </p:txBody>
      </p:sp>
      <p:sp>
        <p:nvSpPr>
          <p:cNvPr id="3" name="Content Placeholder 2">
            <a:extLst>
              <a:ext uri="{FF2B5EF4-FFF2-40B4-BE49-F238E27FC236}">
                <a16:creationId xmlns:a16="http://schemas.microsoft.com/office/drawing/2014/main" id="{3CACBF37-67C3-4EA5-AC01-A07C12BE6C9B}"/>
              </a:ext>
            </a:extLst>
          </p:cNvPr>
          <p:cNvSpPr>
            <a:spLocks noGrp="1"/>
          </p:cNvSpPr>
          <p:nvPr>
            <p:ph idx="1"/>
          </p:nvPr>
        </p:nvSpPr>
        <p:spPr/>
        <p:txBody>
          <a:bodyPr/>
          <a:lstStyle/>
          <a:p>
            <a:r>
              <a:rPr lang="en-IN" dirty="0"/>
              <a:t>You can access the AWS Console via 3 Methods</a:t>
            </a:r>
          </a:p>
          <a:p>
            <a:r>
              <a:rPr lang="en-IN" dirty="0"/>
              <a:t>Web Page</a:t>
            </a:r>
          </a:p>
          <a:p>
            <a:r>
              <a:rPr lang="en-IN" dirty="0"/>
              <a:t>CLI</a:t>
            </a:r>
          </a:p>
          <a:p>
            <a:r>
              <a:rPr lang="en-IN" dirty="0"/>
              <a:t>API – REST/SOAP</a:t>
            </a:r>
          </a:p>
        </p:txBody>
      </p:sp>
    </p:spTree>
    <p:extLst>
      <p:ext uri="{BB962C8B-B14F-4D97-AF65-F5344CB8AC3E}">
        <p14:creationId xmlns:p14="http://schemas.microsoft.com/office/powerpoint/2010/main" val="1098881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46E3-F8AB-4A33-AA19-734930163C7D}"/>
              </a:ext>
            </a:extLst>
          </p:cNvPr>
          <p:cNvSpPr>
            <a:spLocks noGrp="1"/>
          </p:cNvSpPr>
          <p:nvPr>
            <p:ph type="title"/>
          </p:nvPr>
        </p:nvSpPr>
        <p:spPr/>
        <p:txBody>
          <a:bodyPr/>
          <a:lstStyle/>
          <a:p>
            <a:r>
              <a:rPr lang="en-IN" dirty="0"/>
              <a:t>EC2 Practical</a:t>
            </a:r>
          </a:p>
        </p:txBody>
      </p:sp>
      <p:sp>
        <p:nvSpPr>
          <p:cNvPr id="3" name="Content Placeholder 2">
            <a:extLst>
              <a:ext uri="{FF2B5EF4-FFF2-40B4-BE49-F238E27FC236}">
                <a16:creationId xmlns:a16="http://schemas.microsoft.com/office/drawing/2014/main" id="{271B5BA6-C89E-4353-BC10-795DD2B384FF}"/>
              </a:ext>
            </a:extLst>
          </p:cNvPr>
          <p:cNvSpPr>
            <a:spLocks noGrp="1"/>
          </p:cNvSpPr>
          <p:nvPr>
            <p:ph idx="1"/>
          </p:nvPr>
        </p:nvSpPr>
        <p:spPr/>
        <p:txBody>
          <a:bodyPr>
            <a:normAutofit fontScale="92500" lnSpcReduction="20000"/>
          </a:bodyPr>
          <a:lstStyle/>
          <a:p>
            <a:r>
              <a:rPr lang="en-IN" dirty="0"/>
              <a:t>Deploy Webserver in ubuntu OS with keypair name ubuntu and security group name ubuntu with inbound ports opened are 80 and 22</a:t>
            </a:r>
          </a:p>
          <a:p>
            <a:r>
              <a:rPr lang="en-IN" dirty="0"/>
              <a:t>sudo -</a:t>
            </a:r>
            <a:r>
              <a:rPr lang="en-IN" dirty="0" err="1"/>
              <a:t>i</a:t>
            </a:r>
            <a:endParaRPr lang="en-IN" dirty="0"/>
          </a:p>
          <a:p>
            <a:r>
              <a:rPr lang="en-IN" dirty="0"/>
              <a:t>apt-get install apache2 -y</a:t>
            </a:r>
          </a:p>
          <a:p>
            <a:r>
              <a:rPr lang="en-IN" dirty="0" err="1"/>
              <a:t>systemctl</a:t>
            </a:r>
            <a:r>
              <a:rPr lang="en-IN" dirty="0"/>
              <a:t> enable apache2</a:t>
            </a:r>
          </a:p>
          <a:p>
            <a:r>
              <a:rPr lang="en-IN" dirty="0" err="1"/>
              <a:t>systemctl</a:t>
            </a:r>
            <a:r>
              <a:rPr lang="en-IN" dirty="0"/>
              <a:t> start apache2</a:t>
            </a:r>
          </a:p>
          <a:p>
            <a:r>
              <a:rPr lang="en-IN" dirty="0" err="1"/>
              <a:t>wget</a:t>
            </a:r>
            <a:r>
              <a:rPr lang="en-IN" dirty="0"/>
              <a:t> https://www.free-css.com/assets/files/free-css-templates/download/page254/piuma.zip</a:t>
            </a:r>
          </a:p>
          <a:p>
            <a:r>
              <a:rPr lang="en-IN" dirty="0"/>
              <a:t>apt install unzip -y</a:t>
            </a:r>
          </a:p>
          <a:p>
            <a:r>
              <a:rPr lang="en-IN" dirty="0"/>
              <a:t>unzip piuma.zip</a:t>
            </a:r>
          </a:p>
          <a:p>
            <a:r>
              <a:rPr lang="en-IN" dirty="0"/>
              <a:t>ls -la</a:t>
            </a:r>
          </a:p>
          <a:p>
            <a:r>
              <a:rPr lang="en-IN" dirty="0"/>
              <a:t>mv </a:t>
            </a:r>
            <a:r>
              <a:rPr lang="en-IN" dirty="0" err="1"/>
              <a:t>Piuma</a:t>
            </a:r>
            <a:r>
              <a:rPr lang="en-IN" dirty="0"/>
              <a:t>/* /var/www/html/</a:t>
            </a:r>
          </a:p>
        </p:txBody>
      </p:sp>
    </p:spTree>
    <p:extLst>
      <p:ext uri="{BB962C8B-B14F-4D97-AF65-F5344CB8AC3E}">
        <p14:creationId xmlns:p14="http://schemas.microsoft.com/office/powerpoint/2010/main" val="4172279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2503-15F1-4923-A1CE-F8EF0A8E858D}"/>
              </a:ext>
            </a:extLst>
          </p:cNvPr>
          <p:cNvSpPr>
            <a:spLocks noGrp="1"/>
          </p:cNvSpPr>
          <p:nvPr>
            <p:ph type="title"/>
          </p:nvPr>
        </p:nvSpPr>
        <p:spPr/>
        <p:txBody>
          <a:bodyPr/>
          <a:lstStyle/>
          <a:p>
            <a:r>
              <a:rPr lang="en-IN" dirty="0"/>
              <a:t>EC2 Practical</a:t>
            </a:r>
          </a:p>
        </p:txBody>
      </p:sp>
      <p:sp>
        <p:nvSpPr>
          <p:cNvPr id="3" name="Content Placeholder 2">
            <a:extLst>
              <a:ext uri="{FF2B5EF4-FFF2-40B4-BE49-F238E27FC236}">
                <a16:creationId xmlns:a16="http://schemas.microsoft.com/office/drawing/2014/main" id="{B2350F93-C838-4988-BC6C-0060BAD71097}"/>
              </a:ext>
            </a:extLst>
          </p:cNvPr>
          <p:cNvSpPr>
            <a:spLocks noGrp="1"/>
          </p:cNvSpPr>
          <p:nvPr>
            <p:ph idx="1"/>
          </p:nvPr>
        </p:nvSpPr>
        <p:spPr/>
        <p:txBody>
          <a:bodyPr/>
          <a:lstStyle/>
          <a:p>
            <a:r>
              <a:rPr lang="en-IN" dirty="0"/>
              <a:t>Apache2 is the webserver application that is available to ubuntu platform</a:t>
            </a:r>
          </a:p>
          <a:p>
            <a:r>
              <a:rPr lang="en-IN" dirty="0"/>
              <a:t>If u install the apache2 software by default the directory it will use to display webpages is /var/www/html</a:t>
            </a:r>
          </a:p>
          <a:p>
            <a:r>
              <a:rPr lang="en-IN" dirty="0"/>
              <a:t>2 types of encrypted password</a:t>
            </a:r>
          </a:p>
          <a:p>
            <a:r>
              <a:rPr lang="en-IN" dirty="0" err="1"/>
              <a:t>Pem</a:t>
            </a:r>
            <a:r>
              <a:rPr lang="en-IN" dirty="0"/>
              <a:t>(</a:t>
            </a:r>
            <a:r>
              <a:rPr lang="en-IN" dirty="0" err="1"/>
              <a:t>gitbash,commandprompt</a:t>
            </a:r>
            <a:r>
              <a:rPr lang="en-IN" dirty="0"/>
              <a:t>, </a:t>
            </a:r>
            <a:r>
              <a:rPr lang="en-IN" dirty="0" err="1"/>
              <a:t>powershell</a:t>
            </a:r>
            <a:r>
              <a:rPr lang="en-IN" dirty="0"/>
              <a:t>)</a:t>
            </a:r>
          </a:p>
          <a:p>
            <a:r>
              <a:rPr lang="en-IN" dirty="0" err="1"/>
              <a:t>Ppk</a:t>
            </a:r>
            <a:r>
              <a:rPr lang="en-IN" dirty="0"/>
              <a:t>(putty)</a:t>
            </a:r>
          </a:p>
          <a:p>
            <a:r>
              <a:rPr lang="en-IN" dirty="0"/>
              <a:t>Convert </a:t>
            </a:r>
            <a:r>
              <a:rPr lang="en-IN" dirty="0" err="1"/>
              <a:t>pem</a:t>
            </a:r>
            <a:r>
              <a:rPr lang="en-IN" dirty="0"/>
              <a:t> to </a:t>
            </a:r>
            <a:r>
              <a:rPr lang="en-IN" dirty="0" err="1"/>
              <a:t>ppk</a:t>
            </a:r>
            <a:r>
              <a:rPr lang="en-IN" dirty="0"/>
              <a:t> file you need to use </a:t>
            </a:r>
            <a:r>
              <a:rPr lang="en-IN" dirty="0" err="1"/>
              <a:t>puttygen</a:t>
            </a:r>
            <a:r>
              <a:rPr lang="en-IN" dirty="0"/>
              <a:t> then use putty</a:t>
            </a:r>
          </a:p>
        </p:txBody>
      </p:sp>
    </p:spTree>
    <p:extLst>
      <p:ext uri="{BB962C8B-B14F-4D97-AF65-F5344CB8AC3E}">
        <p14:creationId xmlns:p14="http://schemas.microsoft.com/office/powerpoint/2010/main" val="1031180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E41D-8DF6-46B2-896B-AE79066BF13C}"/>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59E0ADE6-A4D9-4FC1-9E51-C38AED729D0B}"/>
              </a:ext>
            </a:extLst>
          </p:cNvPr>
          <p:cNvSpPr>
            <a:spLocks noGrp="1"/>
          </p:cNvSpPr>
          <p:nvPr>
            <p:ph idx="1"/>
          </p:nvPr>
        </p:nvSpPr>
        <p:spPr/>
        <p:txBody>
          <a:bodyPr/>
          <a:lstStyle/>
          <a:p>
            <a:r>
              <a:rPr lang="en-IN" dirty="0"/>
              <a:t>Like Electrical signals and all we transporting from one end to another we are using wires.</a:t>
            </a:r>
          </a:p>
          <a:p>
            <a:r>
              <a:rPr lang="en-IN" dirty="0"/>
              <a:t>They tried to transmit the computer data from one end to another end through wires.</a:t>
            </a:r>
          </a:p>
          <a:p>
            <a:r>
              <a:rPr lang="en-IN" dirty="0"/>
              <a:t>Electrical signals are easy to carry because of those are analogy signals</a:t>
            </a:r>
          </a:p>
          <a:p>
            <a:r>
              <a:rPr lang="en-IN" dirty="0"/>
              <a:t>Computer data are digital medium, Lan Cable 4 pairs of twisted copper wires will be there to transit the data in a fast manner</a:t>
            </a:r>
          </a:p>
          <a:p>
            <a:r>
              <a:rPr lang="en-IN" dirty="0"/>
              <a:t>Ethernet Adaptor - &gt; converting the digital to analogue and analogue to digital</a:t>
            </a:r>
          </a:p>
        </p:txBody>
      </p:sp>
    </p:spTree>
    <p:extLst>
      <p:ext uri="{BB962C8B-B14F-4D97-AF65-F5344CB8AC3E}">
        <p14:creationId xmlns:p14="http://schemas.microsoft.com/office/powerpoint/2010/main" val="2819702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5621-296E-4262-900D-00AE8423005E}"/>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EBE4E91F-2553-4725-BF1B-0253C9D0BF35}"/>
              </a:ext>
            </a:extLst>
          </p:cNvPr>
          <p:cNvSpPr>
            <a:spLocks noGrp="1"/>
          </p:cNvSpPr>
          <p:nvPr>
            <p:ph idx="1"/>
          </p:nvPr>
        </p:nvSpPr>
        <p:spPr/>
        <p:txBody>
          <a:bodyPr/>
          <a:lstStyle/>
          <a:p>
            <a:r>
              <a:rPr lang="en-IN" dirty="0"/>
              <a:t>LAN – with in 100  to 200 meters without issue they shared the data in efficient manner and less cost</a:t>
            </a:r>
          </a:p>
          <a:p>
            <a:r>
              <a:rPr lang="en-IN" dirty="0"/>
              <a:t>MAN – 50 – 100 kms range it will transmit the data</a:t>
            </a:r>
          </a:p>
          <a:p>
            <a:r>
              <a:rPr lang="en-IN" dirty="0"/>
              <a:t>WAN – Country to Country Transmission along internet, intranet</a:t>
            </a:r>
          </a:p>
        </p:txBody>
      </p:sp>
    </p:spTree>
    <p:extLst>
      <p:ext uri="{BB962C8B-B14F-4D97-AF65-F5344CB8AC3E}">
        <p14:creationId xmlns:p14="http://schemas.microsoft.com/office/powerpoint/2010/main" val="657889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A6C8-5981-4654-8903-8ACEAC07EB24}"/>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48CC17F0-50C4-44BC-A941-EAF965D0341F}"/>
              </a:ext>
            </a:extLst>
          </p:cNvPr>
          <p:cNvSpPr>
            <a:spLocks noGrp="1"/>
          </p:cNvSpPr>
          <p:nvPr>
            <p:ph idx="1"/>
          </p:nvPr>
        </p:nvSpPr>
        <p:spPr/>
        <p:txBody>
          <a:bodyPr/>
          <a:lstStyle/>
          <a:p>
            <a:r>
              <a:rPr lang="en-IN" dirty="0"/>
              <a:t>Flash Cards</a:t>
            </a:r>
          </a:p>
          <a:p>
            <a:r>
              <a:rPr lang="en-IN" dirty="0"/>
              <a:t>Magnetic Tape</a:t>
            </a:r>
          </a:p>
          <a:p>
            <a:r>
              <a:rPr lang="en-IN" dirty="0"/>
              <a:t>Hard Drive(Magnetic Drive)</a:t>
            </a:r>
          </a:p>
          <a:p>
            <a:r>
              <a:rPr lang="en-IN" dirty="0"/>
              <a:t>Floppy Drive </a:t>
            </a:r>
          </a:p>
          <a:p>
            <a:r>
              <a:rPr lang="en-IN" dirty="0"/>
              <a:t>Cd Drive</a:t>
            </a:r>
          </a:p>
          <a:p>
            <a:r>
              <a:rPr lang="en-IN" dirty="0"/>
              <a:t>Pen Drive/ Cards</a:t>
            </a:r>
          </a:p>
          <a:p>
            <a:r>
              <a:rPr lang="en-IN" dirty="0"/>
              <a:t>DVD Drive</a:t>
            </a:r>
          </a:p>
          <a:p>
            <a:r>
              <a:rPr lang="en-IN" dirty="0"/>
              <a:t>Hard Drive(SSD)</a:t>
            </a:r>
          </a:p>
          <a:p>
            <a:endParaRPr lang="en-IN" dirty="0"/>
          </a:p>
        </p:txBody>
      </p:sp>
    </p:spTree>
    <p:extLst>
      <p:ext uri="{BB962C8B-B14F-4D97-AF65-F5344CB8AC3E}">
        <p14:creationId xmlns:p14="http://schemas.microsoft.com/office/powerpoint/2010/main" val="299131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B2FD-FD7C-4330-8F2A-95CD116B23E7}"/>
              </a:ext>
            </a:extLst>
          </p:cNvPr>
          <p:cNvSpPr>
            <a:spLocks noGrp="1"/>
          </p:cNvSpPr>
          <p:nvPr>
            <p:ph type="title"/>
          </p:nvPr>
        </p:nvSpPr>
        <p:spPr/>
        <p:txBody>
          <a:bodyPr/>
          <a:lstStyle/>
          <a:p>
            <a:r>
              <a:rPr lang="en-IN" dirty="0"/>
              <a:t>Storage</a:t>
            </a:r>
          </a:p>
        </p:txBody>
      </p:sp>
      <p:sp>
        <p:nvSpPr>
          <p:cNvPr id="3" name="Content Placeholder 2">
            <a:extLst>
              <a:ext uri="{FF2B5EF4-FFF2-40B4-BE49-F238E27FC236}">
                <a16:creationId xmlns:a16="http://schemas.microsoft.com/office/drawing/2014/main" id="{2108DACD-BF7B-4A5A-B521-1E270837E3CE}"/>
              </a:ext>
            </a:extLst>
          </p:cNvPr>
          <p:cNvSpPr>
            <a:spLocks noGrp="1"/>
          </p:cNvSpPr>
          <p:nvPr>
            <p:ph idx="1"/>
          </p:nvPr>
        </p:nvSpPr>
        <p:spPr/>
        <p:txBody>
          <a:bodyPr/>
          <a:lstStyle/>
          <a:p>
            <a:r>
              <a:rPr lang="en-IN" dirty="0"/>
              <a:t>How we are going to store and retrieve the data from the storage devices?</a:t>
            </a:r>
          </a:p>
          <a:p>
            <a:r>
              <a:rPr lang="en-IN" dirty="0"/>
              <a:t>Rules and Regulations – File System</a:t>
            </a:r>
          </a:p>
          <a:p>
            <a:r>
              <a:rPr lang="en-IN" dirty="0"/>
              <a:t>Windows – FAT, FAT32, NTFS</a:t>
            </a:r>
          </a:p>
          <a:p>
            <a:r>
              <a:rPr lang="en-IN" dirty="0"/>
              <a:t>Linux – EXT1, EXT2, EXT3, EXT4</a:t>
            </a:r>
          </a:p>
          <a:p>
            <a:r>
              <a:rPr lang="en-IN" dirty="0"/>
              <a:t>Oracle – OFS</a:t>
            </a:r>
          </a:p>
          <a:p>
            <a:r>
              <a:rPr lang="en-IN" dirty="0"/>
              <a:t>Networking – NFS, ISCSI</a:t>
            </a:r>
          </a:p>
        </p:txBody>
      </p:sp>
    </p:spTree>
    <p:extLst>
      <p:ext uri="{BB962C8B-B14F-4D97-AF65-F5344CB8AC3E}">
        <p14:creationId xmlns:p14="http://schemas.microsoft.com/office/powerpoint/2010/main" val="173840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C63-43BC-40D3-9B14-F5D4CACAEB26}"/>
              </a:ext>
            </a:extLst>
          </p:cNvPr>
          <p:cNvSpPr>
            <a:spLocks noGrp="1"/>
          </p:cNvSpPr>
          <p:nvPr>
            <p:ph type="title"/>
          </p:nvPr>
        </p:nvSpPr>
        <p:spPr/>
        <p:txBody>
          <a:bodyPr/>
          <a:lstStyle/>
          <a:p>
            <a:r>
              <a:rPr lang="en-IN" dirty="0"/>
              <a:t>Principles of Filesystem</a:t>
            </a:r>
          </a:p>
        </p:txBody>
      </p:sp>
      <p:sp>
        <p:nvSpPr>
          <p:cNvPr id="3" name="Content Placeholder 2">
            <a:extLst>
              <a:ext uri="{FF2B5EF4-FFF2-40B4-BE49-F238E27FC236}">
                <a16:creationId xmlns:a16="http://schemas.microsoft.com/office/drawing/2014/main" id="{4F576C3C-713B-4050-AE3C-EBD931572A52}"/>
              </a:ext>
            </a:extLst>
          </p:cNvPr>
          <p:cNvSpPr>
            <a:spLocks noGrp="1"/>
          </p:cNvSpPr>
          <p:nvPr>
            <p:ph idx="1"/>
          </p:nvPr>
        </p:nvSpPr>
        <p:spPr/>
        <p:txBody>
          <a:bodyPr/>
          <a:lstStyle/>
          <a:p>
            <a:r>
              <a:rPr lang="en-IN" dirty="0"/>
              <a:t>File Based Sharing(Bit Based Storage)</a:t>
            </a:r>
          </a:p>
          <a:p>
            <a:r>
              <a:rPr lang="en-IN" dirty="0"/>
              <a:t>Block Based Sharing(ISCSI)</a:t>
            </a:r>
          </a:p>
          <a:p>
            <a:r>
              <a:rPr lang="en-IN" dirty="0"/>
              <a:t>Object Based Storage</a:t>
            </a:r>
          </a:p>
        </p:txBody>
      </p:sp>
    </p:spTree>
    <p:extLst>
      <p:ext uri="{BB962C8B-B14F-4D97-AF65-F5344CB8AC3E}">
        <p14:creationId xmlns:p14="http://schemas.microsoft.com/office/powerpoint/2010/main" val="2884944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31E9-8C42-4002-A23C-BE92F5690FF2}"/>
              </a:ext>
            </a:extLst>
          </p:cNvPr>
          <p:cNvSpPr>
            <a:spLocks noGrp="1"/>
          </p:cNvSpPr>
          <p:nvPr>
            <p:ph type="title"/>
          </p:nvPr>
        </p:nvSpPr>
        <p:spPr/>
        <p:txBody>
          <a:bodyPr/>
          <a:lstStyle/>
          <a:p>
            <a:r>
              <a:rPr lang="en-IN" dirty="0"/>
              <a:t>Object Based Storage</a:t>
            </a:r>
            <a:br>
              <a:rPr lang="en-IN" dirty="0"/>
            </a:br>
            <a:endParaRPr lang="en-IN" dirty="0"/>
          </a:p>
        </p:txBody>
      </p:sp>
      <p:sp>
        <p:nvSpPr>
          <p:cNvPr id="3" name="Content Placeholder 2">
            <a:extLst>
              <a:ext uri="{FF2B5EF4-FFF2-40B4-BE49-F238E27FC236}">
                <a16:creationId xmlns:a16="http://schemas.microsoft.com/office/drawing/2014/main" id="{3A46C9FF-1915-46C2-A474-F8135F716402}"/>
              </a:ext>
            </a:extLst>
          </p:cNvPr>
          <p:cNvSpPr>
            <a:spLocks noGrp="1"/>
          </p:cNvSpPr>
          <p:nvPr>
            <p:ph idx="1"/>
          </p:nvPr>
        </p:nvSpPr>
        <p:spPr/>
        <p:txBody>
          <a:bodyPr/>
          <a:lstStyle/>
          <a:p>
            <a:r>
              <a:rPr lang="en-IN" dirty="0"/>
              <a:t>Its an mechanism to store and retrieve the data, it will consider all the files as objects</a:t>
            </a:r>
          </a:p>
          <a:p>
            <a:r>
              <a:rPr lang="en-IN" dirty="0"/>
              <a:t>For each and every object they will maintain separate privilege control mechanism</a:t>
            </a:r>
          </a:p>
          <a:p>
            <a:r>
              <a:rPr lang="en-IN" dirty="0"/>
              <a:t>Place where all the objects will save they will call it as Buckets.</a:t>
            </a:r>
          </a:p>
          <a:p>
            <a:endParaRPr lang="en-IN" dirty="0"/>
          </a:p>
        </p:txBody>
      </p:sp>
    </p:spTree>
    <p:extLst>
      <p:ext uri="{BB962C8B-B14F-4D97-AF65-F5344CB8AC3E}">
        <p14:creationId xmlns:p14="http://schemas.microsoft.com/office/powerpoint/2010/main" val="26183409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D283-93F0-49F4-B3BF-2E948AF2A22C}"/>
              </a:ext>
            </a:extLst>
          </p:cNvPr>
          <p:cNvSpPr>
            <a:spLocks noGrp="1"/>
          </p:cNvSpPr>
          <p:nvPr>
            <p:ph type="title"/>
          </p:nvPr>
        </p:nvSpPr>
        <p:spPr/>
        <p:txBody>
          <a:bodyPr/>
          <a:lstStyle/>
          <a:p>
            <a:r>
              <a:rPr lang="en-IN" dirty="0"/>
              <a:t>Object Based Storage</a:t>
            </a:r>
          </a:p>
        </p:txBody>
      </p:sp>
      <p:sp>
        <p:nvSpPr>
          <p:cNvPr id="3" name="Content Placeholder 2">
            <a:extLst>
              <a:ext uri="{FF2B5EF4-FFF2-40B4-BE49-F238E27FC236}">
                <a16:creationId xmlns:a16="http://schemas.microsoft.com/office/drawing/2014/main" id="{62D648AB-05CA-447F-B390-DB41EAA584CF}"/>
              </a:ext>
            </a:extLst>
          </p:cNvPr>
          <p:cNvSpPr>
            <a:spLocks noGrp="1"/>
          </p:cNvSpPr>
          <p:nvPr>
            <p:ph idx="1"/>
          </p:nvPr>
        </p:nvSpPr>
        <p:spPr/>
        <p:txBody>
          <a:bodyPr/>
          <a:lstStyle/>
          <a:p>
            <a:r>
              <a:rPr lang="en-IN" dirty="0"/>
              <a:t>Buckets Containing Objects</a:t>
            </a:r>
          </a:p>
        </p:txBody>
      </p:sp>
      <p:sp>
        <p:nvSpPr>
          <p:cNvPr id="4" name="Cylinder 3">
            <a:extLst>
              <a:ext uri="{FF2B5EF4-FFF2-40B4-BE49-F238E27FC236}">
                <a16:creationId xmlns:a16="http://schemas.microsoft.com/office/drawing/2014/main" id="{4F346890-22DF-47ED-A7BA-9DDEDEDCC913}"/>
              </a:ext>
            </a:extLst>
          </p:cNvPr>
          <p:cNvSpPr/>
          <p:nvPr/>
        </p:nvSpPr>
        <p:spPr>
          <a:xfrm>
            <a:off x="4130370" y="2447925"/>
            <a:ext cx="2276475" cy="3657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602F46B-C151-49D6-BFFF-6B3E4D19FDE3}"/>
              </a:ext>
            </a:extLst>
          </p:cNvPr>
          <p:cNvSpPr/>
          <p:nvPr/>
        </p:nvSpPr>
        <p:spPr>
          <a:xfrm>
            <a:off x="4171647" y="318106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6D2E654-E34F-401D-98AD-6E3D9AD9483C}"/>
              </a:ext>
            </a:extLst>
          </p:cNvPr>
          <p:cNvSpPr/>
          <p:nvPr/>
        </p:nvSpPr>
        <p:spPr>
          <a:xfrm>
            <a:off x="4171647" y="382848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279F657-299D-4D59-B598-B768267B08B3}"/>
              </a:ext>
            </a:extLst>
          </p:cNvPr>
          <p:cNvSpPr/>
          <p:nvPr/>
        </p:nvSpPr>
        <p:spPr>
          <a:xfrm>
            <a:off x="4162122" y="447590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1B7E5342-BD7E-4718-BFF4-B638BA90C3A0}"/>
              </a:ext>
            </a:extLst>
          </p:cNvPr>
          <p:cNvSpPr/>
          <p:nvPr/>
        </p:nvSpPr>
        <p:spPr>
          <a:xfrm>
            <a:off x="4171647" y="5123325"/>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F49A338-4A45-4A5A-BE07-E63EFC4BE43E}"/>
              </a:ext>
            </a:extLst>
          </p:cNvPr>
          <p:cNvSpPr/>
          <p:nvPr/>
        </p:nvSpPr>
        <p:spPr>
          <a:xfrm>
            <a:off x="4700283" y="31810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792F35B-3149-45D9-BCCE-92D0E0834485}"/>
              </a:ext>
            </a:extLst>
          </p:cNvPr>
          <p:cNvSpPr/>
          <p:nvPr/>
        </p:nvSpPr>
        <p:spPr>
          <a:xfrm>
            <a:off x="4700283" y="38284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00BC24F-5FD9-4C10-8A85-D1C34616216D}"/>
              </a:ext>
            </a:extLst>
          </p:cNvPr>
          <p:cNvSpPr/>
          <p:nvPr/>
        </p:nvSpPr>
        <p:spPr>
          <a:xfrm>
            <a:off x="4690758" y="44759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25A54E4-F2F5-4428-9EB4-AF6835AC6973}"/>
              </a:ext>
            </a:extLst>
          </p:cNvPr>
          <p:cNvSpPr/>
          <p:nvPr/>
        </p:nvSpPr>
        <p:spPr>
          <a:xfrm>
            <a:off x="4700283" y="512332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FDFB7940-2E31-4B2B-9C6A-E5A3EAAE80A9}"/>
              </a:ext>
            </a:extLst>
          </p:cNvPr>
          <p:cNvSpPr/>
          <p:nvPr/>
        </p:nvSpPr>
        <p:spPr>
          <a:xfrm>
            <a:off x="5206696" y="3181350"/>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0F59F69-2434-445E-8A41-5D93F6C82A71}"/>
              </a:ext>
            </a:extLst>
          </p:cNvPr>
          <p:cNvSpPr/>
          <p:nvPr/>
        </p:nvSpPr>
        <p:spPr>
          <a:xfrm>
            <a:off x="5206696" y="38287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F821E879-863A-4173-91AD-3707D0C0AA8B}"/>
              </a:ext>
            </a:extLst>
          </p:cNvPr>
          <p:cNvSpPr/>
          <p:nvPr/>
        </p:nvSpPr>
        <p:spPr>
          <a:xfrm>
            <a:off x="5197171" y="44761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85F82A0-CDD5-4422-BB05-E13F90684958}"/>
              </a:ext>
            </a:extLst>
          </p:cNvPr>
          <p:cNvSpPr/>
          <p:nvPr/>
        </p:nvSpPr>
        <p:spPr>
          <a:xfrm>
            <a:off x="5206696" y="51236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7D7FAD6-B673-4D09-A56A-A70601C1B94C}"/>
              </a:ext>
            </a:extLst>
          </p:cNvPr>
          <p:cNvSpPr/>
          <p:nvPr/>
        </p:nvSpPr>
        <p:spPr>
          <a:xfrm>
            <a:off x="5725807" y="3181069"/>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E96CD47F-DAB9-4761-B6EF-25C822DB91E8}"/>
              </a:ext>
            </a:extLst>
          </p:cNvPr>
          <p:cNvSpPr/>
          <p:nvPr/>
        </p:nvSpPr>
        <p:spPr>
          <a:xfrm>
            <a:off x="5725807" y="3828488"/>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FDC4721-7ED8-4033-A1F9-E9ADB8F81057}"/>
              </a:ext>
            </a:extLst>
          </p:cNvPr>
          <p:cNvSpPr/>
          <p:nvPr/>
        </p:nvSpPr>
        <p:spPr>
          <a:xfrm>
            <a:off x="5716282" y="4475907"/>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F37255D2-A584-479A-BCBE-6E25D73DA87F}"/>
              </a:ext>
            </a:extLst>
          </p:cNvPr>
          <p:cNvSpPr/>
          <p:nvPr/>
        </p:nvSpPr>
        <p:spPr>
          <a:xfrm>
            <a:off x="5725807" y="5123326"/>
            <a:ext cx="681038" cy="6000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805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D631-41BA-43CE-A2CC-A7AAFCEE4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A3D1E1-52F9-4242-9500-F24F63D388D4}"/>
              </a:ext>
            </a:extLst>
          </p:cNvPr>
          <p:cNvSpPr>
            <a:spLocks noGrp="1"/>
          </p:cNvSpPr>
          <p:nvPr>
            <p:ph idx="1"/>
          </p:nvPr>
        </p:nvSpPr>
        <p:spPr/>
        <p:txBody>
          <a:bodyPr/>
          <a:lstStyle/>
          <a:p>
            <a:r>
              <a:rPr lang="en-IN" dirty="0"/>
              <a:t>Cluster Size 3</a:t>
            </a:r>
          </a:p>
          <a:p>
            <a:r>
              <a:rPr lang="en-IN" dirty="0"/>
              <a:t>1 Master 2 Slave</a:t>
            </a:r>
          </a:p>
          <a:p>
            <a:r>
              <a:rPr lang="en-IN" dirty="0"/>
              <a:t>HDFS </a:t>
            </a:r>
          </a:p>
          <a:p>
            <a:pPr lvl="1"/>
            <a:r>
              <a:rPr lang="en-IN" dirty="0"/>
              <a:t>Name Node – 1 Name Node </a:t>
            </a:r>
          </a:p>
          <a:p>
            <a:pPr lvl="1"/>
            <a:r>
              <a:rPr lang="en-IN" dirty="0"/>
              <a:t>Data Node – 2 Data Nodes – Actual Data Will </a:t>
            </a:r>
          </a:p>
          <a:p>
            <a:r>
              <a:rPr lang="en-IN" dirty="0"/>
              <a:t>2 Data Nodes - </a:t>
            </a:r>
          </a:p>
        </p:txBody>
      </p:sp>
    </p:spTree>
    <p:extLst>
      <p:ext uri="{BB962C8B-B14F-4D97-AF65-F5344CB8AC3E}">
        <p14:creationId xmlns:p14="http://schemas.microsoft.com/office/powerpoint/2010/main" val="1391658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E7F1-A342-4D91-9512-2CAFEA450AC4}"/>
              </a:ext>
            </a:extLst>
          </p:cNvPr>
          <p:cNvSpPr>
            <a:spLocks noGrp="1"/>
          </p:cNvSpPr>
          <p:nvPr>
            <p:ph type="title"/>
          </p:nvPr>
        </p:nvSpPr>
        <p:spPr/>
        <p:txBody>
          <a:bodyPr/>
          <a:lstStyle/>
          <a:p>
            <a:r>
              <a:rPr lang="en-IN" dirty="0"/>
              <a:t>S3</a:t>
            </a:r>
          </a:p>
        </p:txBody>
      </p:sp>
      <p:sp>
        <p:nvSpPr>
          <p:cNvPr id="3" name="Content Placeholder 2">
            <a:extLst>
              <a:ext uri="{FF2B5EF4-FFF2-40B4-BE49-F238E27FC236}">
                <a16:creationId xmlns:a16="http://schemas.microsoft.com/office/drawing/2014/main" id="{6A2A302C-CE21-4C5F-BC8F-A13B85519ED7}"/>
              </a:ext>
            </a:extLst>
          </p:cNvPr>
          <p:cNvSpPr>
            <a:spLocks noGrp="1"/>
          </p:cNvSpPr>
          <p:nvPr>
            <p:ph idx="1"/>
          </p:nvPr>
        </p:nvSpPr>
        <p:spPr/>
        <p:txBody>
          <a:bodyPr/>
          <a:lstStyle/>
          <a:p>
            <a:r>
              <a:rPr lang="en-IN" dirty="0"/>
              <a:t>S3 is kind of PAAS (we are not going to install any OS here, NO Application installation Procedure also there) that is available on AWS.</a:t>
            </a:r>
          </a:p>
          <a:p>
            <a:r>
              <a:rPr lang="en-IN" dirty="0"/>
              <a:t>S3 is an storage mechanism that will work on the basis of Object Oriented Storage</a:t>
            </a:r>
          </a:p>
          <a:p>
            <a:r>
              <a:rPr lang="en-IN" dirty="0"/>
              <a:t>With the help of S3, We will provide fine granular permission, Encryption, Security and features(log, Versioning)</a:t>
            </a:r>
          </a:p>
          <a:p>
            <a:r>
              <a:rPr lang="en-IN" dirty="0"/>
              <a:t>S3 is an Global service that is available on AWS</a:t>
            </a:r>
          </a:p>
          <a:p>
            <a:r>
              <a:rPr lang="en-IN" dirty="0"/>
              <a:t>If u want to start with s3, We need to create our own storage location called bucket. </a:t>
            </a:r>
          </a:p>
        </p:txBody>
      </p:sp>
    </p:spTree>
    <p:extLst>
      <p:ext uri="{BB962C8B-B14F-4D97-AF65-F5344CB8AC3E}">
        <p14:creationId xmlns:p14="http://schemas.microsoft.com/office/powerpoint/2010/main" val="3161231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12A-B814-4E36-9E3D-021F6A2303E1}"/>
              </a:ext>
            </a:extLst>
          </p:cNvPr>
          <p:cNvSpPr>
            <a:spLocks noGrp="1"/>
          </p:cNvSpPr>
          <p:nvPr>
            <p:ph type="title"/>
          </p:nvPr>
        </p:nvSpPr>
        <p:spPr/>
        <p:txBody>
          <a:bodyPr/>
          <a:lstStyle/>
          <a:p>
            <a:r>
              <a:rPr lang="en-IN" dirty="0"/>
              <a:t>S3 Bucket Names</a:t>
            </a:r>
          </a:p>
        </p:txBody>
      </p:sp>
      <p:sp>
        <p:nvSpPr>
          <p:cNvPr id="3" name="Content Placeholder 2">
            <a:extLst>
              <a:ext uri="{FF2B5EF4-FFF2-40B4-BE49-F238E27FC236}">
                <a16:creationId xmlns:a16="http://schemas.microsoft.com/office/drawing/2014/main" id="{755637BF-2C68-4004-B341-2D7AD87C104E}"/>
              </a:ext>
            </a:extLst>
          </p:cNvPr>
          <p:cNvSpPr>
            <a:spLocks noGrp="1"/>
          </p:cNvSpPr>
          <p:nvPr>
            <p:ph idx="1"/>
          </p:nvPr>
        </p:nvSpPr>
        <p:spPr/>
        <p:txBody>
          <a:bodyPr>
            <a:normAutofit/>
          </a:bodyPr>
          <a:lstStyle/>
          <a:p>
            <a:r>
              <a:rPr lang="en-US" dirty="0"/>
              <a:t>Bucket names must be between 3 and 63 characters long.</a:t>
            </a:r>
          </a:p>
          <a:p>
            <a:r>
              <a:rPr lang="en-US" dirty="0"/>
              <a:t>Bucket names can consist only of lowercase letters, numbers, dots (.), and hyphens (-).</a:t>
            </a:r>
          </a:p>
          <a:p>
            <a:r>
              <a:rPr lang="en-US" dirty="0"/>
              <a:t>Bucket names must begin and end with a letter or number.</a:t>
            </a:r>
          </a:p>
          <a:p>
            <a:r>
              <a:rPr lang="en-US" dirty="0"/>
              <a:t>Bucket names must not be formatted as an IP address (for example, 192.168.5.4).</a:t>
            </a:r>
          </a:p>
          <a:p>
            <a:r>
              <a:rPr lang="en-US" dirty="0"/>
              <a:t>Bucket names must be unique across global</a:t>
            </a:r>
          </a:p>
          <a:p>
            <a:r>
              <a:rPr lang="en-US" dirty="0"/>
              <a:t>Buckets name should not be in the format any company names</a:t>
            </a:r>
          </a:p>
          <a:p>
            <a:endParaRPr lang="en-IN" dirty="0"/>
          </a:p>
        </p:txBody>
      </p:sp>
    </p:spTree>
    <p:extLst>
      <p:ext uri="{BB962C8B-B14F-4D97-AF65-F5344CB8AC3E}">
        <p14:creationId xmlns:p14="http://schemas.microsoft.com/office/powerpoint/2010/main" val="737145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E3A8-C0F0-4793-889A-A230810F050B}"/>
              </a:ext>
            </a:extLst>
          </p:cNvPr>
          <p:cNvSpPr>
            <a:spLocks noGrp="1"/>
          </p:cNvSpPr>
          <p:nvPr>
            <p:ph type="title"/>
          </p:nvPr>
        </p:nvSpPr>
        <p:spPr/>
        <p:txBody>
          <a:bodyPr/>
          <a:lstStyle/>
          <a:p>
            <a:r>
              <a:rPr lang="en-IN" dirty="0"/>
              <a:t>S3 tasks</a:t>
            </a:r>
          </a:p>
        </p:txBody>
      </p:sp>
      <p:sp>
        <p:nvSpPr>
          <p:cNvPr id="3" name="Content Placeholder 2">
            <a:extLst>
              <a:ext uri="{FF2B5EF4-FFF2-40B4-BE49-F238E27FC236}">
                <a16:creationId xmlns:a16="http://schemas.microsoft.com/office/drawing/2014/main" id="{6D537243-2BAD-45D4-87AE-CEB4B78DC2CE}"/>
              </a:ext>
            </a:extLst>
          </p:cNvPr>
          <p:cNvSpPr>
            <a:spLocks noGrp="1"/>
          </p:cNvSpPr>
          <p:nvPr>
            <p:ph idx="1"/>
          </p:nvPr>
        </p:nvSpPr>
        <p:spPr/>
        <p:txBody>
          <a:bodyPr/>
          <a:lstStyle/>
          <a:p>
            <a:r>
              <a:rPr lang="en-IN" dirty="0"/>
              <a:t>Versioning</a:t>
            </a:r>
          </a:p>
          <a:p>
            <a:r>
              <a:rPr lang="en-IN" dirty="0"/>
              <a:t>Permission SCRIPT</a:t>
            </a:r>
          </a:p>
          <a:p>
            <a:r>
              <a:rPr lang="en-IN" dirty="0"/>
              <a:t>S3 website</a:t>
            </a:r>
          </a:p>
          <a:p>
            <a:r>
              <a:rPr lang="en-IN" dirty="0"/>
              <a:t>AWS CLI Create Bucket upload Object </a:t>
            </a:r>
          </a:p>
          <a:p>
            <a:r>
              <a:rPr lang="en-IN" dirty="0"/>
              <a:t>Storage Class</a:t>
            </a:r>
          </a:p>
          <a:p>
            <a:r>
              <a:rPr lang="en-IN" dirty="0"/>
              <a:t>Life Cycle</a:t>
            </a:r>
          </a:p>
          <a:p>
            <a:r>
              <a:rPr lang="en-IN" dirty="0"/>
              <a:t>Replication</a:t>
            </a:r>
          </a:p>
        </p:txBody>
      </p:sp>
    </p:spTree>
    <p:extLst>
      <p:ext uri="{BB962C8B-B14F-4D97-AF65-F5344CB8AC3E}">
        <p14:creationId xmlns:p14="http://schemas.microsoft.com/office/powerpoint/2010/main" val="2547946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F455-39C5-4B99-ACF0-97D104DA05FC}"/>
              </a:ext>
            </a:extLst>
          </p:cNvPr>
          <p:cNvSpPr>
            <a:spLocks noGrp="1"/>
          </p:cNvSpPr>
          <p:nvPr>
            <p:ph type="title"/>
          </p:nvPr>
        </p:nvSpPr>
        <p:spPr/>
        <p:txBody>
          <a:bodyPr/>
          <a:lstStyle/>
          <a:p>
            <a:r>
              <a:rPr lang="en-IN" dirty="0"/>
              <a:t>Versioning</a:t>
            </a:r>
          </a:p>
        </p:txBody>
      </p:sp>
      <p:pic>
        <p:nvPicPr>
          <p:cNvPr id="6" name="Content Placeholder 5" descr="Group of people">
            <a:extLst>
              <a:ext uri="{FF2B5EF4-FFF2-40B4-BE49-F238E27FC236}">
                <a16:creationId xmlns:a16="http://schemas.microsoft.com/office/drawing/2014/main" id="{6B5BE173-BC44-403F-8C7D-E05805B298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9688" y="3693319"/>
            <a:ext cx="914400" cy="914400"/>
          </a:xfrm>
        </p:spPr>
      </p:pic>
      <p:sp>
        <p:nvSpPr>
          <p:cNvPr id="4" name="Cylinder 3">
            <a:extLst>
              <a:ext uri="{FF2B5EF4-FFF2-40B4-BE49-F238E27FC236}">
                <a16:creationId xmlns:a16="http://schemas.microsoft.com/office/drawing/2014/main" id="{74791D1F-A2B3-4CDE-B6A3-EF5709607995}"/>
              </a:ext>
            </a:extLst>
          </p:cNvPr>
          <p:cNvSpPr/>
          <p:nvPr/>
        </p:nvSpPr>
        <p:spPr>
          <a:xfrm>
            <a:off x="4633546" y="2664069"/>
            <a:ext cx="2013439" cy="32971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 Particular</a:t>
            </a:r>
          </a:p>
          <a:p>
            <a:pPr algn="ctr"/>
            <a:r>
              <a:rPr lang="en-IN" dirty="0"/>
              <a:t>Project</a:t>
            </a:r>
          </a:p>
        </p:txBody>
      </p:sp>
      <p:pic>
        <p:nvPicPr>
          <p:cNvPr id="8" name="Graphic 7" descr="Group of people">
            <a:extLst>
              <a:ext uri="{FF2B5EF4-FFF2-40B4-BE49-F238E27FC236}">
                <a16:creationId xmlns:a16="http://schemas.microsoft.com/office/drawing/2014/main" id="{D1E45867-16DD-4A41-B7B5-ED83034C8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137" y="2157596"/>
            <a:ext cx="1535723" cy="1535723"/>
          </a:xfrm>
          <a:prstGeom prst="rect">
            <a:avLst/>
          </a:prstGeom>
        </p:spPr>
      </p:pic>
      <p:pic>
        <p:nvPicPr>
          <p:cNvPr id="9" name="Graphic 8" descr="Group of people">
            <a:extLst>
              <a:ext uri="{FF2B5EF4-FFF2-40B4-BE49-F238E27FC236}">
                <a16:creationId xmlns:a16="http://schemas.microsoft.com/office/drawing/2014/main" id="{A7419173-A50D-4D14-AABD-214352E209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138" y="4312627"/>
            <a:ext cx="1535723" cy="1535723"/>
          </a:xfrm>
          <a:prstGeom prst="rect">
            <a:avLst/>
          </a:prstGeom>
        </p:spPr>
      </p:pic>
      <p:pic>
        <p:nvPicPr>
          <p:cNvPr id="10" name="Graphic 9" descr="Group of people">
            <a:extLst>
              <a:ext uri="{FF2B5EF4-FFF2-40B4-BE49-F238E27FC236}">
                <a16:creationId xmlns:a16="http://schemas.microsoft.com/office/drawing/2014/main" id="{DAB88FE8-FA94-45C5-B1A4-6703CDFC1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9899" y="1079073"/>
            <a:ext cx="1535723" cy="1535723"/>
          </a:xfrm>
          <a:prstGeom prst="rect">
            <a:avLst/>
          </a:prstGeom>
        </p:spPr>
      </p:pic>
      <p:pic>
        <p:nvPicPr>
          <p:cNvPr id="11" name="Graphic 10" descr="Group of people">
            <a:extLst>
              <a:ext uri="{FF2B5EF4-FFF2-40B4-BE49-F238E27FC236}">
                <a16:creationId xmlns:a16="http://schemas.microsoft.com/office/drawing/2014/main" id="{92FFC314-A514-495D-8C77-C136516DFD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8552" y="542741"/>
            <a:ext cx="1535723" cy="1535723"/>
          </a:xfrm>
          <a:prstGeom prst="rect">
            <a:avLst/>
          </a:prstGeom>
        </p:spPr>
      </p:pic>
      <p:pic>
        <p:nvPicPr>
          <p:cNvPr id="12" name="Graphic 11" descr="Group of people">
            <a:extLst>
              <a:ext uri="{FF2B5EF4-FFF2-40B4-BE49-F238E27FC236}">
                <a16:creationId xmlns:a16="http://schemas.microsoft.com/office/drawing/2014/main" id="{30F3FAF8-9586-454B-8398-D25AD32440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14239" y="852853"/>
            <a:ext cx="1535723" cy="1535723"/>
          </a:xfrm>
          <a:prstGeom prst="rect">
            <a:avLst/>
          </a:prstGeom>
        </p:spPr>
      </p:pic>
      <p:pic>
        <p:nvPicPr>
          <p:cNvPr id="13" name="Graphic 12" descr="Group of people">
            <a:extLst>
              <a:ext uri="{FF2B5EF4-FFF2-40B4-BE49-F238E27FC236}">
                <a16:creationId xmlns:a16="http://schemas.microsoft.com/office/drawing/2014/main" id="{1190EA5C-E623-40DB-9BE3-8F88EA53E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5915" y="2933702"/>
            <a:ext cx="1535723" cy="1535723"/>
          </a:xfrm>
          <a:prstGeom prst="rect">
            <a:avLst/>
          </a:prstGeom>
        </p:spPr>
      </p:pic>
      <p:pic>
        <p:nvPicPr>
          <p:cNvPr id="14" name="Graphic 13" descr="Group of people">
            <a:extLst>
              <a:ext uri="{FF2B5EF4-FFF2-40B4-BE49-F238E27FC236}">
                <a16:creationId xmlns:a16="http://schemas.microsoft.com/office/drawing/2014/main" id="{A3AA0462-B63A-4A9D-95E7-35E2086233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2972" y="4853892"/>
            <a:ext cx="1535723" cy="1535723"/>
          </a:xfrm>
          <a:prstGeom prst="rect">
            <a:avLst/>
          </a:prstGeom>
        </p:spPr>
      </p:pic>
      <p:pic>
        <p:nvPicPr>
          <p:cNvPr id="15" name="Graphic 14" descr="Group of people">
            <a:extLst>
              <a:ext uri="{FF2B5EF4-FFF2-40B4-BE49-F238E27FC236}">
                <a16:creationId xmlns:a16="http://schemas.microsoft.com/office/drawing/2014/main" id="{E51DEE8A-2CE6-4F16-9611-0A23D723F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7117" y="5237285"/>
            <a:ext cx="1535723" cy="1535723"/>
          </a:xfrm>
          <a:prstGeom prst="rect">
            <a:avLst/>
          </a:prstGeom>
        </p:spPr>
      </p:pic>
      <p:pic>
        <p:nvPicPr>
          <p:cNvPr id="16" name="Graphic 15" descr="Group of people">
            <a:extLst>
              <a:ext uri="{FF2B5EF4-FFF2-40B4-BE49-F238E27FC236}">
                <a16:creationId xmlns:a16="http://schemas.microsoft.com/office/drawing/2014/main" id="{C79138FE-28A3-4CB9-BFBC-3D28C03C6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2757" y="5193323"/>
            <a:ext cx="1535723" cy="1535723"/>
          </a:xfrm>
          <a:prstGeom prst="rect">
            <a:avLst/>
          </a:prstGeom>
        </p:spPr>
      </p:pic>
    </p:spTree>
    <p:extLst>
      <p:ext uri="{BB962C8B-B14F-4D97-AF65-F5344CB8AC3E}">
        <p14:creationId xmlns:p14="http://schemas.microsoft.com/office/powerpoint/2010/main" val="4297947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9982-CDF8-4C80-B2A1-E6A1B5C7BCEB}"/>
              </a:ext>
            </a:extLst>
          </p:cNvPr>
          <p:cNvSpPr>
            <a:spLocks noGrp="1"/>
          </p:cNvSpPr>
          <p:nvPr>
            <p:ph type="title"/>
          </p:nvPr>
        </p:nvSpPr>
        <p:spPr/>
        <p:txBody>
          <a:bodyPr/>
          <a:lstStyle/>
          <a:p>
            <a:r>
              <a:rPr lang="en-IN" dirty="0"/>
              <a:t>Versioning Control</a:t>
            </a:r>
          </a:p>
        </p:txBody>
      </p:sp>
      <p:sp>
        <p:nvSpPr>
          <p:cNvPr id="3" name="Content Placeholder 2">
            <a:extLst>
              <a:ext uri="{FF2B5EF4-FFF2-40B4-BE49-F238E27FC236}">
                <a16:creationId xmlns:a16="http://schemas.microsoft.com/office/drawing/2014/main" id="{29934480-1E5B-4AE0-BD71-C932CF09F009}"/>
              </a:ext>
            </a:extLst>
          </p:cNvPr>
          <p:cNvSpPr>
            <a:spLocks noGrp="1"/>
          </p:cNvSpPr>
          <p:nvPr>
            <p:ph idx="1"/>
          </p:nvPr>
        </p:nvSpPr>
        <p:spPr/>
        <p:txBody>
          <a:bodyPr/>
          <a:lstStyle/>
          <a:p>
            <a:r>
              <a:rPr lang="en-IN" dirty="0"/>
              <a:t>Its an approach that will maintain the checkpoint for each and every file in the storage</a:t>
            </a:r>
          </a:p>
          <a:p>
            <a:r>
              <a:rPr lang="en-IN" dirty="0"/>
              <a:t>Checkpoints will renew for each and </a:t>
            </a:r>
          </a:p>
          <a:p>
            <a:r>
              <a:rPr lang="en-IN" dirty="0"/>
              <a:t>File created </a:t>
            </a:r>
          </a:p>
          <a:p>
            <a:r>
              <a:rPr lang="en-IN" dirty="0"/>
              <a:t>File modified</a:t>
            </a:r>
          </a:p>
          <a:p>
            <a:r>
              <a:rPr lang="en-IN" dirty="0"/>
              <a:t>File got deleted</a:t>
            </a:r>
          </a:p>
          <a:p>
            <a:r>
              <a:rPr lang="en-IN" dirty="0"/>
              <a:t>By default in s3 Bucket Versioning control option is disabled state</a:t>
            </a:r>
          </a:p>
        </p:txBody>
      </p:sp>
    </p:spTree>
    <p:extLst>
      <p:ext uri="{BB962C8B-B14F-4D97-AF65-F5344CB8AC3E}">
        <p14:creationId xmlns:p14="http://schemas.microsoft.com/office/powerpoint/2010/main" val="20849568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1D5A-54B9-4E50-954A-F29105D2E1CE}"/>
              </a:ext>
            </a:extLst>
          </p:cNvPr>
          <p:cNvSpPr>
            <a:spLocks noGrp="1"/>
          </p:cNvSpPr>
          <p:nvPr>
            <p:ph type="title"/>
          </p:nvPr>
        </p:nvSpPr>
        <p:spPr/>
        <p:txBody>
          <a:bodyPr/>
          <a:lstStyle/>
          <a:p>
            <a:r>
              <a:rPr lang="en-IN" dirty="0"/>
              <a:t>S3 Bucket as Website </a:t>
            </a:r>
          </a:p>
        </p:txBody>
      </p:sp>
      <p:sp>
        <p:nvSpPr>
          <p:cNvPr id="3" name="Content Placeholder 2">
            <a:extLst>
              <a:ext uri="{FF2B5EF4-FFF2-40B4-BE49-F238E27FC236}">
                <a16:creationId xmlns:a16="http://schemas.microsoft.com/office/drawing/2014/main" id="{8D00E5BB-AB89-4C97-BE5E-9B24A3C95C8E}"/>
              </a:ext>
            </a:extLst>
          </p:cNvPr>
          <p:cNvSpPr>
            <a:spLocks noGrp="1"/>
          </p:cNvSpPr>
          <p:nvPr>
            <p:ph idx="1"/>
          </p:nvPr>
        </p:nvSpPr>
        <p:spPr/>
        <p:txBody>
          <a:bodyPr/>
          <a:lstStyle/>
          <a:p>
            <a:r>
              <a:rPr lang="en-IN" dirty="0"/>
              <a:t>Because of s3 is an PAAS, we don’t have any customized option to deploy our website</a:t>
            </a:r>
          </a:p>
          <a:p>
            <a:r>
              <a:rPr lang="en-IN" dirty="0"/>
              <a:t>How we are going to apply permission for website</a:t>
            </a:r>
          </a:p>
        </p:txBody>
      </p:sp>
      <p:sp>
        <p:nvSpPr>
          <p:cNvPr id="4" name="Cylinder 3">
            <a:extLst>
              <a:ext uri="{FF2B5EF4-FFF2-40B4-BE49-F238E27FC236}">
                <a16:creationId xmlns:a16="http://schemas.microsoft.com/office/drawing/2014/main" id="{BDB16307-DE36-47D6-A613-6DA73B577BA5}"/>
              </a:ext>
            </a:extLst>
          </p:cNvPr>
          <p:cNvSpPr/>
          <p:nvPr/>
        </p:nvSpPr>
        <p:spPr>
          <a:xfrm>
            <a:off x="4642338" y="3226777"/>
            <a:ext cx="1802424" cy="29102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7DA0827C-68E6-4C5E-9C13-5EF3C3CB293F}"/>
              </a:ext>
            </a:extLst>
          </p:cNvPr>
          <p:cNvSpPr/>
          <p:nvPr/>
        </p:nvSpPr>
        <p:spPr>
          <a:xfrm>
            <a:off x="6444762" y="3815862"/>
            <a:ext cx="2048607" cy="9056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Index.html, error.html</a:t>
            </a:r>
          </a:p>
        </p:txBody>
      </p:sp>
    </p:spTree>
    <p:extLst>
      <p:ext uri="{BB962C8B-B14F-4D97-AF65-F5344CB8AC3E}">
        <p14:creationId xmlns:p14="http://schemas.microsoft.com/office/powerpoint/2010/main" val="615959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8E1E-3994-4F46-BA9D-1C927BC8A11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AA5B85-27DF-493E-8E54-08A97A7B55C1}"/>
              </a:ext>
            </a:extLst>
          </p:cNvPr>
          <p:cNvSpPr>
            <a:spLocks noGrp="1"/>
          </p:cNvSpPr>
          <p:nvPr>
            <p:ph idx="1"/>
          </p:nvPr>
        </p:nvSpPr>
        <p:spPr/>
        <p:txBody>
          <a:bodyPr/>
          <a:lstStyle/>
          <a:p>
            <a:r>
              <a:rPr lang="en-IN" dirty="0"/>
              <a:t>Frequently used data</a:t>
            </a:r>
          </a:p>
          <a:p>
            <a:r>
              <a:rPr lang="en-IN" dirty="0"/>
              <a:t>Weekly used data</a:t>
            </a:r>
          </a:p>
          <a:p>
            <a:r>
              <a:rPr lang="en-IN" dirty="0"/>
              <a:t>Monthly Used data</a:t>
            </a:r>
          </a:p>
          <a:p>
            <a:r>
              <a:rPr lang="en-IN" dirty="0"/>
              <a:t>Yearly user data</a:t>
            </a:r>
          </a:p>
        </p:txBody>
      </p:sp>
    </p:spTree>
    <p:extLst>
      <p:ext uri="{BB962C8B-B14F-4D97-AF65-F5344CB8AC3E}">
        <p14:creationId xmlns:p14="http://schemas.microsoft.com/office/powerpoint/2010/main" val="34318298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1C15-C895-4B55-BEB5-529E60530018}"/>
              </a:ext>
            </a:extLst>
          </p:cNvPr>
          <p:cNvSpPr>
            <a:spLocks noGrp="1"/>
          </p:cNvSpPr>
          <p:nvPr>
            <p:ph type="title"/>
          </p:nvPr>
        </p:nvSpPr>
        <p:spPr/>
        <p:txBody>
          <a:bodyPr/>
          <a:lstStyle/>
          <a:p>
            <a:r>
              <a:rPr lang="en-IN" dirty="0"/>
              <a:t>S3 Standard Storage(Default)</a:t>
            </a:r>
          </a:p>
        </p:txBody>
      </p:sp>
      <p:sp>
        <p:nvSpPr>
          <p:cNvPr id="3" name="Content Placeholder 2">
            <a:extLst>
              <a:ext uri="{FF2B5EF4-FFF2-40B4-BE49-F238E27FC236}">
                <a16:creationId xmlns:a16="http://schemas.microsoft.com/office/drawing/2014/main" id="{52D340E1-2757-48E1-8FA0-6FBE95A7B60D}"/>
              </a:ext>
            </a:extLst>
          </p:cNvPr>
          <p:cNvSpPr>
            <a:spLocks noGrp="1"/>
          </p:cNvSpPr>
          <p:nvPr>
            <p:ph idx="1"/>
          </p:nvPr>
        </p:nvSpPr>
        <p:spPr/>
        <p:txBody>
          <a:bodyPr>
            <a:normAutofit/>
          </a:bodyPr>
          <a:lstStyle/>
          <a:p>
            <a:r>
              <a:rPr lang="en-US" dirty="0"/>
              <a:t>Key Features:</a:t>
            </a:r>
          </a:p>
          <a:p>
            <a:r>
              <a:rPr lang="en-US" dirty="0"/>
              <a:t>Low latency and high throughput performance</a:t>
            </a:r>
          </a:p>
          <a:p>
            <a:r>
              <a:rPr lang="en-US" dirty="0"/>
              <a:t>Designed for durability of 99.999999999% of objects across multiple Availability Zones</a:t>
            </a:r>
          </a:p>
          <a:p>
            <a:r>
              <a:rPr lang="en-US" dirty="0"/>
              <a:t>Resilient against events that impact an entire Availability Zone</a:t>
            </a:r>
          </a:p>
          <a:p>
            <a:r>
              <a:rPr lang="en-US" dirty="0"/>
              <a:t>Designed for 99.99% availability over a given year</a:t>
            </a:r>
          </a:p>
          <a:p>
            <a:r>
              <a:rPr lang="en-US" dirty="0"/>
              <a:t>Backed with the Amazon S3 Service Level Agreement for availability</a:t>
            </a:r>
          </a:p>
          <a:p>
            <a:r>
              <a:rPr lang="en-US" dirty="0"/>
              <a:t>Supports SSL for data in transit and encryption of data at rest</a:t>
            </a:r>
          </a:p>
          <a:p>
            <a:r>
              <a:rPr lang="en-US" dirty="0"/>
              <a:t>S3 Lifecycle management for automatic migration of objects to other S3 Storage Classes  </a:t>
            </a:r>
          </a:p>
          <a:p>
            <a:endParaRPr lang="en-US" dirty="0"/>
          </a:p>
          <a:p>
            <a:endParaRPr lang="en-IN" dirty="0"/>
          </a:p>
        </p:txBody>
      </p:sp>
    </p:spTree>
    <p:extLst>
      <p:ext uri="{BB962C8B-B14F-4D97-AF65-F5344CB8AC3E}">
        <p14:creationId xmlns:p14="http://schemas.microsoft.com/office/powerpoint/2010/main" val="3107694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1FB1-0E0E-4268-A962-7A69C859EE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48A86-660A-4DCB-A360-794409B689E2}"/>
              </a:ext>
            </a:extLst>
          </p:cNvPr>
          <p:cNvSpPr>
            <a:spLocks noGrp="1"/>
          </p:cNvSpPr>
          <p:nvPr>
            <p:ph idx="1"/>
          </p:nvPr>
        </p:nvSpPr>
        <p:spPr/>
        <p:txBody>
          <a:bodyPr/>
          <a:lstStyle/>
          <a:p>
            <a:r>
              <a:rPr lang="en-IN" dirty="0"/>
              <a:t>6 Version of the same file will be there</a:t>
            </a:r>
          </a:p>
        </p:txBody>
      </p:sp>
      <p:sp>
        <p:nvSpPr>
          <p:cNvPr id="4" name="Rectangle: Rounded Corners 3">
            <a:extLst>
              <a:ext uri="{FF2B5EF4-FFF2-40B4-BE49-F238E27FC236}">
                <a16:creationId xmlns:a16="http://schemas.microsoft.com/office/drawing/2014/main" id="{8CE5FCDB-B82E-4E47-BE7B-3E7BC804D578}"/>
              </a:ext>
            </a:extLst>
          </p:cNvPr>
          <p:cNvSpPr/>
          <p:nvPr/>
        </p:nvSpPr>
        <p:spPr>
          <a:xfrm>
            <a:off x="7804884" y="2795954"/>
            <a:ext cx="3270738" cy="2672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712EEBB-1644-4A10-95C0-6E3BD1FE10BB}"/>
              </a:ext>
            </a:extLst>
          </p:cNvPr>
          <p:cNvSpPr/>
          <p:nvPr/>
        </p:nvSpPr>
        <p:spPr>
          <a:xfrm>
            <a:off x="7957284" y="2948354"/>
            <a:ext cx="3270738" cy="26728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3B72EFA-CA26-4D55-9A1C-C88A6F276A90}"/>
              </a:ext>
            </a:extLst>
          </p:cNvPr>
          <p:cNvSpPr/>
          <p:nvPr/>
        </p:nvSpPr>
        <p:spPr>
          <a:xfrm>
            <a:off x="8109684" y="3100754"/>
            <a:ext cx="3270738" cy="26728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5FB3631-41D4-4F6D-9606-2E77486FCEAE}"/>
              </a:ext>
            </a:extLst>
          </p:cNvPr>
          <p:cNvSpPr/>
          <p:nvPr/>
        </p:nvSpPr>
        <p:spPr>
          <a:xfrm>
            <a:off x="8262084" y="3253154"/>
            <a:ext cx="3270738" cy="26728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0B13590-0A30-49CC-9F4A-6EE50F8E772D}"/>
              </a:ext>
            </a:extLst>
          </p:cNvPr>
          <p:cNvSpPr/>
          <p:nvPr/>
        </p:nvSpPr>
        <p:spPr>
          <a:xfrm>
            <a:off x="8414484" y="3405554"/>
            <a:ext cx="3270738" cy="267286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00254A2-B857-4E88-94BD-2457C40CF506}"/>
              </a:ext>
            </a:extLst>
          </p:cNvPr>
          <p:cNvSpPr/>
          <p:nvPr/>
        </p:nvSpPr>
        <p:spPr>
          <a:xfrm>
            <a:off x="1103312" y="3165231"/>
            <a:ext cx="3270738" cy="2672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2072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E0EE-CECC-49CB-9F3A-27D661B55A98}"/>
              </a:ext>
            </a:extLst>
          </p:cNvPr>
          <p:cNvSpPr>
            <a:spLocks noGrp="1"/>
          </p:cNvSpPr>
          <p:nvPr>
            <p:ph type="title"/>
          </p:nvPr>
        </p:nvSpPr>
        <p:spPr/>
        <p:txBody>
          <a:bodyPr/>
          <a:lstStyle/>
          <a:p>
            <a:r>
              <a:rPr lang="en-IN" dirty="0"/>
              <a:t>Replication</a:t>
            </a:r>
          </a:p>
        </p:txBody>
      </p:sp>
      <p:sp>
        <p:nvSpPr>
          <p:cNvPr id="3" name="Content Placeholder 2">
            <a:extLst>
              <a:ext uri="{FF2B5EF4-FFF2-40B4-BE49-F238E27FC236}">
                <a16:creationId xmlns:a16="http://schemas.microsoft.com/office/drawing/2014/main" id="{1D4293F4-081E-47D1-B05F-93566AA304A0}"/>
              </a:ext>
            </a:extLst>
          </p:cNvPr>
          <p:cNvSpPr>
            <a:spLocks noGrp="1"/>
          </p:cNvSpPr>
          <p:nvPr>
            <p:ph idx="1"/>
          </p:nvPr>
        </p:nvSpPr>
        <p:spPr/>
        <p:txBody>
          <a:bodyPr/>
          <a:lstStyle/>
          <a:p>
            <a:r>
              <a:rPr lang="en-IN" dirty="0"/>
              <a:t>Versioning Control Mechanism should be enabled in both the bucket.</a:t>
            </a:r>
          </a:p>
        </p:txBody>
      </p:sp>
      <p:sp>
        <p:nvSpPr>
          <p:cNvPr id="4" name="Cylinder 3">
            <a:extLst>
              <a:ext uri="{FF2B5EF4-FFF2-40B4-BE49-F238E27FC236}">
                <a16:creationId xmlns:a16="http://schemas.microsoft.com/office/drawing/2014/main" id="{9CE16C9B-51AB-4242-B25F-D39AEAF3F6B9}"/>
              </a:ext>
            </a:extLst>
          </p:cNvPr>
          <p:cNvSpPr/>
          <p:nvPr/>
        </p:nvSpPr>
        <p:spPr>
          <a:xfrm>
            <a:off x="2031023" y="2954215"/>
            <a:ext cx="1855177" cy="29278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AAEDA0E6-4A65-4804-855E-775C38EA9177}"/>
              </a:ext>
            </a:extLst>
          </p:cNvPr>
          <p:cNvSpPr/>
          <p:nvPr/>
        </p:nvSpPr>
        <p:spPr>
          <a:xfrm>
            <a:off x="6913685" y="2954215"/>
            <a:ext cx="1855177" cy="2927839"/>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016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EFB-DACE-4747-9410-0ADFF4C7E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47EDE0-AEA7-4FD8-A60A-1E2A76B1036C}"/>
              </a:ext>
            </a:extLst>
          </p:cNvPr>
          <p:cNvSpPr>
            <a:spLocks noGrp="1"/>
          </p:cNvSpPr>
          <p:nvPr>
            <p:ph idx="1"/>
          </p:nvPr>
        </p:nvSpPr>
        <p:spPr/>
        <p:txBody>
          <a:bodyPr/>
          <a:lstStyle/>
          <a:p>
            <a:r>
              <a:rPr lang="en-IN" dirty="0"/>
              <a:t>Hadoop 1</a:t>
            </a:r>
          </a:p>
          <a:p>
            <a:pPr lvl="1"/>
            <a:r>
              <a:rPr lang="en-IN" dirty="0"/>
              <a:t>Hadoop fs –ls</a:t>
            </a:r>
          </a:p>
          <a:p>
            <a:r>
              <a:rPr lang="en-IN" dirty="0"/>
              <a:t>Hadoop 2</a:t>
            </a:r>
          </a:p>
          <a:p>
            <a:pPr lvl="1"/>
            <a:r>
              <a:rPr lang="en-IN" dirty="0"/>
              <a:t>Hadoop fs –ls</a:t>
            </a:r>
          </a:p>
          <a:p>
            <a:pPr lvl="1"/>
            <a:r>
              <a:rPr lang="en-IN" dirty="0" err="1"/>
              <a:t>Hdfs</a:t>
            </a:r>
            <a:r>
              <a:rPr lang="en-IN" dirty="0"/>
              <a:t> </a:t>
            </a:r>
            <a:r>
              <a:rPr lang="en-IN" dirty="0" err="1"/>
              <a:t>dfs</a:t>
            </a:r>
            <a:r>
              <a:rPr lang="en-IN" dirty="0"/>
              <a:t> -ls</a:t>
            </a:r>
          </a:p>
          <a:p>
            <a:pPr lvl="1"/>
            <a:endParaRPr lang="en-IN" dirty="0"/>
          </a:p>
        </p:txBody>
      </p:sp>
    </p:spTree>
    <p:extLst>
      <p:ext uri="{BB962C8B-B14F-4D97-AF65-F5344CB8AC3E}">
        <p14:creationId xmlns:p14="http://schemas.microsoft.com/office/powerpoint/2010/main" val="3974813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2B4-AF58-4DC3-8EC5-184ABF0DAFCD}"/>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C2C0E6B8-BE61-445E-B609-45192BAE2E1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DDDC4687-1153-46A6-A685-465518A4D119}"/>
              </a:ext>
            </a:extLst>
          </p:cNvPr>
          <p:cNvSpPr/>
          <p:nvPr/>
        </p:nvSpPr>
        <p:spPr>
          <a:xfrm>
            <a:off x="1565031" y="2233246"/>
            <a:ext cx="8141677" cy="3886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46E6283-2CB6-4D63-8FFF-C68F4C6E35FB}"/>
              </a:ext>
            </a:extLst>
          </p:cNvPr>
          <p:cNvSpPr/>
          <p:nvPr/>
        </p:nvSpPr>
        <p:spPr>
          <a:xfrm>
            <a:off x="2066193"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FFE170-B120-45A1-9DDA-F5505A145C7A}"/>
              </a:ext>
            </a:extLst>
          </p:cNvPr>
          <p:cNvSpPr/>
          <p:nvPr/>
        </p:nvSpPr>
        <p:spPr>
          <a:xfrm>
            <a:off x="3253154"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4607A41-4AA1-496E-B837-4415A8572370}"/>
              </a:ext>
            </a:extLst>
          </p:cNvPr>
          <p:cNvSpPr/>
          <p:nvPr/>
        </p:nvSpPr>
        <p:spPr>
          <a:xfrm>
            <a:off x="4440115"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AED8255-3FD3-4445-8973-3F1315C4C156}"/>
              </a:ext>
            </a:extLst>
          </p:cNvPr>
          <p:cNvSpPr/>
          <p:nvPr/>
        </p:nvSpPr>
        <p:spPr>
          <a:xfrm>
            <a:off x="5627076"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626DB52-66EF-4D37-9EB8-C0BE2B8D73EA}"/>
              </a:ext>
            </a:extLst>
          </p:cNvPr>
          <p:cNvSpPr/>
          <p:nvPr/>
        </p:nvSpPr>
        <p:spPr>
          <a:xfrm>
            <a:off x="2066193"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7815B89-C801-4EB6-AB75-0BAE8F0D716A}"/>
              </a:ext>
            </a:extLst>
          </p:cNvPr>
          <p:cNvSpPr/>
          <p:nvPr/>
        </p:nvSpPr>
        <p:spPr>
          <a:xfrm>
            <a:off x="3253154"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3CCA2A5-D727-4978-8344-136E53A19BB7}"/>
              </a:ext>
            </a:extLst>
          </p:cNvPr>
          <p:cNvSpPr/>
          <p:nvPr/>
        </p:nvSpPr>
        <p:spPr>
          <a:xfrm>
            <a:off x="4440115"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4CBD95-3ED1-420F-85BD-C45315E60669}"/>
              </a:ext>
            </a:extLst>
          </p:cNvPr>
          <p:cNvSpPr/>
          <p:nvPr/>
        </p:nvSpPr>
        <p:spPr>
          <a:xfrm>
            <a:off x="5627076"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2766755-AAEE-4DAE-9BB0-17F967C71EDC}"/>
              </a:ext>
            </a:extLst>
          </p:cNvPr>
          <p:cNvSpPr/>
          <p:nvPr/>
        </p:nvSpPr>
        <p:spPr>
          <a:xfrm>
            <a:off x="2118947"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25901C51-8595-4C02-AA70-A9852BEED00A}"/>
              </a:ext>
            </a:extLst>
          </p:cNvPr>
          <p:cNvSpPr/>
          <p:nvPr/>
        </p:nvSpPr>
        <p:spPr>
          <a:xfrm>
            <a:off x="3305908"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54EE753-9324-4AB2-841B-C2C6F20E5EAC}"/>
              </a:ext>
            </a:extLst>
          </p:cNvPr>
          <p:cNvSpPr/>
          <p:nvPr/>
        </p:nvSpPr>
        <p:spPr>
          <a:xfrm>
            <a:off x="4492869"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1271ACD-84E8-47F4-A326-3B94B02BA831}"/>
              </a:ext>
            </a:extLst>
          </p:cNvPr>
          <p:cNvSpPr/>
          <p:nvPr/>
        </p:nvSpPr>
        <p:spPr>
          <a:xfrm>
            <a:off x="5679830"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68C2655-F957-428A-9544-A598B97566C3}"/>
              </a:ext>
            </a:extLst>
          </p:cNvPr>
          <p:cNvSpPr/>
          <p:nvPr/>
        </p:nvSpPr>
        <p:spPr>
          <a:xfrm>
            <a:off x="6814037"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B3950ED8-70CC-42B0-91BE-B8E1C5F37279}"/>
              </a:ext>
            </a:extLst>
          </p:cNvPr>
          <p:cNvSpPr/>
          <p:nvPr/>
        </p:nvSpPr>
        <p:spPr>
          <a:xfrm>
            <a:off x="8000998"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7ACE30D-78E1-44BA-8B27-BBD3EB3118CC}"/>
              </a:ext>
            </a:extLst>
          </p:cNvPr>
          <p:cNvSpPr/>
          <p:nvPr/>
        </p:nvSpPr>
        <p:spPr>
          <a:xfrm>
            <a:off x="6814037"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676117A-EAC4-4D82-9879-D66A0A4064E3}"/>
              </a:ext>
            </a:extLst>
          </p:cNvPr>
          <p:cNvSpPr/>
          <p:nvPr/>
        </p:nvSpPr>
        <p:spPr>
          <a:xfrm>
            <a:off x="8000998"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A9DE35E0-A2CE-4295-AC3B-DA53E2335801}"/>
              </a:ext>
            </a:extLst>
          </p:cNvPr>
          <p:cNvSpPr/>
          <p:nvPr/>
        </p:nvSpPr>
        <p:spPr>
          <a:xfrm>
            <a:off x="6866791"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9F73826-4810-40C3-942C-CEA25356330D}"/>
              </a:ext>
            </a:extLst>
          </p:cNvPr>
          <p:cNvSpPr/>
          <p:nvPr/>
        </p:nvSpPr>
        <p:spPr>
          <a:xfrm>
            <a:off x="8053752"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7660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2B4-AF58-4DC3-8EC5-184ABF0DAFCD}"/>
              </a:ext>
            </a:extLst>
          </p:cNvPr>
          <p:cNvSpPr>
            <a:spLocks noGrp="1"/>
          </p:cNvSpPr>
          <p:nvPr>
            <p:ph type="title"/>
          </p:nvPr>
        </p:nvSpPr>
        <p:spPr/>
        <p:txBody>
          <a:bodyPr/>
          <a:lstStyle/>
          <a:p>
            <a:r>
              <a:rPr lang="en-IN" dirty="0"/>
              <a:t>AWS IAM</a:t>
            </a:r>
          </a:p>
        </p:txBody>
      </p:sp>
      <p:sp>
        <p:nvSpPr>
          <p:cNvPr id="3" name="Content Placeholder 2">
            <a:extLst>
              <a:ext uri="{FF2B5EF4-FFF2-40B4-BE49-F238E27FC236}">
                <a16:creationId xmlns:a16="http://schemas.microsoft.com/office/drawing/2014/main" id="{C2C0E6B8-BE61-445E-B609-45192BAE2E1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DDDC4687-1153-46A6-A685-465518A4D119}"/>
              </a:ext>
            </a:extLst>
          </p:cNvPr>
          <p:cNvSpPr/>
          <p:nvPr/>
        </p:nvSpPr>
        <p:spPr>
          <a:xfrm>
            <a:off x="1565031" y="2233246"/>
            <a:ext cx="8141677" cy="3886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46E6283-2CB6-4D63-8FFF-C68F4C6E35FB}"/>
              </a:ext>
            </a:extLst>
          </p:cNvPr>
          <p:cNvSpPr/>
          <p:nvPr/>
        </p:nvSpPr>
        <p:spPr>
          <a:xfrm>
            <a:off x="2066193"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6" name="Rectangle: Rounded Corners 5">
            <a:extLst>
              <a:ext uri="{FF2B5EF4-FFF2-40B4-BE49-F238E27FC236}">
                <a16:creationId xmlns:a16="http://schemas.microsoft.com/office/drawing/2014/main" id="{24FFE170-B120-45A1-9DDA-F5505A145C7A}"/>
              </a:ext>
            </a:extLst>
          </p:cNvPr>
          <p:cNvSpPr/>
          <p:nvPr/>
        </p:nvSpPr>
        <p:spPr>
          <a:xfrm>
            <a:off x="3253154"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solidFill>
              </a:rPr>
              <a:t>2</a:t>
            </a:r>
            <a:endParaRPr lang="en-IN" dirty="0">
              <a:solidFill>
                <a:schemeClr val="bg1"/>
              </a:solidFill>
            </a:endParaRPr>
          </a:p>
        </p:txBody>
      </p:sp>
      <p:sp>
        <p:nvSpPr>
          <p:cNvPr id="7" name="Rectangle: Rounded Corners 6">
            <a:extLst>
              <a:ext uri="{FF2B5EF4-FFF2-40B4-BE49-F238E27FC236}">
                <a16:creationId xmlns:a16="http://schemas.microsoft.com/office/drawing/2014/main" id="{34607A41-4AA1-496E-B837-4415A8572370}"/>
              </a:ext>
            </a:extLst>
          </p:cNvPr>
          <p:cNvSpPr/>
          <p:nvPr/>
        </p:nvSpPr>
        <p:spPr>
          <a:xfrm>
            <a:off x="4440115"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Rectangle: Rounded Corners 7">
            <a:extLst>
              <a:ext uri="{FF2B5EF4-FFF2-40B4-BE49-F238E27FC236}">
                <a16:creationId xmlns:a16="http://schemas.microsoft.com/office/drawing/2014/main" id="{DAED8255-3FD3-4445-8973-3F1315C4C156}"/>
              </a:ext>
            </a:extLst>
          </p:cNvPr>
          <p:cNvSpPr/>
          <p:nvPr/>
        </p:nvSpPr>
        <p:spPr>
          <a:xfrm>
            <a:off x="5627076"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9" name="Rectangle: Rounded Corners 8">
            <a:extLst>
              <a:ext uri="{FF2B5EF4-FFF2-40B4-BE49-F238E27FC236}">
                <a16:creationId xmlns:a16="http://schemas.microsoft.com/office/drawing/2014/main" id="{D626DB52-66EF-4D37-9EB8-C0BE2B8D73EA}"/>
              </a:ext>
            </a:extLst>
          </p:cNvPr>
          <p:cNvSpPr/>
          <p:nvPr/>
        </p:nvSpPr>
        <p:spPr>
          <a:xfrm>
            <a:off x="2066193"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B7815B89-C801-4EB6-AB75-0BAE8F0D716A}"/>
              </a:ext>
            </a:extLst>
          </p:cNvPr>
          <p:cNvSpPr/>
          <p:nvPr/>
        </p:nvSpPr>
        <p:spPr>
          <a:xfrm>
            <a:off x="3253154"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3CCA2A5-D727-4978-8344-136E53A19BB7}"/>
              </a:ext>
            </a:extLst>
          </p:cNvPr>
          <p:cNvSpPr/>
          <p:nvPr/>
        </p:nvSpPr>
        <p:spPr>
          <a:xfrm>
            <a:off x="4440115"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4CBD95-3ED1-420F-85BD-C45315E60669}"/>
              </a:ext>
            </a:extLst>
          </p:cNvPr>
          <p:cNvSpPr/>
          <p:nvPr/>
        </p:nvSpPr>
        <p:spPr>
          <a:xfrm>
            <a:off x="5627076"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2766755-AAEE-4DAE-9BB0-17F967C71EDC}"/>
              </a:ext>
            </a:extLst>
          </p:cNvPr>
          <p:cNvSpPr/>
          <p:nvPr/>
        </p:nvSpPr>
        <p:spPr>
          <a:xfrm>
            <a:off x="2118947"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25901C51-8595-4C02-AA70-A9852BEED00A}"/>
              </a:ext>
            </a:extLst>
          </p:cNvPr>
          <p:cNvSpPr/>
          <p:nvPr/>
        </p:nvSpPr>
        <p:spPr>
          <a:xfrm>
            <a:off x="3305908"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A54EE753-9324-4AB2-841B-C2C6F20E5EAC}"/>
              </a:ext>
            </a:extLst>
          </p:cNvPr>
          <p:cNvSpPr/>
          <p:nvPr/>
        </p:nvSpPr>
        <p:spPr>
          <a:xfrm>
            <a:off x="4492869"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1271ACD-84E8-47F4-A326-3B94B02BA831}"/>
              </a:ext>
            </a:extLst>
          </p:cNvPr>
          <p:cNvSpPr/>
          <p:nvPr/>
        </p:nvSpPr>
        <p:spPr>
          <a:xfrm>
            <a:off x="5679830"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68C2655-F957-428A-9544-A598B97566C3}"/>
              </a:ext>
            </a:extLst>
          </p:cNvPr>
          <p:cNvSpPr/>
          <p:nvPr/>
        </p:nvSpPr>
        <p:spPr>
          <a:xfrm>
            <a:off x="6814037"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B3950ED8-70CC-42B0-91BE-B8E1C5F37279}"/>
              </a:ext>
            </a:extLst>
          </p:cNvPr>
          <p:cNvSpPr/>
          <p:nvPr/>
        </p:nvSpPr>
        <p:spPr>
          <a:xfrm>
            <a:off x="8000998" y="2391508"/>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7ACE30D-78E1-44BA-8B27-BBD3EB3118CC}"/>
              </a:ext>
            </a:extLst>
          </p:cNvPr>
          <p:cNvSpPr/>
          <p:nvPr/>
        </p:nvSpPr>
        <p:spPr>
          <a:xfrm>
            <a:off x="6814037"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676117A-EAC4-4D82-9879-D66A0A4064E3}"/>
              </a:ext>
            </a:extLst>
          </p:cNvPr>
          <p:cNvSpPr/>
          <p:nvPr/>
        </p:nvSpPr>
        <p:spPr>
          <a:xfrm>
            <a:off x="8000998" y="3618035"/>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A9DE35E0-A2CE-4295-AC3B-DA53E2335801}"/>
              </a:ext>
            </a:extLst>
          </p:cNvPr>
          <p:cNvSpPr/>
          <p:nvPr/>
        </p:nvSpPr>
        <p:spPr>
          <a:xfrm>
            <a:off x="6866791"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9F73826-4810-40C3-942C-CEA25356330D}"/>
              </a:ext>
            </a:extLst>
          </p:cNvPr>
          <p:cNvSpPr/>
          <p:nvPr/>
        </p:nvSpPr>
        <p:spPr>
          <a:xfrm>
            <a:off x="8053752" y="4844562"/>
            <a:ext cx="1134207" cy="115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73766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54F0-A387-4A29-9DD5-63FE7CC7C7A2}"/>
              </a:ext>
            </a:extLst>
          </p:cNvPr>
          <p:cNvSpPr>
            <a:spLocks noGrp="1"/>
          </p:cNvSpPr>
          <p:nvPr>
            <p:ph type="title"/>
          </p:nvPr>
        </p:nvSpPr>
        <p:spPr/>
        <p:txBody>
          <a:bodyPr/>
          <a:lstStyle/>
          <a:p>
            <a:r>
              <a:rPr lang="en-IN" dirty="0"/>
              <a:t>AWS</a:t>
            </a:r>
          </a:p>
        </p:txBody>
      </p:sp>
      <p:sp>
        <p:nvSpPr>
          <p:cNvPr id="3" name="Content Placeholder 2">
            <a:extLst>
              <a:ext uri="{FF2B5EF4-FFF2-40B4-BE49-F238E27FC236}">
                <a16:creationId xmlns:a16="http://schemas.microsoft.com/office/drawing/2014/main" id="{87F89FAB-5515-467E-853B-0E244C6EA695}"/>
              </a:ext>
            </a:extLst>
          </p:cNvPr>
          <p:cNvSpPr>
            <a:spLocks noGrp="1"/>
          </p:cNvSpPr>
          <p:nvPr>
            <p:ph idx="1"/>
          </p:nvPr>
        </p:nvSpPr>
        <p:spPr/>
        <p:txBody>
          <a:bodyPr/>
          <a:lstStyle/>
          <a:p>
            <a:r>
              <a:rPr lang="en-IN" dirty="0"/>
              <a:t>In AWS Each and Every root account has been divided in to 20 Regions</a:t>
            </a:r>
          </a:p>
          <a:p>
            <a:r>
              <a:rPr lang="en-IN" dirty="0"/>
              <a:t>Each and every region got separated by unique networking point</a:t>
            </a:r>
          </a:p>
          <a:p>
            <a:r>
              <a:rPr lang="en-IN" dirty="0"/>
              <a:t>If u create machine in mumbai region that will not appear in Singapore region</a:t>
            </a:r>
          </a:p>
          <a:p>
            <a:r>
              <a:rPr lang="en-IN" dirty="0"/>
              <a:t>How will different account will interact with each other?</a:t>
            </a:r>
          </a:p>
          <a:p>
            <a:r>
              <a:rPr lang="en-IN" dirty="0"/>
              <a:t>They named those networking point as VPC </a:t>
            </a:r>
          </a:p>
          <a:p>
            <a:endParaRPr lang="en-IN" dirty="0"/>
          </a:p>
        </p:txBody>
      </p:sp>
    </p:spTree>
    <p:extLst>
      <p:ext uri="{BB962C8B-B14F-4D97-AF65-F5344CB8AC3E}">
        <p14:creationId xmlns:p14="http://schemas.microsoft.com/office/powerpoint/2010/main" val="3119975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E9CF-D7E0-4352-9DCA-EC6CB941351D}"/>
              </a:ext>
            </a:extLst>
          </p:cNvPr>
          <p:cNvSpPr>
            <a:spLocks noGrp="1"/>
          </p:cNvSpPr>
          <p:nvPr>
            <p:ph type="title"/>
          </p:nvPr>
        </p:nvSpPr>
        <p:spPr/>
        <p:txBody>
          <a:bodyPr/>
          <a:lstStyle/>
          <a:p>
            <a:r>
              <a:rPr lang="en-IN" dirty="0"/>
              <a:t>AWS VPC</a:t>
            </a:r>
          </a:p>
        </p:txBody>
      </p:sp>
      <p:sp>
        <p:nvSpPr>
          <p:cNvPr id="3" name="Content Placeholder 2">
            <a:extLst>
              <a:ext uri="{FF2B5EF4-FFF2-40B4-BE49-F238E27FC236}">
                <a16:creationId xmlns:a16="http://schemas.microsoft.com/office/drawing/2014/main" id="{7840A0C7-023D-4AD4-8D9A-7EE753C911B2}"/>
              </a:ext>
            </a:extLst>
          </p:cNvPr>
          <p:cNvSpPr>
            <a:spLocks noGrp="1"/>
          </p:cNvSpPr>
          <p:nvPr>
            <p:ph idx="1"/>
          </p:nvPr>
        </p:nvSpPr>
        <p:spPr/>
        <p:txBody>
          <a:bodyPr>
            <a:normAutofit fontScale="92500" lnSpcReduction="10000"/>
          </a:bodyPr>
          <a:lstStyle/>
          <a:p>
            <a:r>
              <a:rPr lang="en-US" dirty="0"/>
              <a:t>Amazon Virtual Private Cloud (Amazon VPC) lets you provision a logically isolated section of the AWS Cloud where you can launch AWS resources in a virtual network that you define. You have complete control over your virtual networking environment, including selection of your own IP address range, creation of subnets, and configuration of route tables and network gateways. You can use both IPv4 and IPv6 in your VPC for secure and easy access to resources and applications.</a:t>
            </a:r>
          </a:p>
          <a:p>
            <a:r>
              <a:rPr lang="en-US" dirty="0"/>
              <a:t>You can easily customize the network configuration of your Amazon VPC. For example, you can create a public-facing subnet for your web servers that have access to the internet. You can also place your backend systems, such as databases or application servers, in a private-facing subnet with no internet access. You can use multiple layers of security, including security groups and network access control lists, to help control access to Amazon EC2 instances in each subnet</a:t>
            </a:r>
          </a:p>
        </p:txBody>
      </p:sp>
    </p:spTree>
    <p:extLst>
      <p:ext uri="{BB962C8B-B14F-4D97-AF65-F5344CB8AC3E}">
        <p14:creationId xmlns:p14="http://schemas.microsoft.com/office/powerpoint/2010/main" val="34890177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CEB9-2DA3-432A-986A-EC635AF07C2D}"/>
              </a:ext>
            </a:extLst>
          </p:cNvPr>
          <p:cNvSpPr>
            <a:spLocks noGrp="1"/>
          </p:cNvSpPr>
          <p:nvPr>
            <p:ph type="title"/>
          </p:nvPr>
        </p:nvSpPr>
        <p:spPr/>
        <p:txBody>
          <a:bodyPr/>
          <a:lstStyle/>
          <a:p>
            <a:r>
              <a:rPr lang="en-IN" dirty="0"/>
              <a:t>AWS MUMBAI VPC(ap-south-1)</a:t>
            </a:r>
          </a:p>
        </p:txBody>
      </p:sp>
      <p:sp>
        <p:nvSpPr>
          <p:cNvPr id="3" name="Content Placeholder 2">
            <a:extLst>
              <a:ext uri="{FF2B5EF4-FFF2-40B4-BE49-F238E27FC236}">
                <a16:creationId xmlns:a16="http://schemas.microsoft.com/office/drawing/2014/main" id="{5C2A2BE3-EAB8-4D5F-8170-C1FABA7C89FE}"/>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4A8E61E-FAAA-49C3-BFB9-E462CA8571B7}"/>
              </a:ext>
            </a:extLst>
          </p:cNvPr>
          <p:cNvSpPr/>
          <p:nvPr/>
        </p:nvSpPr>
        <p:spPr>
          <a:xfrm>
            <a:off x="1354015" y="2118946"/>
            <a:ext cx="8396654" cy="41060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A8E4DCD-6D7D-4977-8040-C8AD04BD2527}"/>
              </a:ext>
            </a:extLst>
          </p:cNvPr>
          <p:cNvSpPr/>
          <p:nvPr/>
        </p:nvSpPr>
        <p:spPr>
          <a:xfrm>
            <a:off x="1679331" y="2453054"/>
            <a:ext cx="2286000" cy="3508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Subnets</a:t>
            </a:r>
          </a:p>
          <a:p>
            <a:pPr algn="ctr"/>
            <a:r>
              <a:rPr lang="en-IN" dirty="0"/>
              <a:t>Availability Zones</a:t>
            </a:r>
          </a:p>
          <a:p>
            <a:pPr algn="ctr"/>
            <a:r>
              <a:rPr lang="en-IN" dirty="0"/>
              <a:t>Ap-South-1A</a:t>
            </a:r>
          </a:p>
        </p:txBody>
      </p:sp>
      <p:sp>
        <p:nvSpPr>
          <p:cNvPr id="6" name="Rectangle: Rounded Corners 5">
            <a:extLst>
              <a:ext uri="{FF2B5EF4-FFF2-40B4-BE49-F238E27FC236}">
                <a16:creationId xmlns:a16="http://schemas.microsoft.com/office/drawing/2014/main" id="{BCF44697-5386-4816-A459-3CCF802DBD39}"/>
              </a:ext>
            </a:extLst>
          </p:cNvPr>
          <p:cNvSpPr/>
          <p:nvPr/>
        </p:nvSpPr>
        <p:spPr>
          <a:xfrm>
            <a:off x="4216034" y="2453053"/>
            <a:ext cx="2286000" cy="35081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Ap-South-1B</a:t>
            </a:r>
          </a:p>
        </p:txBody>
      </p:sp>
      <p:sp>
        <p:nvSpPr>
          <p:cNvPr id="7" name="Rectangle: Rounded Corners 6">
            <a:extLst>
              <a:ext uri="{FF2B5EF4-FFF2-40B4-BE49-F238E27FC236}">
                <a16:creationId xmlns:a16="http://schemas.microsoft.com/office/drawing/2014/main" id="{3CC044D2-DF54-48E6-887E-100A292C9DE8}"/>
              </a:ext>
            </a:extLst>
          </p:cNvPr>
          <p:cNvSpPr/>
          <p:nvPr/>
        </p:nvSpPr>
        <p:spPr>
          <a:xfrm>
            <a:off x="6746205" y="2453052"/>
            <a:ext cx="2286000" cy="35081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Ap-South-1C</a:t>
            </a:r>
          </a:p>
        </p:txBody>
      </p:sp>
    </p:spTree>
    <p:extLst>
      <p:ext uri="{BB962C8B-B14F-4D97-AF65-F5344CB8AC3E}">
        <p14:creationId xmlns:p14="http://schemas.microsoft.com/office/powerpoint/2010/main" val="25030193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CEB9-2DA3-432A-986A-EC635AF07C2D}"/>
              </a:ext>
            </a:extLst>
          </p:cNvPr>
          <p:cNvSpPr>
            <a:spLocks noGrp="1"/>
          </p:cNvSpPr>
          <p:nvPr>
            <p:ph type="title"/>
          </p:nvPr>
        </p:nvSpPr>
        <p:spPr/>
        <p:txBody>
          <a:bodyPr/>
          <a:lstStyle/>
          <a:p>
            <a:r>
              <a:rPr lang="en-IN" dirty="0"/>
              <a:t>AWS MUMBAI VPC(ap-south-1)</a:t>
            </a:r>
          </a:p>
        </p:txBody>
      </p:sp>
      <p:sp>
        <p:nvSpPr>
          <p:cNvPr id="3" name="Content Placeholder 2">
            <a:extLst>
              <a:ext uri="{FF2B5EF4-FFF2-40B4-BE49-F238E27FC236}">
                <a16:creationId xmlns:a16="http://schemas.microsoft.com/office/drawing/2014/main" id="{5C2A2BE3-EAB8-4D5F-8170-C1FABA7C89FE}"/>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4A8E61E-FAAA-49C3-BFB9-E462CA8571B7}"/>
              </a:ext>
            </a:extLst>
          </p:cNvPr>
          <p:cNvSpPr/>
          <p:nvPr/>
        </p:nvSpPr>
        <p:spPr>
          <a:xfrm>
            <a:off x="1354015" y="2118946"/>
            <a:ext cx="8396654" cy="41060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A8E4DCD-6D7D-4977-8040-C8AD04BD2527}"/>
              </a:ext>
            </a:extLst>
          </p:cNvPr>
          <p:cNvSpPr/>
          <p:nvPr/>
        </p:nvSpPr>
        <p:spPr>
          <a:xfrm>
            <a:off x="1679331" y="2453054"/>
            <a:ext cx="2286000" cy="35081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Ap-South-1A</a:t>
            </a:r>
          </a:p>
        </p:txBody>
      </p:sp>
      <p:sp>
        <p:nvSpPr>
          <p:cNvPr id="6" name="Rectangle: Rounded Corners 5">
            <a:extLst>
              <a:ext uri="{FF2B5EF4-FFF2-40B4-BE49-F238E27FC236}">
                <a16:creationId xmlns:a16="http://schemas.microsoft.com/office/drawing/2014/main" id="{BCF44697-5386-4816-A459-3CCF802DBD39}"/>
              </a:ext>
            </a:extLst>
          </p:cNvPr>
          <p:cNvSpPr/>
          <p:nvPr/>
        </p:nvSpPr>
        <p:spPr>
          <a:xfrm>
            <a:off x="4216034" y="2453053"/>
            <a:ext cx="2286000" cy="350813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Ap-South-1B</a:t>
            </a:r>
          </a:p>
        </p:txBody>
      </p:sp>
      <p:sp>
        <p:nvSpPr>
          <p:cNvPr id="7" name="Rectangle: Rounded Corners 6">
            <a:extLst>
              <a:ext uri="{FF2B5EF4-FFF2-40B4-BE49-F238E27FC236}">
                <a16:creationId xmlns:a16="http://schemas.microsoft.com/office/drawing/2014/main" id="{3CC044D2-DF54-48E6-887E-100A292C9DE8}"/>
              </a:ext>
            </a:extLst>
          </p:cNvPr>
          <p:cNvSpPr/>
          <p:nvPr/>
        </p:nvSpPr>
        <p:spPr>
          <a:xfrm>
            <a:off x="6746205" y="2453052"/>
            <a:ext cx="2286000" cy="35081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Ap-South-1C</a:t>
            </a:r>
          </a:p>
        </p:txBody>
      </p:sp>
      <p:sp>
        <p:nvSpPr>
          <p:cNvPr id="8" name="Rectangle: Rounded Corners 7">
            <a:extLst>
              <a:ext uri="{FF2B5EF4-FFF2-40B4-BE49-F238E27FC236}">
                <a16:creationId xmlns:a16="http://schemas.microsoft.com/office/drawing/2014/main" id="{89BBCDA2-5C3F-40A3-A33D-46CD631F8DC8}"/>
              </a:ext>
            </a:extLst>
          </p:cNvPr>
          <p:cNvSpPr/>
          <p:nvPr/>
        </p:nvSpPr>
        <p:spPr>
          <a:xfrm>
            <a:off x="1945360" y="2672862"/>
            <a:ext cx="1679330" cy="1099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192.168.1.116</a:t>
            </a:r>
          </a:p>
        </p:txBody>
      </p:sp>
      <p:sp>
        <p:nvSpPr>
          <p:cNvPr id="10" name="Rectangle: Rounded Corners 9">
            <a:extLst>
              <a:ext uri="{FF2B5EF4-FFF2-40B4-BE49-F238E27FC236}">
                <a16:creationId xmlns:a16="http://schemas.microsoft.com/office/drawing/2014/main" id="{B0252663-EC3B-4744-91AC-ED95C40A31F3}"/>
              </a:ext>
            </a:extLst>
          </p:cNvPr>
          <p:cNvSpPr/>
          <p:nvPr/>
        </p:nvSpPr>
        <p:spPr>
          <a:xfrm>
            <a:off x="4519369" y="2672862"/>
            <a:ext cx="1679330" cy="1099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192.168.1.247</a:t>
            </a:r>
          </a:p>
        </p:txBody>
      </p:sp>
    </p:spTree>
    <p:extLst>
      <p:ext uri="{BB962C8B-B14F-4D97-AF65-F5344CB8AC3E}">
        <p14:creationId xmlns:p14="http://schemas.microsoft.com/office/powerpoint/2010/main" val="26248720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862-E806-46B3-8975-4DAE13CC66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C43FE2-E1E4-46F3-8C7A-6EC8D317D0BD}"/>
              </a:ext>
            </a:extLst>
          </p:cNvPr>
          <p:cNvSpPr>
            <a:spLocks noGrp="1"/>
          </p:cNvSpPr>
          <p:nvPr>
            <p:ph idx="1"/>
          </p:nvPr>
        </p:nvSpPr>
        <p:spPr/>
        <p:txBody>
          <a:bodyPr/>
          <a:lstStyle/>
          <a:p>
            <a:r>
              <a:rPr lang="en-IN" dirty="0"/>
              <a:t>VPC</a:t>
            </a:r>
          </a:p>
          <a:p>
            <a:r>
              <a:rPr lang="en-IN" dirty="0"/>
              <a:t>Subnets</a:t>
            </a:r>
          </a:p>
          <a:p>
            <a:r>
              <a:rPr lang="en-IN" dirty="0"/>
              <a:t>IGW – Attach to VPC</a:t>
            </a:r>
          </a:p>
          <a:p>
            <a:r>
              <a:rPr lang="en-IN" dirty="0"/>
              <a:t>Routing table is nothing but the intermediator to attach the internet gateway  to subnets</a:t>
            </a:r>
          </a:p>
        </p:txBody>
      </p:sp>
    </p:spTree>
    <p:extLst>
      <p:ext uri="{BB962C8B-B14F-4D97-AF65-F5344CB8AC3E}">
        <p14:creationId xmlns:p14="http://schemas.microsoft.com/office/powerpoint/2010/main" val="2380434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BAA1-E7F1-404A-B0CF-83D1232E960D}"/>
              </a:ext>
            </a:extLst>
          </p:cNvPr>
          <p:cNvSpPr>
            <a:spLocks noGrp="1"/>
          </p:cNvSpPr>
          <p:nvPr>
            <p:ph type="title"/>
          </p:nvPr>
        </p:nvSpPr>
        <p:spPr/>
        <p:txBody>
          <a:bodyPr/>
          <a:lstStyle/>
          <a:p>
            <a:r>
              <a:rPr lang="en-IN" dirty="0"/>
              <a:t>Internet Gateway</a:t>
            </a:r>
          </a:p>
        </p:txBody>
      </p:sp>
      <p:sp>
        <p:nvSpPr>
          <p:cNvPr id="3" name="Content Placeholder 2">
            <a:extLst>
              <a:ext uri="{FF2B5EF4-FFF2-40B4-BE49-F238E27FC236}">
                <a16:creationId xmlns:a16="http://schemas.microsoft.com/office/drawing/2014/main" id="{0056B2BA-D8E1-4D24-9D68-825D34E82582}"/>
              </a:ext>
            </a:extLst>
          </p:cNvPr>
          <p:cNvSpPr>
            <a:spLocks noGrp="1"/>
          </p:cNvSpPr>
          <p:nvPr>
            <p:ph idx="1"/>
          </p:nvPr>
        </p:nvSpPr>
        <p:spPr/>
        <p:txBody>
          <a:bodyPr/>
          <a:lstStyle/>
          <a:p>
            <a:r>
              <a:rPr lang="en-IN" dirty="0"/>
              <a:t>Internet gateway it will allow both inbound and outbound traffic</a:t>
            </a:r>
          </a:p>
        </p:txBody>
      </p:sp>
      <p:sp>
        <p:nvSpPr>
          <p:cNvPr id="4" name="Rectangle: Rounded Corners 3">
            <a:extLst>
              <a:ext uri="{FF2B5EF4-FFF2-40B4-BE49-F238E27FC236}">
                <a16:creationId xmlns:a16="http://schemas.microsoft.com/office/drawing/2014/main" id="{C00E220C-FA39-4EB0-A2AB-2B040D188EB5}"/>
              </a:ext>
            </a:extLst>
          </p:cNvPr>
          <p:cNvSpPr/>
          <p:nvPr/>
        </p:nvSpPr>
        <p:spPr>
          <a:xfrm>
            <a:off x="3938954" y="2488223"/>
            <a:ext cx="2321169" cy="347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Right 4">
            <a:extLst>
              <a:ext uri="{FF2B5EF4-FFF2-40B4-BE49-F238E27FC236}">
                <a16:creationId xmlns:a16="http://schemas.microsoft.com/office/drawing/2014/main" id="{6024438B-E4BC-4EA7-8AFA-AA1FF5CA34DE}"/>
              </a:ext>
            </a:extLst>
          </p:cNvPr>
          <p:cNvSpPr/>
          <p:nvPr/>
        </p:nvSpPr>
        <p:spPr>
          <a:xfrm>
            <a:off x="2875085" y="3569677"/>
            <a:ext cx="4818184" cy="11869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31898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9165-E1E3-47B4-B09F-B09E2581B742}"/>
              </a:ext>
            </a:extLst>
          </p:cNvPr>
          <p:cNvSpPr>
            <a:spLocks noGrp="1"/>
          </p:cNvSpPr>
          <p:nvPr>
            <p:ph type="title"/>
          </p:nvPr>
        </p:nvSpPr>
        <p:spPr/>
        <p:txBody>
          <a:bodyPr/>
          <a:lstStyle/>
          <a:p>
            <a:r>
              <a:rPr lang="en-IN" dirty="0"/>
              <a:t>NAT</a:t>
            </a:r>
          </a:p>
        </p:txBody>
      </p:sp>
      <p:sp>
        <p:nvSpPr>
          <p:cNvPr id="3" name="Content Placeholder 2">
            <a:extLst>
              <a:ext uri="{FF2B5EF4-FFF2-40B4-BE49-F238E27FC236}">
                <a16:creationId xmlns:a16="http://schemas.microsoft.com/office/drawing/2014/main" id="{E2BAE398-1B91-4521-A3CE-FD185676F2D5}"/>
              </a:ext>
            </a:extLst>
          </p:cNvPr>
          <p:cNvSpPr>
            <a:spLocks noGrp="1"/>
          </p:cNvSpPr>
          <p:nvPr>
            <p:ph idx="1"/>
          </p:nvPr>
        </p:nvSpPr>
        <p:spPr/>
        <p:txBody>
          <a:bodyPr/>
          <a:lstStyle/>
          <a:p>
            <a:r>
              <a:rPr lang="en-IN" dirty="0"/>
              <a:t>NAT gateway it will allow outbound traffic</a:t>
            </a:r>
          </a:p>
          <a:p>
            <a:endParaRPr lang="en-IN" dirty="0"/>
          </a:p>
        </p:txBody>
      </p:sp>
      <p:sp>
        <p:nvSpPr>
          <p:cNvPr id="4" name="Rectangle: Rounded Corners 3">
            <a:extLst>
              <a:ext uri="{FF2B5EF4-FFF2-40B4-BE49-F238E27FC236}">
                <a16:creationId xmlns:a16="http://schemas.microsoft.com/office/drawing/2014/main" id="{5626E52D-2E85-46F2-BE6E-0CDD69F316CC}"/>
              </a:ext>
            </a:extLst>
          </p:cNvPr>
          <p:cNvSpPr/>
          <p:nvPr/>
        </p:nvSpPr>
        <p:spPr>
          <a:xfrm>
            <a:off x="3666393" y="2775437"/>
            <a:ext cx="2321169" cy="347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Left 4">
            <a:extLst>
              <a:ext uri="{FF2B5EF4-FFF2-40B4-BE49-F238E27FC236}">
                <a16:creationId xmlns:a16="http://schemas.microsoft.com/office/drawing/2014/main" id="{993515D2-54AA-4A1E-B297-652BE87E5B3E}"/>
              </a:ext>
            </a:extLst>
          </p:cNvPr>
          <p:cNvSpPr/>
          <p:nvPr/>
        </p:nvSpPr>
        <p:spPr>
          <a:xfrm>
            <a:off x="2286000" y="4308231"/>
            <a:ext cx="2540977" cy="5890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389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E8A4-FDEB-4EE7-8F9A-A3B4C93719B7}"/>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6805B19D-E595-40A2-BB02-33451F7FF6DB}"/>
              </a:ext>
            </a:extLst>
          </p:cNvPr>
          <p:cNvSpPr>
            <a:spLocks noGrp="1"/>
          </p:cNvSpPr>
          <p:nvPr>
            <p:ph idx="1"/>
          </p:nvPr>
        </p:nvSpPr>
        <p:spPr/>
        <p:txBody>
          <a:bodyPr/>
          <a:lstStyle/>
          <a:p>
            <a:r>
              <a:rPr lang="en-IN" dirty="0"/>
              <a:t>Inbound</a:t>
            </a:r>
          </a:p>
          <a:p>
            <a:r>
              <a:rPr lang="en-IN" dirty="0"/>
              <a:t>Outbound</a:t>
            </a:r>
          </a:p>
        </p:txBody>
      </p:sp>
      <p:sp>
        <p:nvSpPr>
          <p:cNvPr id="4" name="Rectangle: Rounded Corners 3">
            <a:extLst>
              <a:ext uri="{FF2B5EF4-FFF2-40B4-BE49-F238E27FC236}">
                <a16:creationId xmlns:a16="http://schemas.microsoft.com/office/drawing/2014/main" id="{652FCDB5-F47F-44E3-8A01-199CEE8CE355}"/>
              </a:ext>
            </a:extLst>
          </p:cNvPr>
          <p:cNvSpPr/>
          <p:nvPr/>
        </p:nvSpPr>
        <p:spPr>
          <a:xfrm>
            <a:off x="4273062" y="2857500"/>
            <a:ext cx="2294792" cy="3261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10.0.0.86/26</a:t>
            </a:r>
          </a:p>
        </p:txBody>
      </p:sp>
      <p:sp>
        <p:nvSpPr>
          <p:cNvPr id="5" name="TextBox 4">
            <a:extLst>
              <a:ext uri="{FF2B5EF4-FFF2-40B4-BE49-F238E27FC236}">
                <a16:creationId xmlns:a16="http://schemas.microsoft.com/office/drawing/2014/main" id="{5396A1EC-69B4-4D6D-A93B-6ADF392246C2}"/>
              </a:ext>
            </a:extLst>
          </p:cNvPr>
          <p:cNvSpPr txBox="1"/>
          <p:nvPr/>
        </p:nvSpPr>
        <p:spPr>
          <a:xfrm>
            <a:off x="7156939" y="4119141"/>
            <a:ext cx="1531188" cy="369332"/>
          </a:xfrm>
          <a:prstGeom prst="rect">
            <a:avLst/>
          </a:prstGeom>
          <a:noFill/>
        </p:spPr>
        <p:txBody>
          <a:bodyPr wrap="none" rtlCol="0">
            <a:spAutoFit/>
          </a:bodyPr>
          <a:lstStyle/>
          <a:p>
            <a:r>
              <a:rPr lang="en-IN" dirty="0"/>
              <a:t>52.66.249.55</a:t>
            </a:r>
          </a:p>
        </p:txBody>
      </p:sp>
      <p:sp>
        <p:nvSpPr>
          <p:cNvPr id="6" name="Arrow: Down 5">
            <a:extLst>
              <a:ext uri="{FF2B5EF4-FFF2-40B4-BE49-F238E27FC236}">
                <a16:creationId xmlns:a16="http://schemas.microsoft.com/office/drawing/2014/main" id="{ED02B956-5EA5-4736-B20E-9309DAF19641}"/>
              </a:ext>
            </a:extLst>
          </p:cNvPr>
          <p:cNvSpPr/>
          <p:nvPr/>
        </p:nvSpPr>
        <p:spPr>
          <a:xfrm>
            <a:off x="7614138" y="2602523"/>
            <a:ext cx="659424" cy="1415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7466D7C8-1F8D-4112-B5C6-E5D627B0110A}"/>
              </a:ext>
            </a:extLst>
          </p:cNvPr>
          <p:cNvSpPr/>
          <p:nvPr/>
        </p:nvSpPr>
        <p:spPr>
          <a:xfrm>
            <a:off x="6761285" y="4774223"/>
            <a:ext cx="1345223" cy="4659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Explosion: 14 Points 7">
            <a:extLst>
              <a:ext uri="{FF2B5EF4-FFF2-40B4-BE49-F238E27FC236}">
                <a16:creationId xmlns:a16="http://schemas.microsoft.com/office/drawing/2014/main" id="{DBF633E7-598B-4BEB-9C16-942893B8E771}"/>
              </a:ext>
            </a:extLst>
          </p:cNvPr>
          <p:cNvSpPr/>
          <p:nvPr/>
        </p:nvSpPr>
        <p:spPr>
          <a:xfrm>
            <a:off x="994613" y="3288323"/>
            <a:ext cx="1916723" cy="24003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AA979874-CD77-4648-92E7-0D85DFC925D0}"/>
              </a:ext>
            </a:extLst>
          </p:cNvPr>
          <p:cNvSpPr/>
          <p:nvPr/>
        </p:nvSpPr>
        <p:spPr>
          <a:xfrm>
            <a:off x="2839915" y="4119141"/>
            <a:ext cx="1239716" cy="655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304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BB9C-F17E-4589-998A-B1F7A8B5E4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32AED-35AD-44AA-8E9A-81201DB2283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14D55D7-EC81-4362-B81D-337B22B22FF9}"/>
              </a:ext>
            </a:extLst>
          </p:cNvPr>
          <p:cNvSpPr/>
          <p:nvPr/>
        </p:nvSpPr>
        <p:spPr>
          <a:xfrm>
            <a:off x="1320800" y="2419927"/>
            <a:ext cx="1948873" cy="3417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Xyz</a:t>
            </a:r>
            <a:r>
              <a:rPr lang="en-IN" dirty="0"/>
              <a:t> Company</a:t>
            </a:r>
          </a:p>
        </p:txBody>
      </p:sp>
      <p:sp>
        <p:nvSpPr>
          <p:cNvPr id="5" name="Rectangle: Rounded Corners 4">
            <a:extLst>
              <a:ext uri="{FF2B5EF4-FFF2-40B4-BE49-F238E27FC236}">
                <a16:creationId xmlns:a16="http://schemas.microsoft.com/office/drawing/2014/main" id="{A47FC6EB-FC8E-487B-8FD5-9177052113B1}"/>
              </a:ext>
            </a:extLst>
          </p:cNvPr>
          <p:cNvSpPr/>
          <p:nvPr/>
        </p:nvSpPr>
        <p:spPr>
          <a:xfrm>
            <a:off x="6779491" y="2512291"/>
            <a:ext cx="2059709" cy="332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Cognizant</a:t>
            </a:r>
          </a:p>
        </p:txBody>
      </p:sp>
      <p:sp>
        <p:nvSpPr>
          <p:cNvPr id="6" name="Arrow: Left-Right 5">
            <a:extLst>
              <a:ext uri="{FF2B5EF4-FFF2-40B4-BE49-F238E27FC236}">
                <a16:creationId xmlns:a16="http://schemas.microsoft.com/office/drawing/2014/main" id="{96145847-D57B-4724-B8BF-344CCBEB6430}"/>
              </a:ext>
            </a:extLst>
          </p:cNvPr>
          <p:cNvSpPr/>
          <p:nvPr/>
        </p:nvSpPr>
        <p:spPr>
          <a:xfrm>
            <a:off x="3269673" y="3565236"/>
            <a:ext cx="3509818" cy="868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012381B-88AB-48DD-8305-37FB451AB029}"/>
              </a:ext>
            </a:extLst>
          </p:cNvPr>
          <p:cNvSpPr txBox="1"/>
          <p:nvPr/>
        </p:nvSpPr>
        <p:spPr>
          <a:xfrm>
            <a:off x="7167418" y="3429000"/>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A62957F-EC2C-480D-8A47-3D7287DDB76F}"/>
              </a:ext>
            </a:extLst>
          </p:cNvPr>
          <p:cNvSpPr txBox="1"/>
          <p:nvPr/>
        </p:nvSpPr>
        <p:spPr>
          <a:xfrm>
            <a:off x="7083618" y="3565236"/>
            <a:ext cx="1644746" cy="369332"/>
          </a:xfrm>
          <a:prstGeom prst="rect">
            <a:avLst/>
          </a:prstGeom>
          <a:noFill/>
        </p:spPr>
        <p:txBody>
          <a:bodyPr wrap="none" rtlCol="0">
            <a:spAutoFit/>
          </a:bodyPr>
          <a:lstStyle/>
          <a:p>
            <a:r>
              <a:rPr lang="en-IN" dirty="0"/>
              <a:t>Hadoop Master</a:t>
            </a:r>
          </a:p>
        </p:txBody>
      </p:sp>
      <p:sp>
        <p:nvSpPr>
          <p:cNvPr id="9" name="Rectangle: Rounded Corners 8">
            <a:extLst>
              <a:ext uri="{FF2B5EF4-FFF2-40B4-BE49-F238E27FC236}">
                <a16:creationId xmlns:a16="http://schemas.microsoft.com/office/drawing/2014/main" id="{E996719C-9158-4C30-92E6-A778BDD08C9E}"/>
              </a:ext>
            </a:extLst>
          </p:cNvPr>
          <p:cNvSpPr/>
          <p:nvPr/>
        </p:nvSpPr>
        <p:spPr>
          <a:xfrm>
            <a:off x="9522691" y="1995055"/>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Slaves</a:t>
            </a:r>
          </a:p>
        </p:txBody>
      </p:sp>
      <p:sp>
        <p:nvSpPr>
          <p:cNvPr id="10" name="Rectangle: Rounded Corners 9">
            <a:extLst>
              <a:ext uri="{FF2B5EF4-FFF2-40B4-BE49-F238E27FC236}">
                <a16:creationId xmlns:a16="http://schemas.microsoft.com/office/drawing/2014/main" id="{60BF96DB-33EA-41DE-8643-CBAC889F50E3}"/>
              </a:ext>
            </a:extLst>
          </p:cNvPr>
          <p:cNvSpPr/>
          <p:nvPr/>
        </p:nvSpPr>
        <p:spPr>
          <a:xfrm>
            <a:off x="9522691" y="3281096"/>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1" name="Rectangle: Rounded Corners 10">
            <a:extLst>
              <a:ext uri="{FF2B5EF4-FFF2-40B4-BE49-F238E27FC236}">
                <a16:creationId xmlns:a16="http://schemas.microsoft.com/office/drawing/2014/main" id="{4B34832A-E105-44C2-BB68-0404B3DA89F4}"/>
              </a:ext>
            </a:extLst>
          </p:cNvPr>
          <p:cNvSpPr/>
          <p:nvPr/>
        </p:nvSpPr>
        <p:spPr>
          <a:xfrm>
            <a:off x="9568872" y="4664364"/>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2" name="Arrow: Left-Right 11">
            <a:extLst>
              <a:ext uri="{FF2B5EF4-FFF2-40B4-BE49-F238E27FC236}">
                <a16:creationId xmlns:a16="http://schemas.microsoft.com/office/drawing/2014/main" id="{21FE70CC-12E7-4BE9-8388-650ECA88F67F}"/>
              </a:ext>
            </a:extLst>
          </p:cNvPr>
          <p:cNvSpPr/>
          <p:nvPr/>
        </p:nvSpPr>
        <p:spPr>
          <a:xfrm>
            <a:off x="8728364" y="263807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7E3A8047-D6DA-491A-8B15-E9AB3CA0D98C}"/>
              </a:ext>
            </a:extLst>
          </p:cNvPr>
          <p:cNvSpPr/>
          <p:nvPr/>
        </p:nvSpPr>
        <p:spPr>
          <a:xfrm>
            <a:off x="8728364" y="3631129"/>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 13">
            <a:extLst>
              <a:ext uri="{FF2B5EF4-FFF2-40B4-BE49-F238E27FC236}">
                <a16:creationId xmlns:a16="http://schemas.microsoft.com/office/drawing/2014/main" id="{0A35DCF9-5CBC-42C1-AB36-BC5B4CE2ACB5}"/>
              </a:ext>
            </a:extLst>
          </p:cNvPr>
          <p:cNvSpPr/>
          <p:nvPr/>
        </p:nvSpPr>
        <p:spPr>
          <a:xfrm>
            <a:off x="8746836" y="494282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83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8EFA-37FB-49E6-8768-683F96D45A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AB9974-0E86-4A7A-8C6D-42DECD648C93}"/>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18A765C3-200C-42E7-B740-0BD6AC3B6033}"/>
              </a:ext>
            </a:extLst>
          </p:cNvPr>
          <p:cNvSpPr/>
          <p:nvPr/>
        </p:nvSpPr>
        <p:spPr>
          <a:xfrm>
            <a:off x="1714500" y="2655277"/>
            <a:ext cx="2180492" cy="329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WEBSERVER</a:t>
            </a:r>
          </a:p>
        </p:txBody>
      </p:sp>
      <p:sp>
        <p:nvSpPr>
          <p:cNvPr id="5" name="Rectangle: Rounded Corners 4">
            <a:extLst>
              <a:ext uri="{FF2B5EF4-FFF2-40B4-BE49-F238E27FC236}">
                <a16:creationId xmlns:a16="http://schemas.microsoft.com/office/drawing/2014/main" id="{F40E4D51-7263-43EC-BA42-E7877C2F6214}"/>
              </a:ext>
            </a:extLst>
          </p:cNvPr>
          <p:cNvSpPr/>
          <p:nvPr/>
        </p:nvSpPr>
        <p:spPr>
          <a:xfrm>
            <a:off x="6227884" y="2655277"/>
            <a:ext cx="2180492" cy="329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6" name="Arrow: Right 5">
            <a:extLst>
              <a:ext uri="{FF2B5EF4-FFF2-40B4-BE49-F238E27FC236}">
                <a16:creationId xmlns:a16="http://schemas.microsoft.com/office/drawing/2014/main" id="{1CDE27DD-2100-4F33-971C-F8F32F5BEE09}"/>
              </a:ext>
            </a:extLst>
          </p:cNvPr>
          <p:cNvSpPr/>
          <p:nvPr/>
        </p:nvSpPr>
        <p:spPr>
          <a:xfrm>
            <a:off x="4070838" y="3727938"/>
            <a:ext cx="2157046" cy="1276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6641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C4C-89C6-417B-BE7A-D9562FD2C315}"/>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DAA8AC24-C358-4F4D-A103-393CA3B04D2F}"/>
              </a:ext>
            </a:extLst>
          </p:cNvPr>
          <p:cNvSpPr>
            <a:spLocks noGrp="1"/>
          </p:cNvSpPr>
          <p:nvPr>
            <p:ph idx="1"/>
          </p:nvPr>
        </p:nvSpPr>
        <p:spPr/>
        <p:txBody>
          <a:bodyPr/>
          <a:lstStyle/>
          <a:p>
            <a:r>
              <a:rPr lang="en-IN" dirty="0"/>
              <a:t>Difference between Database and Data Warehouse?</a:t>
            </a:r>
          </a:p>
          <a:p>
            <a:r>
              <a:rPr lang="en-IN" dirty="0"/>
              <a:t>Is there any structural database that will be available to handle petabyte volume of  data?</a:t>
            </a:r>
          </a:p>
          <a:p>
            <a:r>
              <a:rPr lang="en-IN" dirty="0"/>
              <a:t>Cluster supported structural database?</a:t>
            </a:r>
          </a:p>
        </p:txBody>
      </p:sp>
    </p:spTree>
    <p:extLst>
      <p:ext uri="{BB962C8B-B14F-4D97-AF65-F5344CB8AC3E}">
        <p14:creationId xmlns:p14="http://schemas.microsoft.com/office/powerpoint/2010/main" val="12018750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0A6D-7AEA-4DC0-87EB-182999314404}"/>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357D1064-4C4C-459A-B06B-6E5DB2D538F8}"/>
              </a:ext>
            </a:extLst>
          </p:cNvPr>
          <p:cNvSpPr>
            <a:spLocks noGrp="1"/>
          </p:cNvSpPr>
          <p:nvPr>
            <p:ph idx="1"/>
          </p:nvPr>
        </p:nvSpPr>
        <p:spPr/>
        <p:txBody>
          <a:bodyPr>
            <a:normAutofit lnSpcReduction="10000"/>
          </a:bodyPr>
          <a:lstStyle/>
          <a:p>
            <a:r>
              <a:rPr lang="en-US" dirty="0"/>
              <a:t>Amazon Redshift is a data warehouse product which forms part of the larger cloud-computing platform Amazon Web Services. </a:t>
            </a:r>
          </a:p>
          <a:p>
            <a:r>
              <a:rPr lang="en-US" dirty="0"/>
              <a:t>The name means to shift away from Oracle, red being an allusion to Oracle, whose corporate color is red and is informally referred to as "Big Red.“</a:t>
            </a:r>
          </a:p>
          <a:p>
            <a:r>
              <a:rPr lang="en-US" dirty="0"/>
              <a:t>It is built on top of technology from the massive parallel processing (MPP) data warehouse company </a:t>
            </a:r>
            <a:r>
              <a:rPr lang="en-US" dirty="0" err="1"/>
              <a:t>ParAccel</a:t>
            </a:r>
            <a:r>
              <a:rPr lang="en-US" dirty="0"/>
              <a:t> (later acquired by </a:t>
            </a:r>
            <a:r>
              <a:rPr lang="en-US" dirty="0" err="1"/>
              <a:t>Actian</a:t>
            </a:r>
            <a:r>
              <a:rPr lang="en-US" dirty="0"/>
              <a:t>),</a:t>
            </a:r>
          </a:p>
          <a:p>
            <a:r>
              <a:rPr lang="en-US" dirty="0"/>
              <a:t>to handle large scale data sets and database migrations.</a:t>
            </a:r>
          </a:p>
          <a:p>
            <a:r>
              <a:rPr lang="en-US" dirty="0"/>
              <a:t>Redshift differs from Amazon's other hosted database offering, Amazon RDS, in its ability to handle analytic workloads on big data, data sets stored by a column-oriented DBMS principle. </a:t>
            </a:r>
            <a:endParaRPr lang="en-IN" dirty="0"/>
          </a:p>
        </p:txBody>
      </p:sp>
    </p:spTree>
    <p:extLst>
      <p:ext uri="{BB962C8B-B14F-4D97-AF65-F5344CB8AC3E}">
        <p14:creationId xmlns:p14="http://schemas.microsoft.com/office/powerpoint/2010/main" val="3773478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E3F8-8A24-4B98-9A8B-84B42E31A8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B9EA35-88B2-4C49-A42E-241937192D33}"/>
              </a:ext>
            </a:extLst>
          </p:cNvPr>
          <p:cNvSpPr>
            <a:spLocks noGrp="1"/>
          </p:cNvSpPr>
          <p:nvPr>
            <p:ph idx="1"/>
          </p:nvPr>
        </p:nvSpPr>
        <p:spPr/>
        <p:txBody>
          <a:bodyPr/>
          <a:lstStyle/>
          <a:p>
            <a:r>
              <a:rPr lang="en-US" b="1" dirty="0"/>
              <a:t>Amazon Redshift</a:t>
            </a:r>
            <a:r>
              <a:rPr lang="en-US" dirty="0"/>
              <a:t> is a fully managed, cloud-based, petabyte-scale data warehouse service by </a:t>
            </a:r>
            <a:r>
              <a:rPr lang="en-US" b="1" dirty="0"/>
              <a:t>Amazon</a:t>
            </a:r>
            <a:r>
              <a:rPr lang="en-US" dirty="0"/>
              <a:t> Web Services (</a:t>
            </a:r>
            <a:r>
              <a:rPr lang="en-US" b="1" dirty="0"/>
              <a:t>AWS</a:t>
            </a:r>
            <a:r>
              <a:rPr lang="en-US" dirty="0"/>
              <a:t>). It is an efficient solution to collect and store all your data and enables you to analyze it using various business intelligence tools to acquire new insights for your business and customers.</a:t>
            </a:r>
          </a:p>
          <a:p>
            <a:r>
              <a:rPr lang="en-US" dirty="0"/>
              <a:t>Columnar supported database</a:t>
            </a:r>
            <a:endParaRPr lang="en-IN" dirty="0"/>
          </a:p>
        </p:txBody>
      </p:sp>
    </p:spTree>
    <p:extLst>
      <p:ext uri="{BB962C8B-B14F-4D97-AF65-F5344CB8AC3E}">
        <p14:creationId xmlns:p14="http://schemas.microsoft.com/office/powerpoint/2010/main" val="36657857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0182-284B-4E99-8D10-DF66111659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78091-D5A0-47A6-A641-1F8EA692260B}"/>
              </a:ext>
            </a:extLst>
          </p:cNvPr>
          <p:cNvSpPr>
            <a:spLocks noGrp="1"/>
          </p:cNvSpPr>
          <p:nvPr>
            <p:ph idx="1"/>
          </p:nvPr>
        </p:nvSpPr>
        <p:spPr/>
        <p:txBody>
          <a:bodyPr/>
          <a:lstStyle/>
          <a:p>
            <a:r>
              <a:rPr lang="en-IN" dirty="0" err="1"/>
              <a:t>psql</a:t>
            </a:r>
            <a:r>
              <a:rPr lang="en-IN" dirty="0"/>
              <a:t> -h ca-redshift-lab.c2lnof450rmm.us-west-2.redshift.amazonaws.com -U </a:t>
            </a:r>
            <a:r>
              <a:rPr lang="en-IN" dirty="0" err="1"/>
              <a:t>castudent</a:t>
            </a:r>
            <a:r>
              <a:rPr lang="en-IN" dirty="0"/>
              <a:t> -d </a:t>
            </a:r>
            <a:r>
              <a:rPr lang="en-IN" dirty="0" err="1"/>
              <a:t>caredshiftlab</a:t>
            </a:r>
            <a:r>
              <a:rPr lang="en-IN" dirty="0"/>
              <a:t> -p 5439</a:t>
            </a:r>
          </a:p>
        </p:txBody>
      </p:sp>
    </p:spTree>
    <p:extLst>
      <p:ext uri="{BB962C8B-B14F-4D97-AF65-F5344CB8AC3E}">
        <p14:creationId xmlns:p14="http://schemas.microsoft.com/office/powerpoint/2010/main" val="2230642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2706</TotalTime>
  <Words>3903</Words>
  <Application>Microsoft Office PowerPoint</Application>
  <PresentationFormat>Widescreen</PresentationFormat>
  <Paragraphs>489</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Century Gothic</vt:lpstr>
      <vt:lpstr>Wingdings 3</vt:lpstr>
      <vt:lpstr>Ion</vt:lpstr>
      <vt:lpstr>PowerPoint Presentation</vt:lpstr>
      <vt:lpstr>Hadoop</vt:lpstr>
      <vt:lpstr>Installation</vt:lpstr>
      <vt:lpstr>Need of JVM</vt:lpstr>
      <vt:lpstr>PowerPoint Presentation</vt:lpstr>
      <vt:lpstr>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Sqoop import tasks</vt:lpstr>
      <vt:lpstr>PowerPoint Presentation</vt:lpstr>
      <vt:lpstr>PowerPoint Presentation</vt:lpstr>
      <vt:lpstr>Hive</vt:lpstr>
      <vt:lpstr>PowerPoint Presentation</vt:lpstr>
      <vt:lpstr>Cloud Basics</vt:lpstr>
      <vt:lpstr>Virtualization basics</vt:lpstr>
      <vt:lpstr>Virtualization basics</vt:lpstr>
      <vt:lpstr>Virtualization basics</vt:lpstr>
      <vt:lpstr>Virtualization basics</vt:lpstr>
      <vt:lpstr>Virtualization basics</vt:lpstr>
      <vt:lpstr>Virtualization basics</vt:lpstr>
      <vt:lpstr>Types of Virtualization</vt:lpstr>
      <vt:lpstr>PowerPoint Presentation</vt:lpstr>
      <vt:lpstr>PowerPoint Presentation</vt:lpstr>
      <vt:lpstr>PowerPoint Presentation</vt:lpstr>
      <vt:lpstr>PowerPoint Presentation</vt:lpstr>
      <vt:lpstr>PowerPoint Presentation</vt:lpstr>
      <vt:lpstr>Virtualization</vt:lpstr>
      <vt:lpstr>Type 2</vt:lpstr>
      <vt:lpstr>TYPE 1</vt:lpstr>
      <vt:lpstr>Cloud</vt:lpstr>
      <vt:lpstr>PowerPoint Presentation</vt:lpstr>
      <vt:lpstr>Public Clouds</vt:lpstr>
      <vt:lpstr>AMAZON WEB  SERVICES</vt:lpstr>
      <vt:lpstr>Services</vt:lpstr>
      <vt:lpstr>IAM</vt:lpstr>
      <vt:lpstr>Active Directory</vt:lpstr>
      <vt:lpstr>PowerPoint Presentation</vt:lpstr>
      <vt:lpstr>IAM</vt:lpstr>
      <vt:lpstr>EC2</vt:lpstr>
      <vt:lpstr>PowerPoint Presentation</vt:lpstr>
      <vt:lpstr>PowerPoint Presentation</vt:lpstr>
      <vt:lpstr>EC2 tasks</vt:lpstr>
      <vt:lpstr>PowerPoint Presentation</vt:lpstr>
      <vt:lpstr>AMI</vt:lpstr>
      <vt:lpstr>PowerPoint Presentation</vt:lpstr>
      <vt:lpstr>Task</vt:lpstr>
      <vt:lpstr>Windows to Windows</vt:lpstr>
      <vt:lpstr>Windows to Linux</vt:lpstr>
      <vt:lpstr>Windows to Linux</vt:lpstr>
      <vt:lpstr>Topics to discuss</vt:lpstr>
      <vt:lpstr>IAM</vt:lpstr>
      <vt:lpstr>IAM</vt:lpstr>
      <vt:lpstr>IAM Policies</vt:lpstr>
      <vt:lpstr>IAM Policies</vt:lpstr>
      <vt:lpstr>IAM Policies</vt:lpstr>
      <vt:lpstr>EC2 Practical</vt:lpstr>
      <vt:lpstr>EC2 Practical</vt:lpstr>
      <vt:lpstr>Storage</vt:lpstr>
      <vt:lpstr>Storage</vt:lpstr>
      <vt:lpstr>Storage</vt:lpstr>
      <vt:lpstr>Storage</vt:lpstr>
      <vt:lpstr>Principles of Filesystem</vt:lpstr>
      <vt:lpstr>Object Based Storage </vt:lpstr>
      <vt:lpstr>Object Based Storage</vt:lpstr>
      <vt:lpstr>S3</vt:lpstr>
      <vt:lpstr>S3 Bucket Names</vt:lpstr>
      <vt:lpstr>S3 tasks</vt:lpstr>
      <vt:lpstr>Versioning</vt:lpstr>
      <vt:lpstr>Versioning Control</vt:lpstr>
      <vt:lpstr>S3 Bucket as Website </vt:lpstr>
      <vt:lpstr>PowerPoint Presentation</vt:lpstr>
      <vt:lpstr>S3 Standard Storage(Default)</vt:lpstr>
      <vt:lpstr>PowerPoint Presentation</vt:lpstr>
      <vt:lpstr>Replication</vt:lpstr>
      <vt:lpstr>EC2</vt:lpstr>
      <vt:lpstr>AWS IAM</vt:lpstr>
      <vt:lpstr>AWS</vt:lpstr>
      <vt:lpstr>AWS VPC</vt:lpstr>
      <vt:lpstr>AWS MUMBAI VPC(ap-south-1)</vt:lpstr>
      <vt:lpstr>AWS MUMBAI VPC(ap-south-1)</vt:lpstr>
      <vt:lpstr>PowerPoint Presentation</vt:lpstr>
      <vt:lpstr>Internet Gateway</vt:lpstr>
      <vt:lpstr>NAT</vt:lpstr>
      <vt:lpstr>EC2</vt:lpstr>
      <vt:lpstr>PowerPoint Presentation</vt:lpstr>
      <vt:lpstr>DATA WAREHOUSE</vt:lpstr>
      <vt:lpstr>RedShift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92</cp:revision>
  <dcterms:created xsi:type="dcterms:W3CDTF">2020-05-13T04:14:08Z</dcterms:created>
  <dcterms:modified xsi:type="dcterms:W3CDTF">2020-05-20T14:35:28Z</dcterms:modified>
</cp:coreProperties>
</file>