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5" r:id="rId9"/>
    <p:sldId id="266" r:id="rId10"/>
    <p:sldId id="267" r:id="rId11"/>
    <p:sldId id="268" r:id="rId12"/>
    <p:sldId id="258" r:id="rId13"/>
    <p:sldId id="27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56190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E9672-79A9-4671-BACD-AFAAC39DF1D3}" type="datetimeFigureOut">
              <a:rPr lang="en-IN" smtClean="0"/>
              <a:t>2020/05/28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2118759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1919779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3098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763849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771858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1318901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2140079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129295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2505036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82598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AE9672-79A9-4671-BACD-AFAAC39DF1D3}" type="datetimeFigureOut">
              <a:rPr lang="en-IN" smtClean="0"/>
              <a:t>2020/05/28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381604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AE9672-79A9-4671-BACD-AFAAC39DF1D3}" type="datetimeFigureOut">
              <a:rPr lang="en-IN" smtClean="0"/>
              <a:t>2020/05/28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399346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30670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334775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BAE9672-79A9-4671-BACD-AFAAC39DF1D3}" type="datetimeFigureOut">
              <a:rPr lang="en-IN" smtClean="0"/>
              <a:t>2020/05/28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207817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E9672-79A9-4671-BACD-AFAAC39DF1D3}" type="datetimeFigureOut">
              <a:rPr lang="en-IN" smtClean="0"/>
              <a:t>2020/05/28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EBAF79-8CE1-45C3-B7CD-AA854ADC5EFC}" type="slidenum">
              <a:rPr lang="en-IN" smtClean="0"/>
              <a:t>‹#›</a:t>
            </a:fld>
            <a:endParaRPr lang="en-IN"/>
          </a:p>
        </p:txBody>
      </p:sp>
    </p:spTree>
    <p:extLst>
      <p:ext uri="{BB962C8B-B14F-4D97-AF65-F5344CB8AC3E}">
        <p14:creationId xmlns:p14="http://schemas.microsoft.com/office/powerpoint/2010/main" val="280249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AE9672-79A9-4671-BACD-AFAAC39DF1D3}" type="datetimeFigureOut">
              <a:rPr lang="en-IN" smtClean="0"/>
              <a:t>2020/05/28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EBAF79-8CE1-45C3-B7CD-AA854ADC5EFC}" type="slidenum">
              <a:rPr lang="en-IN" smtClean="0"/>
              <a:t>‹#›</a:t>
            </a:fld>
            <a:endParaRPr lang="en-IN"/>
          </a:p>
        </p:txBody>
      </p:sp>
    </p:spTree>
    <p:extLst>
      <p:ext uri="{BB962C8B-B14F-4D97-AF65-F5344CB8AC3E}">
        <p14:creationId xmlns:p14="http://schemas.microsoft.com/office/powerpoint/2010/main" val="40432860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0FAB-5CCE-4548-AB61-6DACE6C4FA0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24835A1-FC5A-48B4-B76C-8AF5CDD713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1400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634B2-3992-4180-B6ED-51C00CCB1AB0}"/>
              </a:ext>
            </a:extLst>
          </p:cNvPr>
          <p:cNvSpPr>
            <a:spLocks noGrp="1"/>
          </p:cNvSpPr>
          <p:nvPr>
            <p:ph type="title"/>
          </p:nvPr>
        </p:nvSpPr>
        <p:spPr/>
        <p:txBody>
          <a:bodyPr/>
          <a:lstStyle/>
          <a:p>
            <a:r>
              <a:rPr lang="en-IN" dirty="0"/>
              <a:t>5. Mapper</a:t>
            </a:r>
          </a:p>
        </p:txBody>
      </p:sp>
      <p:sp>
        <p:nvSpPr>
          <p:cNvPr id="3" name="Content Placeholder 2">
            <a:extLst>
              <a:ext uri="{FF2B5EF4-FFF2-40B4-BE49-F238E27FC236}">
                <a16:creationId xmlns:a16="http://schemas.microsoft.com/office/drawing/2014/main" id="{EE1A6040-BE18-4ABB-B776-7C2E09F38B6C}"/>
              </a:ext>
            </a:extLst>
          </p:cNvPr>
          <p:cNvSpPr>
            <a:spLocks noGrp="1"/>
          </p:cNvSpPr>
          <p:nvPr>
            <p:ph idx="1"/>
          </p:nvPr>
        </p:nvSpPr>
        <p:spPr/>
        <p:txBody>
          <a:bodyPr/>
          <a:lstStyle/>
          <a:p>
            <a:r>
              <a:rPr lang="en-US" dirty="0"/>
              <a:t>It processes each input record (from RecordReader) and generates new key-value pair, and this key-value pair generated by Mapper is completely different from the input pair. </a:t>
            </a:r>
          </a:p>
          <a:p>
            <a:r>
              <a:rPr lang="en-US" dirty="0"/>
              <a:t>The output of Mapper is also known as intermediate output which is written to the local disk. The output of the Mapper is not stored on HDFS as this is temporary data and writing on HDFS will create unnecessary copies (also HDFS is a high latency system). Mappers output is passed to the combiner for further process</a:t>
            </a:r>
          </a:p>
          <a:p>
            <a:pPr marL="0" indent="0">
              <a:buNone/>
            </a:pPr>
            <a:endParaRPr lang="en-IN" dirty="0"/>
          </a:p>
        </p:txBody>
      </p:sp>
    </p:spTree>
    <p:extLst>
      <p:ext uri="{BB962C8B-B14F-4D97-AF65-F5344CB8AC3E}">
        <p14:creationId xmlns:p14="http://schemas.microsoft.com/office/powerpoint/2010/main" val="207826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A6E3-080B-4B78-89DA-82E9CD826D29}"/>
              </a:ext>
            </a:extLst>
          </p:cNvPr>
          <p:cNvSpPr>
            <a:spLocks noGrp="1"/>
          </p:cNvSpPr>
          <p:nvPr>
            <p:ph type="title"/>
          </p:nvPr>
        </p:nvSpPr>
        <p:spPr/>
        <p:txBody>
          <a:bodyPr/>
          <a:lstStyle/>
          <a:p>
            <a:r>
              <a:rPr lang="en-IN" dirty="0"/>
              <a:t>6. Combiner</a:t>
            </a:r>
          </a:p>
        </p:txBody>
      </p:sp>
      <p:sp>
        <p:nvSpPr>
          <p:cNvPr id="3" name="Content Placeholder 2">
            <a:extLst>
              <a:ext uri="{FF2B5EF4-FFF2-40B4-BE49-F238E27FC236}">
                <a16:creationId xmlns:a16="http://schemas.microsoft.com/office/drawing/2014/main" id="{CC3DBB97-D917-486E-A344-FF45C65D7FD7}"/>
              </a:ext>
            </a:extLst>
          </p:cNvPr>
          <p:cNvSpPr>
            <a:spLocks noGrp="1"/>
          </p:cNvSpPr>
          <p:nvPr>
            <p:ph idx="1"/>
          </p:nvPr>
        </p:nvSpPr>
        <p:spPr/>
        <p:txBody>
          <a:bodyPr/>
          <a:lstStyle/>
          <a:p>
            <a:r>
              <a:rPr lang="en-US" dirty="0"/>
              <a:t>The combiner is also known as ‘Mini-reducer’. Hadoop MapReduce Combiner performs local gathering on the mappers’ output, which helps to minimize the data transfer between mapper and </a:t>
            </a:r>
            <a:r>
              <a:rPr lang="en-US" b="1" dirty="0"/>
              <a:t>reducer</a:t>
            </a:r>
            <a:r>
              <a:rPr lang="en-US" dirty="0"/>
              <a:t>. </a:t>
            </a:r>
          </a:p>
          <a:p>
            <a:r>
              <a:rPr lang="en-US" dirty="0"/>
              <a:t>Once the combiner functionality is executed, the output is then passed to the partitioner for further work.</a:t>
            </a:r>
            <a:endParaRPr lang="en-IN" dirty="0"/>
          </a:p>
        </p:txBody>
      </p:sp>
    </p:spTree>
    <p:extLst>
      <p:ext uri="{BB962C8B-B14F-4D97-AF65-F5344CB8AC3E}">
        <p14:creationId xmlns:p14="http://schemas.microsoft.com/office/powerpoint/2010/main" val="114981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9BA5-B932-457A-83B0-D13CF1E0F0DF}"/>
              </a:ext>
            </a:extLst>
          </p:cNvPr>
          <p:cNvSpPr>
            <a:spLocks noGrp="1"/>
          </p:cNvSpPr>
          <p:nvPr>
            <p:ph type="title"/>
          </p:nvPr>
        </p:nvSpPr>
        <p:spPr/>
        <p:txBody>
          <a:bodyPr/>
          <a:lstStyle/>
          <a:p>
            <a:r>
              <a:rPr lang="en-IN" dirty="0"/>
              <a:t>MapReduce</a:t>
            </a:r>
          </a:p>
        </p:txBody>
      </p:sp>
      <p:pic>
        <p:nvPicPr>
          <p:cNvPr id="6" name="Content Placeholder 5" descr="Man">
            <a:extLst>
              <a:ext uri="{FF2B5EF4-FFF2-40B4-BE49-F238E27FC236}">
                <a16:creationId xmlns:a16="http://schemas.microsoft.com/office/drawing/2014/main" id="{D8FAC151-8371-4773-B43A-D35FA9942D4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361" y="3429000"/>
            <a:ext cx="914400" cy="914400"/>
          </a:xfrm>
        </p:spPr>
      </p:pic>
      <p:sp>
        <p:nvSpPr>
          <p:cNvPr id="4" name="Cylinder 3">
            <a:extLst>
              <a:ext uri="{FF2B5EF4-FFF2-40B4-BE49-F238E27FC236}">
                <a16:creationId xmlns:a16="http://schemas.microsoft.com/office/drawing/2014/main" id="{E80F0A4F-CF23-4A74-9515-4531DCBCF1C3}"/>
              </a:ext>
            </a:extLst>
          </p:cNvPr>
          <p:cNvSpPr/>
          <p:nvPr/>
        </p:nvSpPr>
        <p:spPr>
          <a:xfrm>
            <a:off x="6540624" y="2613670"/>
            <a:ext cx="1625600" cy="2576945"/>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D968E376-BA6B-4DF3-913B-C1CA13983F3F}"/>
              </a:ext>
            </a:extLst>
          </p:cNvPr>
          <p:cNvSpPr/>
          <p:nvPr/>
        </p:nvSpPr>
        <p:spPr>
          <a:xfrm>
            <a:off x="1721780" y="3641436"/>
            <a:ext cx="517236"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5" descr="Man">
            <a:extLst>
              <a:ext uri="{FF2B5EF4-FFF2-40B4-BE49-F238E27FC236}">
                <a16:creationId xmlns:a16="http://schemas.microsoft.com/office/drawing/2014/main" id="{A1E980CB-1129-4369-A1F2-3DE45320E2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4161" y="2183924"/>
            <a:ext cx="914400" cy="914400"/>
          </a:xfrm>
          <a:prstGeom prst="rect">
            <a:avLst/>
          </a:prstGeom>
        </p:spPr>
      </p:pic>
      <p:pic>
        <p:nvPicPr>
          <p:cNvPr id="10" name="Content Placeholder 5" descr="Man">
            <a:extLst>
              <a:ext uri="{FF2B5EF4-FFF2-40B4-BE49-F238E27FC236}">
                <a16:creationId xmlns:a16="http://schemas.microsoft.com/office/drawing/2014/main" id="{4FEA2473-F124-4B50-8C44-7F9850E965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4161" y="3216563"/>
            <a:ext cx="914400" cy="914400"/>
          </a:xfrm>
          <a:prstGeom prst="rect">
            <a:avLst/>
          </a:prstGeom>
        </p:spPr>
      </p:pic>
      <p:pic>
        <p:nvPicPr>
          <p:cNvPr id="11" name="Content Placeholder 5" descr="Man">
            <a:extLst>
              <a:ext uri="{FF2B5EF4-FFF2-40B4-BE49-F238E27FC236}">
                <a16:creationId xmlns:a16="http://schemas.microsoft.com/office/drawing/2014/main" id="{27FD0772-D89A-4234-8958-4D44107CE6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64780" y="4588163"/>
            <a:ext cx="914400" cy="914400"/>
          </a:xfrm>
          <a:prstGeom prst="rect">
            <a:avLst/>
          </a:prstGeom>
        </p:spPr>
      </p:pic>
      <p:pic>
        <p:nvPicPr>
          <p:cNvPr id="12" name="Content Placeholder 5" descr="Man">
            <a:extLst>
              <a:ext uri="{FF2B5EF4-FFF2-40B4-BE49-F238E27FC236}">
                <a16:creationId xmlns:a16="http://schemas.microsoft.com/office/drawing/2014/main" id="{6700A7B8-3622-4673-B7BB-AB7FCFF076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4022" y="5738600"/>
            <a:ext cx="1034678" cy="914400"/>
          </a:xfrm>
          <a:prstGeom prst="rect">
            <a:avLst/>
          </a:prstGeom>
        </p:spPr>
      </p:pic>
      <p:pic>
        <p:nvPicPr>
          <p:cNvPr id="14" name="Graphic 13" descr="Group of people">
            <a:extLst>
              <a:ext uri="{FF2B5EF4-FFF2-40B4-BE49-F238E27FC236}">
                <a16:creationId xmlns:a16="http://schemas.microsoft.com/office/drawing/2014/main" id="{83827F78-AF8A-40FB-ACBA-7A79700C31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50146" y="1910975"/>
            <a:ext cx="914400" cy="914400"/>
          </a:xfrm>
          <a:prstGeom prst="rect">
            <a:avLst/>
          </a:prstGeom>
        </p:spPr>
      </p:pic>
      <p:pic>
        <p:nvPicPr>
          <p:cNvPr id="15" name="Graphic 14" descr="Group of people">
            <a:extLst>
              <a:ext uri="{FF2B5EF4-FFF2-40B4-BE49-F238E27FC236}">
                <a16:creationId xmlns:a16="http://schemas.microsoft.com/office/drawing/2014/main" id="{5787E80E-F149-404D-BD2D-A5E8B99B68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58509" y="3216563"/>
            <a:ext cx="914400" cy="914400"/>
          </a:xfrm>
          <a:prstGeom prst="rect">
            <a:avLst/>
          </a:prstGeom>
        </p:spPr>
      </p:pic>
      <p:pic>
        <p:nvPicPr>
          <p:cNvPr id="16" name="Graphic 15" descr="Group of people">
            <a:extLst>
              <a:ext uri="{FF2B5EF4-FFF2-40B4-BE49-F238E27FC236}">
                <a16:creationId xmlns:a16="http://schemas.microsoft.com/office/drawing/2014/main" id="{D9634DE0-61B4-4EBA-AAFC-A935DB0E58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25109" y="4501369"/>
            <a:ext cx="914400" cy="914400"/>
          </a:xfrm>
          <a:prstGeom prst="rect">
            <a:avLst/>
          </a:prstGeom>
        </p:spPr>
      </p:pic>
      <p:pic>
        <p:nvPicPr>
          <p:cNvPr id="17" name="Graphic 16" descr="Group of people">
            <a:extLst>
              <a:ext uri="{FF2B5EF4-FFF2-40B4-BE49-F238E27FC236}">
                <a16:creationId xmlns:a16="http://schemas.microsoft.com/office/drawing/2014/main" id="{80D0D6A8-9077-4C26-A9AF-992FD46DC8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58509" y="5752318"/>
            <a:ext cx="914400" cy="914400"/>
          </a:xfrm>
          <a:prstGeom prst="rect">
            <a:avLst/>
          </a:prstGeom>
        </p:spPr>
      </p:pic>
      <p:sp>
        <p:nvSpPr>
          <p:cNvPr id="18" name="Arrow: Right 17">
            <a:extLst>
              <a:ext uri="{FF2B5EF4-FFF2-40B4-BE49-F238E27FC236}">
                <a16:creationId xmlns:a16="http://schemas.microsoft.com/office/drawing/2014/main" id="{A56E6A1A-E1A3-4A0F-8081-A6A439980BFA}"/>
              </a:ext>
            </a:extLst>
          </p:cNvPr>
          <p:cNvSpPr/>
          <p:nvPr/>
        </p:nvSpPr>
        <p:spPr>
          <a:xfrm>
            <a:off x="3258561" y="2251363"/>
            <a:ext cx="517236"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36A4306-9399-423D-9AC9-416DBDA7789D}"/>
              </a:ext>
            </a:extLst>
          </p:cNvPr>
          <p:cNvSpPr/>
          <p:nvPr/>
        </p:nvSpPr>
        <p:spPr>
          <a:xfrm>
            <a:off x="3359089" y="3400118"/>
            <a:ext cx="517236"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33634064-E38C-4AC5-B7D6-B279F6CE99F9}"/>
              </a:ext>
            </a:extLst>
          </p:cNvPr>
          <p:cNvSpPr/>
          <p:nvPr/>
        </p:nvSpPr>
        <p:spPr>
          <a:xfrm>
            <a:off x="3359089" y="4800600"/>
            <a:ext cx="517236"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4F4DEE55-1720-4CF6-9F3A-33D312C67095}"/>
              </a:ext>
            </a:extLst>
          </p:cNvPr>
          <p:cNvSpPr/>
          <p:nvPr/>
        </p:nvSpPr>
        <p:spPr>
          <a:xfrm>
            <a:off x="3408219" y="5951037"/>
            <a:ext cx="517236"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21A56AF4-CF4D-43C8-82B5-A5153756A3B5}"/>
              </a:ext>
            </a:extLst>
          </p:cNvPr>
          <p:cNvSpPr/>
          <p:nvPr/>
        </p:nvSpPr>
        <p:spPr>
          <a:xfrm>
            <a:off x="5647439" y="3886199"/>
            <a:ext cx="517236" cy="4895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35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9BA5-B932-457A-83B0-D13CF1E0F0DF}"/>
              </a:ext>
            </a:extLst>
          </p:cNvPr>
          <p:cNvSpPr>
            <a:spLocks noGrp="1"/>
          </p:cNvSpPr>
          <p:nvPr>
            <p:ph type="title"/>
          </p:nvPr>
        </p:nvSpPr>
        <p:spPr>
          <a:xfrm>
            <a:off x="646111" y="462686"/>
            <a:ext cx="9404723" cy="1400530"/>
          </a:xfrm>
        </p:spPr>
        <p:txBody>
          <a:bodyPr/>
          <a:lstStyle/>
          <a:p>
            <a:r>
              <a:rPr lang="en-IN" dirty="0"/>
              <a:t>MapReduce</a:t>
            </a:r>
          </a:p>
        </p:txBody>
      </p:sp>
      <p:pic>
        <p:nvPicPr>
          <p:cNvPr id="30" name="Content Placeholder 29" descr="Group of people">
            <a:extLst>
              <a:ext uri="{FF2B5EF4-FFF2-40B4-BE49-F238E27FC236}">
                <a16:creationId xmlns:a16="http://schemas.microsoft.com/office/drawing/2014/main" id="{F79BCFA9-061E-4798-A877-AD8B81C8092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11" y="1400667"/>
            <a:ext cx="914400" cy="914400"/>
          </a:xfrm>
        </p:spPr>
      </p:pic>
      <p:pic>
        <p:nvPicPr>
          <p:cNvPr id="31" name="Content Placeholder 29" descr="Group of people">
            <a:extLst>
              <a:ext uri="{FF2B5EF4-FFF2-40B4-BE49-F238E27FC236}">
                <a16:creationId xmlns:a16="http://schemas.microsoft.com/office/drawing/2014/main" id="{12082C58-B815-47FC-A6F4-A9917F6F82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11" y="2692162"/>
            <a:ext cx="914400" cy="914400"/>
          </a:xfrm>
          <a:prstGeom prst="rect">
            <a:avLst/>
          </a:prstGeom>
        </p:spPr>
      </p:pic>
      <p:pic>
        <p:nvPicPr>
          <p:cNvPr id="32" name="Content Placeholder 29" descr="Group of people">
            <a:extLst>
              <a:ext uri="{FF2B5EF4-FFF2-40B4-BE49-F238E27FC236}">
                <a16:creationId xmlns:a16="http://schemas.microsoft.com/office/drawing/2014/main" id="{172BB596-635D-4878-A1AB-611D4DBB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11" y="3988276"/>
            <a:ext cx="914400" cy="914400"/>
          </a:xfrm>
          <a:prstGeom prst="rect">
            <a:avLst/>
          </a:prstGeom>
        </p:spPr>
      </p:pic>
      <p:pic>
        <p:nvPicPr>
          <p:cNvPr id="33" name="Content Placeholder 29" descr="Group of people">
            <a:extLst>
              <a:ext uri="{FF2B5EF4-FFF2-40B4-BE49-F238E27FC236}">
                <a16:creationId xmlns:a16="http://schemas.microsoft.com/office/drawing/2014/main" id="{5C3F3F56-0ACD-4264-A6D3-6D2D73E185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11" y="5284390"/>
            <a:ext cx="914400" cy="914400"/>
          </a:xfrm>
          <a:prstGeom prst="rect">
            <a:avLst/>
          </a:prstGeom>
        </p:spPr>
      </p:pic>
      <p:pic>
        <p:nvPicPr>
          <p:cNvPr id="36" name="Graphic 35" descr="User">
            <a:extLst>
              <a:ext uri="{FF2B5EF4-FFF2-40B4-BE49-F238E27FC236}">
                <a16:creationId xmlns:a16="http://schemas.microsoft.com/office/drawing/2014/main" id="{A59F65C8-613F-4CD9-9E34-D01F3AB7F9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1418" y="1408646"/>
            <a:ext cx="914400" cy="914400"/>
          </a:xfrm>
          <a:prstGeom prst="rect">
            <a:avLst/>
          </a:prstGeom>
        </p:spPr>
      </p:pic>
      <p:pic>
        <p:nvPicPr>
          <p:cNvPr id="37" name="Graphic 36" descr="User">
            <a:extLst>
              <a:ext uri="{FF2B5EF4-FFF2-40B4-BE49-F238E27FC236}">
                <a16:creationId xmlns:a16="http://schemas.microsoft.com/office/drawing/2014/main" id="{E19A032E-AE6E-4956-ADB6-F813DABA54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3672" y="2748937"/>
            <a:ext cx="914400" cy="914400"/>
          </a:xfrm>
          <a:prstGeom prst="rect">
            <a:avLst/>
          </a:prstGeom>
        </p:spPr>
      </p:pic>
      <p:pic>
        <p:nvPicPr>
          <p:cNvPr id="38" name="Graphic 37" descr="User">
            <a:extLst>
              <a:ext uri="{FF2B5EF4-FFF2-40B4-BE49-F238E27FC236}">
                <a16:creationId xmlns:a16="http://schemas.microsoft.com/office/drawing/2014/main" id="{AFDF5BB3-7D0F-4924-90A3-6396F41699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3672" y="4101826"/>
            <a:ext cx="914400" cy="914400"/>
          </a:xfrm>
          <a:prstGeom prst="rect">
            <a:avLst/>
          </a:prstGeom>
        </p:spPr>
      </p:pic>
      <p:pic>
        <p:nvPicPr>
          <p:cNvPr id="39" name="Graphic 38" descr="User">
            <a:extLst>
              <a:ext uri="{FF2B5EF4-FFF2-40B4-BE49-F238E27FC236}">
                <a16:creationId xmlns:a16="http://schemas.microsoft.com/office/drawing/2014/main" id="{84ED47D4-880D-4CFF-8544-C9FB0FC41E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1418" y="5284390"/>
            <a:ext cx="914400" cy="914400"/>
          </a:xfrm>
          <a:prstGeom prst="rect">
            <a:avLst/>
          </a:prstGeom>
        </p:spPr>
      </p:pic>
      <p:sp>
        <p:nvSpPr>
          <p:cNvPr id="40" name="Arrow: Right 39">
            <a:extLst>
              <a:ext uri="{FF2B5EF4-FFF2-40B4-BE49-F238E27FC236}">
                <a16:creationId xmlns:a16="http://schemas.microsoft.com/office/drawing/2014/main" id="{34748B64-0D11-45EE-91B8-3E14969DAACF}"/>
              </a:ext>
            </a:extLst>
          </p:cNvPr>
          <p:cNvSpPr/>
          <p:nvPr/>
        </p:nvSpPr>
        <p:spPr>
          <a:xfrm>
            <a:off x="1560511" y="1662545"/>
            <a:ext cx="693161" cy="46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6379E4FA-02B2-4F5A-94A1-28D3A8819582}"/>
              </a:ext>
            </a:extLst>
          </p:cNvPr>
          <p:cNvSpPr/>
          <p:nvPr/>
        </p:nvSpPr>
        <p:spPr>
          <a:xfrm>
            <a:off x="1560510" y="3063075"/>
            <a:ext cx="693161" cy="46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118E03DC-21D7-40D9-81F8-DEB5FA0ADDDA}"/>
              </a:ext>
            </a:extLst>
          </p:cNvPr>
          <p:cNvSpPr/>
          <p:nvPr/>
        </p:nvSpPr>
        <p:spPr>
          <a:xfrm>
            <a:off x="1527964" y="4359189"/>
            <a:ext cx="693161" cy="46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Right 42">
            <a:extLst>
              <a:ext uri="{FF2B5EF4-FFF2-40B4-BE49-F238E27FC236}">
                <a16:creationId xmlns:a16="http://schemas.microsoft.com/office/drawing/2014/main" id="{6118781B-CF03-4F05-A989-0CB83735DF47}"/>
              </a:ext>
            </a:extLst>
          </p:cNvPr>
          <p:cNvSpPr/>
          <p:nvPr/>
        </p:nvSpPr>
        <p:spPr>
          <a:xfrm>
            <a:off x="1648257" y="5655303"/>
            <a:ext cx="693161" cy="46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4" name="Graphic 43" descr="User">
            <a:extLst>
              <a:ext uri="{FF2B5EF4-FFF2-40B4-BE49-F238E27FC236}">
                <a16:creationId xmlns:a16="http://schemas.microsoft.com/office/drawing/2014/main" id="{355B38FF-31EA-49BD-B1A6-B9B4A551B4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2141" y="2979846"/>
            <a:ext cx="914400" cy="914400"/>
          </a:xfrm>
          <a:prstGeom prst="rect">
            <a:avLst/>
          </a:prstGeom>
        </p:spPr>
      </p:pic>
      <p:sp>
        <p:nvSpPr>
          <p:cNvPr id="45" name="Arrow: Right 44">
            <a:extLst>
              <a:ext uri="{FF2B5EF4-FFF2-40B4-BE49-F238E27FC236}">
                <a16:creationId xmlns:a16="http://schemas.microsoft.com/office/drawing/2014/main" id="{DBB573F5-69DC-4A8B-9FD4-8575204BA776}"/>
              </a:ext>
            </a:extLst>
          </p:cNvPr>
          <p:cNvSpPr/>
          <p:nvPr/>
        </p:nvSpPr>
        <p:spPr>
          <a:xfrm>
            <a:off x="4003526" y="3432427"/>
            <a:ext cx="693161" cy="4618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986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A439-9BD8-44DB-9207-F006325F854E}"/>
              </a:ext>
            </a:extLst>
          </p:cNvPr>
          <p:cNvSpPr>
            <a:spLocks noGrp="1"/>
          </p:cNvSpPr>
          <p:nvPr>
            <p:ph type="title"/>
          </p:nvPr>
        </p:nvSpPr>
        <p:spPr/>
        <p:txBody>
          <a:bodyPr/>
          <a:lstStyle/>
          <a:p>
            <a:endParaRPr lang="en-IN"/>
          </a:p>
        </p:txBody>
      </p:sp>
      <p:pic>
        <p:nvPicPr>
          <p:cNvPr id="5" name="Content Placeholder 4" descr="Computer">
            <a:extLst>
              <a:ext uri="{FF2B5EF4-FFF2-40B4-BE49-F238E27FC236}">
                <a16:creationId xmlns:a16="http://schemas.microsoft.com/office/drawing/2014/main" id="{20EDCF79-2F1C-47F8-98B7-217016481AA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929" y="3460852"/>
            <a:ext cx="914400" cy="914400"/>
          </a:xfrm>
        </p:spPr>
      </p:pic>
      <p:pic>
        <p:nvPicPr>
          <p:cNvPr id="6" name="Content Placeholder 4" descr="Computer">
            <a:extLst>
              <a:ext uri="{FF2B5EF4-FFF2-40B4-BE49-F238E27FC236}">
                <a16:creationId xmlns:a16="http://schemas.microsoft.com/office/drawing/2014/main" id="{128798AE-2360-44AB-9C0C-B4F38CEF91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5907" y="2183924"/>
            <a:ext cx="914400" cy="914400"/>
          </a:xfrm>
          <a:prstGeom prst="rect">
            <a:avLst/>
          </a:prstGeom>
        </p:spPr>
      </p:pic>
      <p:pic>
        <p:nvPicPr>
          <p:cNvPr id="7" name="Content Placeholder 4" descr="Computer">
            <a:extLst>
              <a:ext uri="{FF2B5EF4-FFF2-40B4-BE49-F238E27FC236}">
                <a16:creationId xmlns:a16="http://schemas.microsoft.com/office/drawing/2014/main" id="{B87CA017-A15C-4E4E-9C40-03444BC233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85907" y="3232252"/>
            <a:ext cx="914400" cy="914400"/>
          </a:xfrm>
          <a:prstGeom prst="rect">
            <a:avLst/>
          </a:prstGeom>
        </p:spPr>
      </p:pic>
      <p:pic>
        <p:nvPicPr>
          <p:cNvPr id="8" name="Content Placeholder 4" descr="Computer">
            <a:extLst>
              <a:ext uri="{FF2B5EF4-FFF2-40B4-BE49-F238E27FC236}">
                <a16:creationId xmlns:a16="http://schemas.microsoft.com/office/drawing/2014/main" id="{27135791-5FB4-426B-B869-78180CB2AF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85907" y="4136940"/>
            <a:ext cx="914400" cy="914400"/>
          </a:xfrm>
          <a:prstGeom prst="rect">
            <a:avLst/>
          </a:prstGeom>
        </p:spPr>
      </p:pic>
      <p:pic>
        <p:nvPicPr>
          <p:cNvPr id="9" name="Content Placeholder 4" descr="Computer">
            <a:extLst>
              <a:ext uri="{FF2B5EF4-FFF2-40B4-BE49-F238E27FC236}">
                <a16:creationId xmlns:a16="http://schemas.microsoft.com/office/drawing/2014/main" id="{2EE969A6-953C-4C8C-8979-9ADCA2DB94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82889" y="5218070"/>
            <a:ext cx="914400" cy="914400"/>
          </a:xfrm>
          <a:prstGeom prst="rect">
            <a:avLst/>
          </a:prstGeom>
        </p:spPr>
      </p:pic>
      <p:sp>
        <p:nvSpPr>
          <p:cNvPr id="10" name="Arrow: Left-Right 9">
            <a:extLst>
              <a:ext uri="{FF2B5EF4-FFF2-40B4-BE49-F238E27FC236}">
                <a16:creationId xmlns:a16="http://schemas.microsoft.com/office/drawing/2014/main" id="{3DC7E424-CF6F-43A9-9A9B-23CACA0CF8DF}"/>
              </a:ext>
            </a:extLst>
          </p:cNvPr>
          <p:cNvSpPr/>
          <p:nvPr/>
        </p:nvSpPr>
        <p:spPr>
          <a:xfrm>
            <a:off x="1579418" y="3689452"/>
            <a:ext cx="9144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2097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45F51-6216-49B4-B6C1-EBB0ADA867BE}"/>
              </a:ext>
            </a:extLst>
          </p:cNvPr>
          <p:cNvSpPr>
            <a:spLocks noGrp="1"/>
          </p:cNvSpPr>
          <p:nvPr>
            <p:ph type="title"/>
          </p:nvPr>
        </p:nvSpPr>
        <p:spPr/>
        <p:txBody>
          <a:bodyPr/>
          <a:lstStyle/>
          <a:p>
            <a:r>
              <a:rPr lang="en-IN" dirty="0"/>
              <a:t>MapReduce</a:t>
            </a:r>
          </a:p>
        </p:txBody>
      </p:sp>
      <p:sp>
        <p:nvSpPr>
          <p:cNvPr id="3" name="Content Placeholder 2">
            <a:extLst>
              <a:ext uri="{FF2B5EF4-FFF2-40B4-BE49-F238E27FC236}">
                <a16:creationId xmlns:a16="http://schemas.microsoft.com/office/drawing/2014/main" id="{6E25340E-6F78-468D-AFAA-4BAB16C62A2A}"/>
              </a:ext>
            </a:extLst>
          </p:cNvPr>
          <p:cNvSpPr>
            <a:spLocks noGrp="1"/>
          </p:cNvSpPr>
          <p:nvPr>
            <p:ph idx="1"/>
          </p:nvPr>
        </p:nvSpPr>
        <p:spPr/>
        <p:txBody>
          <a:bodyPr/>
          <a:lstStyle/>
          <a:p>
            <a:r>
              <a:rPr lang="en-IN" dirty="0"/>
              <a:t>Hadoop cluster – its java based framework created for deal huge amount of data with distributed architecture</a:t>
            </a:r>
          </a:p>
          <a:p>
            <a:r>
              <a:rPr lang="en-IN" dirty="0"/>
              <a:t>HDFS – Distributed storage unit deal with building blocks of storage in distributed architecture</a:t>
            </a:r>
          </a:p>
          <a:p>
            <a:r>
              <a:rPr lang="en-IN" dirty="0"/>
              <a:t>MapReduce – distributed processing unit to process the huge amount of data that will store on HDFS architecture.</a:t>
            </a:r>
          </a:p>
        </p:txBody>
      </p:sp>
    </p:spTree>
    <p:extLst>
      <p:ext uri="{BB962C8B-B14F-4D97-AF65-F5344CB8AC3E}">
        <p14:creationId xmlns:p14="http://schemas.microsoft.com/office/powerpoint/2010/main" val="282510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CFD1-B3A4-4501-A9C9-6D931DEE1CA1}"/>
              </a:ext>
            </a:extLst>
          </p:cNvPr>
          <p:cNvSpPr>
            <a:spLocks noGrp="1"/>
          </p:cNvSpPr>
          <p:nvPr>
            <p:ph type="title"/>
          </p:nvPr>
        </p:nvSpPr>
        <p:spPr/>
        <p:txBody>
          <a:bodyPr/>
          <a:lstStyle/>
          <a:p>
            <a:r>
              <a:rPr lang="en-IN" dirty="0"/>
              <a:t>MapReduce</a:t>
            </a:r>
          </a:p>
        </p:txBody>
      </p:sp>
      <p:sp>
        <p:nvSpPr>
          <p:cNvPr id="3" name="Content Placeholder 2">
            <a:extLst>
              <a:ext uri="{FF2B5EF4-FFF2-40B4-BE49-F238E27FC236}">
                <a16:creationId xmlns:a16="http://schemas.microsoft.com/office/drawing/2014/main" id="{B2F4E3C2-66CD-4D41-B735-18948C93502B}"/>
              </a:ext>
            </a:extLst>
          </p:cNvPr>
          <p:cNvSpPr>
            <a:spLocks noGrp="1"/>
          </p:cNvSpPr>
          <p:nvPr>
            <p:ph idx="1"/>
          </p:nvPr>
        </p:nvSpPr>
        <p:spPr/>
        <p:txBody>
          <a:bodyPr/>
          <a:lstStyle/>
          <a:p>
            <a:r>
              <a:rPr lang="en-US" b="1" dirty="0"/>
              <a:t>Hadoop MapReduce</a:t>
            </a:r>
            <a:r>
              <a:rPr lang="en-US" dirty="0"/>
              <a:t> (</a:t>
            </a:r>
            <a:r>
              <a:rPr lang="en-US" b="1" dirty="0"/>
              <a:t>Hadoop Map/Reduce</a:t>
            </a:r>
            <a:r>
              <a:rPr lang="en-US" dirty="0"/>
              <a:t>) is a software framework for distributed processing of large data sets on compute clusters of commodity hardware. ... The framework takes care of scheduling tasks, monitoring them and re-executing any failed tasks.</a:t>
            </a:r>
            <a:endParaRPr lang="en-IN" dirty="0"/>
          </a:p>
          <a:p>
            <a:r>
              <a:rPr lang="en-US" dirty="0"/>
              <a:t>During a </a:t>
            </a:r>
            <a:r>
              <a:rPr lang="en-US" b="1" dirty="0"/>
              <a:t>MapReduce job</a:t>
            </a:r>
            <a:r>
              <a:rPr lang="en-US" dirty="0"/>
              <a:t>, </a:t>
            </a:r>
            <a:r>
              <a:rPr lang="en-US" b="1" dirty="0"/>
              <a:t>Hadoop</a:t>
            </a:r>
            <a:r>
              <a:rPr lang="en-US" dirty="0"/>
              <a:t> sends the Map and Reduce tasks to the appropriate servers in the cluster. The framework manages all the details of data-passing such as issuing tasks, verifying </a:t>
            </a:r>
            <a:r>
              <a:rPr lang="en-US" b="1" dirty="0"/>
              <a:t>task</a:t>
            </a:r>
            <a:r>
              <a:rPr lang="en-US" dirty="0"/>
              <a:t> completion, and copying data around the cluster between the nodes.</a:t>
            </a:r>
            <a:endParaRPr lang="en-IN" dirty="0"/>
          </a:p>
        </p:txBody>
      </p:sp>
    </p:spTree>
    <p:extLst>
      <p:ext uri="{BB962C8B-B14F-4D97-AF65-F5344CB8AC3E}">
        <p14:creationId xmlns:p14="http://schemas.microsoft.com/office/powerpoint/2010/main" val="204795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2A5C-4588-4BC2-A72B-C983ED9DB467}"/>
              </a:ext>
            </a:extLst>
          </p:cNvPr>
          <p:cNvSpPr>
            <a:spLocks noGrp="1"/>
          </p:cNvSpPr>
          <p:nvPr>
            <p:ph type="title"/>
          </p:nvPr>
        </p:nvSpPr>
        <p:spPr/>
        <p:txBody>
          <a:bodyPr/>
          <a:lstStyle/>
          <a:p>
            <a:r>
              <a:rPr lang="en-IN" dirty="0"/>
              <a:t>Daemons for MapReduce</a:t>
            </a:r>
          </a:p>
        </p:txBody>
      </p:sp>
      <p:sp>
        <p:nvSpPr>
          <p:cNvPr id="3" name="Content Placeholder 2">
            <a:extLst>
              <a:ext uri="{FF2B5EF4-FFF2-40B4-BE49-F238E27FC236}">
                <a16:creationId xmlns:a16="http://schemas.microsoft.com/office/drawing/2014/main" id="{047756D0-F248-41B6-90CE-8E172200A71F}"/>
              </a:ext>
            </a:extLst>
          </p:cNvPr>
          <p:cNvSpPr>
            <a:spLocks noGrp="1"/>
          </p:cNvSpPr>
          <p:nvPr>
            <p:ph idx="1"/>
          </p:nvPr>
        </p:nvSpPr>
        <p:spPr/>
        <p:txBody>
          <a:bodyPr/>
          <a:lstStyle/>
          <a:p>
            <a:r>
              <a:rPr lang="en-IN" dirty="0"/>
              <a:t>Job Tracker and Task Tracker are the 2 daemons that will be available in Hadoop v1.</a:t>
            </a:r>
          </a:p>
          <a:p>
            <a:r>
              <a:rPr lang="en-IN" dirty="0"/>
              <a:t>Job Tracker – Job Tracker will be the daemon run in master node, once it has scheduled with some job means, it will assign the job to multiple task tracker.</a:t>
            </a:r>
          </a:p>
          <a:p>
            <a:r>
              <a:rPr lang="en-IN" dirty="0"/>
              <a:t>Task Tracker – is the daemon that runs in Client, Responsible for execute and send back the result to job tracker.</a:t>
            </a:r>
          </a:p>
        </p:txBody>
      </p:sp>
    </p:spTree>
    <p:extLst>
      <p:ext uri="{BB962C8B-B14F-4D97-AF65-F5344CB8AC3E}">
        <p14:creationId xmlns:p14="http://schemas.microsoft.com/office/powerpoint/2010/main" val="174826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D7FB-D465-4C36-A2CB-26BB34DD3F27}"/>
              </a:ext>
            </a:extLst>
          </p:cNvPr>
          <p:cNvSpPr>
            <a:spLocks noGrp="1"/>
          </p:cNvSpPr>
          <p:nvPr>
            <p:ph type="title"/>
          </p:nvPr>
        </p:nvSpPr>
        <p:spPr/>
        <p:txBody>
          <a:bodyPr/>
          <a:lstStyle/>
          <a:p>
            <a:r>
              <a:rPr lang="en-IN" b="1" dirty="0"/>
              <a:t>How Hadoop MapReduce Works?</a:t>
            </a:r>
            <a:br>
              <a:rPr lang="en-IN" b="1" dirty="0"/>
            </a:br>
            <a:endParaRPr lang="en-IN" dirty="0"/>
          </a:p>
        </p:txBody>
      </p:sp>
      <p:sp>
        <p:nvSpPr>
          <p:cNvPr id="3" name="Content Placeholder 2">
            <a:extLst>
              <a:ext uri="{FF2B5EF4-FFF2-40B4-BE49-F238E27FC236}">
                <a16:creationId xmlns:a16="http://schemas.microsoft.com/office/drawing/2014/main" id="{7C269C37-91BB-48A2-8779-4D5479DB321C}"/>
              </a:ext>
            </a:extLst>
          </p:cNvPr>
          <p:cNvSpPr>
            <a:spLocks noGrp="1"/>
          </p:cNvSpPr>
          <p:nvPr>
            <p:ph idx="1"/>
          </p:nvPr>
        </p:nvSpPr>
        <p:spPr/>
        <p:txBody>
          <a:bodyPr/>
          <a:lstStyle/>
          <a:p>
            <a:r>
              <a:rPr lang="en-US" dirty="0"/>
              <a:t>In Hadoop, MapReduce works by breaking the data processing into two phases: </a:t>
            </a:r>
          </a:p>
          <a:p>
            <a:r>
              <a:rPr lang="en-US" dirty="0"/>
              <a:t>Map phase</a:t>
            </a:r>
          </a:p>
          <a:p>
            <a:pPr lvl="1"/>
            <a:r>
              <a:rPr lang="en-US" dirty="0"/>
              <a:t>The map is the first phase of processing, where we specify all the complex logic/business rules/costly code</a:t>
            </a:r>
          </a:p>
          <a:p>
            <a:r>
              <a:rPr lang="en-US" dirty="0"/>
              <a:t>Reduce phase</a:t>
            </a:r>
          </a:p>
          <a:p>
            <a:pPr lvl="1"/>
            <a:r>
              <a:rPr lang="en-US" dirty="0"/>
              <a:t>Reduce is the second phase of processing, where we specify light-weight processing like aggregation/summation.</a:t>
            </a:r>
            <a:endParaRPr lang="en-IN" dirty="0"/>
          </a:p>
        </p:txBody>
      </p:sp>
    </p:spTree>
    <p:extLst>
      <p:ext uri="{BB962C8B-B14F-4D97-AF65-F5344CB8AC3E}">
        <p14:creationId xmlns:p14="http://schemas.microsoft.com/office/powerpoint/2010/main" val="317813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4AF1-6C6A-4E21-A5BE-043B12D7B914}"/>
              </a:ext>
            </a:extLst>
          </p:cNvPr>
          <p:cNvSpPr>
            <a:spLocks noGrp="1"/>
          </p:cNvSpPr>
          <p:nvPr>
            <p:ph type="title"/>
          </p:nvPr>
        </p:nvSpPr>
        <p:spPr/>
        <p:txBody>
          <a:bodyPr/>
          <a:lstStyle/>
          <a:p>
            <a:r>
              <a:rPr lang="en-US" b="1" dirty="0"/>
              <a:t>1. Input Files</a:t>
            </a:r>
            <a:br>
              <a:rPr lang="en-US" b="1" dirty="0"/>
            </a:br>
            <a:endParaRPr lang="en-IN" dirty="0"/>
          </a:p>
        </p:txBody>
      </p:sp>
      <p:sp>
        <p:nvSpPr>
          <p:cNvPr id="3" name="Content Placeholder 2">
            <a:extLst>
              <a:ext uri="{FF2B5EF4-FFF2-40B4-BE49-F238E27FC236}">
                <a16:creationId xmlns:a16="http://schemas.microsoft.com/office/drawing/2014/main" id="{F1F73E52-A57E-4769-916A-98E9FF794923}"/>
              </a:ext>
            </a:extLst>
          </p:cNvPr>
          <p:cNvSpPr>
            <a:spLocks noGrp="1"/>
          </p:cNvSpPr>
          <p:nvPr>
            <p:ph idx="1"/>
          </p:nvPr>
        </p:nvSpPr>
        <p:spPr/>
        <p:txBody>
          <a:bodyPr/>
          <a:lstStyle/>
          <a:p>
            <a:r>
              <a:rPr lang="en-US" dirty="0"/>
              <a:t>The data for a MapReduce task is stored in </a:t>
            </a:r>
            <a:r>
              <a:rPr lang="en-US" b="1" dirty="0"/>
              <a:t>input files</a:t>
            </a:r>
            <a:r>
              <a:rPr lang="en-US" dirty="0"/>
              <a:t>, and input files typically lives in </a:t>
            </a:r>
            <a:r>
              <a:rPr lang="en-US" b="1" dirty="0"/>
              <a:t>HDFS</a:t>
            </a:r>
            <a:r>
              <a:rPr lang="en-US" dirty="0"/>
              <a:t>. </a:t>
            </a:r>
          </a:p>
          <a:p>
            <a:r>
              <a:rPr lang="en-US" dirty="0"/>
              <a:t>Stage to decide from where we are going to fetch the data</a:t>
            </a:r>
          </a:p>
          <a:p>
            <a:pPr lvl="1"/>
            <a:r>
              <a:rPr lang="en-US" dirty="0"/>
              <a:t>V1 - HDFS</a:t>
            </a:r>
          </a:p>
          <a:p>
            <a:pPr lvl="1"/>
            <a:r>
              <a:rPr lang="en-US" dirty="0"/>
              <a:t>V2 – HDFS, Linux(local File System), S3, RDS, DynamoDB, Redshift</a:t>
            </a:r>
          </a:p>
        </p:txBody>
      </p:sp>
    </p:spTree>
    <p:extLst>
      <p:ext uri="{BB962C8B-B14F-4D97-AF65-F5344CB8AC3E}">
        <p14:creationId xmlns:p14="http://schemas.microsoft.com/office/powerpoint/2010/main" val="116386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B551-37B7-44F4-8200-E36A05DC038F}"/>
              </a:ext>
            </a:extLst>
          </p:cNvPr>
          <p:cNvSpPr>
            <a:spLocks noGrp="1"/>
          </p:cNvSpPr>
          <p:nvPr>
            <p:ph type="title"/>
          </p:nvPr>
        </p:nvSpPr>
        <p:spPr/>
        <p:txBody>
          <a:bodyPr/>
          <a:lstStyle/>
          <a:p>
            <a:r>
              <a:rPr lang="en-IN" dirty="0"/>
              <a:t>2. </a:t>
            </a:r>
            <a:r>
              <a:rPr lang="en-US" b="1" dirty="0"/>
              <a:t>InputFormat</a:t>
            </a:r>
            <a:endParaRPr lang="en-IN" dirty="0"/>
          </a:p>
        </p:txBody>
      </p:sp>
      <p:sp>
        <p:nvSpPr>
          <p:cNvPr id="3" name="Content Placeholder 2">
            <a:extLst>
              <a:ext uri="{FF2B5EF4-FFF2-40B4-BE49-F238E27FC236}">
                <a16:creationId xmlns:a16="http://schemas.microsoft.com/office/drawing/2014/main" id="{E70886B2-1312-457F-AE03-6CC888734BF3}"/>
              </a:ext>
            </a:extLst>
          </p:cNvPr>
          <p:cNvSpPr>
            <a:spLocks noGrp="1"/>
          </p:cNvSpPr>
          <p:nvPr>
            <p:ph idx="1"/>
          </p:nvPr>
        </p:nvSpPr>
        <p:spPr/>
        <p:txBody>
          <a:bodyPr/>
          <a:lstStyle/>
          <a:p>
            <a:r>
              <a:rPr lang="en-US" dirty="0"/>
              <a:t>Defines how these input files are split and read. It selects the files or other objects that are used for input. InputFormat creates InputSplit.</a:t>
            </a:r>
          </a:p>
          <a:p>
            <a:r>
              <a:rPr lang="en-US" dirty="0"/>
              <a:t>Because of we are in HDFS file System, We cannot give any guarantee that all our data's that will  reside on single</a:t>
            </a:r>
            <a:endParaRPr lang="en-IN" dirty="0"/>
          </a:p>
        </p:txBody>
      </p:sp>
    </p:spTree>
    <p:extLst>
      <p:ext uri="{BB962C8B-B14F-4D97-AF65-F5344CB8AC3E}">
        <p14:creationId xmlns:p14="http://schemas.microsoft.com/office/powerpoint/2010/main" val="185618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DA85-8946-43AA-924E-786F942910DB}"/>
              </a:ext>
            </a:extLst>
          </p:cNvPr>
          <p:cNvSpPr>
            <a:spLocks noGrp="1"/>
          </p:cNvSpPr>
          <p:nvPr>
            <p:ph type="title"/>
          </p:nvPr>
        </p:nvSpPr>
        <p:spPr/>
        <p:txBody>
          <a:bodyPr/>
          <a:lstStyle/>
          <a:p>
            <a:r>
              <a:rPr lang="en-IN" dirty="0"/>
              <a:t>3. Input Splits</a:t>
            </a:r>
          </a:p>
        </p:txBody>
      </p:sp>
      <p:sp>
        <p:nvSpPr>
          <p:cNvPr id="3" name="Content Placeholder 2">
            <a:extLst>
              <a:ext uri="{FF2B5EF4-FFF2-40B4-BE49-F238E27FC236}">
                <a16:creationId xmlns:a16="http://schemas.microsoft.com/office/drawing/2014/main" id="{D38661E1-000B-49BC-87EF-5CE85A114C6F}"/>
              </a:ext>
            </a:extLst>
          </p:cNvPr>
          <p:cNvSpPr>
            <a:spLocks noGrp="1"/>
          </p:cNvSpPr>
          <p:nvPr>
            <p:ph idx="1"/>
          </p:nvPr>
        </p:nvSpPr>
        <p:spPr/>
        <p:txBody>
          <a:bodyPr/>
          <a:lstStyle/>
          <a:p>
            <a:r>
              <a:rPr lang="en-US" dirty="0"/>
              <a:t>It is created by InputFormat, logically represent the data which will be processed by an individual </a:t>
            </a:r>
            <a:r>
              <a:rPr lang="en-US" b="1" dirty="0"/>
              <a:t>Mapper </a:t>
            </a:r>
            <a:r>
              <a:rPr lang="en-US" dirty="0"/>
              <a:t>(We will understand mapper below). One map task is created for each split; thus the number of map tasks will be equal to the number of InputSplits. The split is divided into records and each record will be processed by the mapper.</a:t>
            </a:r>
            <a:endParaRPr lang="en-IN" dirty="0"/>
          </a:p>
        </p:txBody>
      </p:sp>
    </p:spTree>
    <p:extLst>
      <p:ext uri="{BB962C8B-B14F-4D97-AF65-F5344CB8AC3E}">
        <p14:creationId xmlns:p14="http://schemas.microsoft.com/office/powerpoint/2010/main" val="1917311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7D9-D856-4AF3-9C5E-CD02768A79C6}"/>
              </a:ext>
            </a:extLst>
          </p:cNvPr>
          <p:cNvSpPr>
            <a:spLocks noGrp="1"/>
          </p:cNvSpPr>
          <p:nvPr>
            <p:ph type="title"/>
          </p:nvPr>
        </p:nvSpPr>
        <p:spPr/>
        <p:txBody>
          <a:bodyPr/>
          <a:lstStyle/>
          <a:p>
            <a:r>
              <a:rPr lang="en-IN" b="1" dirty="0"/>
              <a:t>4. RecordReader</a:t>
            </a:r>
            <a:br>
              <a:rPr lang="en-IN" b="1" dirty="0"/>
            </a:br>
            <a:endParaRPr lang="en-IN" dirty="0"/>
          </a:p>
        </p:txBody>
      </p:sp>
      <p:sp>
        <p:nvSpPr>
          <p:cNvPr id="3" name="Content Placeholder 2">
            <a:extLst>
              <a:ext uri="{FF2B5EF4-FFF2-40B4-BE49-F238E27FC236}">
                <a16:creationId xmlns:a16="http://schemas.microsoft.com/office/drawing/2014/main" id="{E41B9293-7C9F-45A1-A2A1-5AFD7241826E}"/>
              </a:ext>
            </a:extLst>
          </p:cNvPr>
          <p:cNvSpPr>
            <a:spLocks noGrp="1"/>
          </p:cNvSpPr>
          <p:nvPr>
            <p:ph idx="1"/>
          </p:nvPr>
        </p:nvSpPr>
        <p:spPr/>
        <p:txBody>
          <a:bodyPr/>
          <a:lstStyle/>
          <a:p>
            <a:r>
              <a:rPr lang="en-US" dirty="0"/>
              <a:t>It communicates with the </a:t>
            </a:r>
            <a:r>
              <a:rPr lang="en-US" b="1" dirty="0"/>
              <a:t>InputSplit</a:t>
            </a:r>
            <a:r>
              <a:rPr lang="en-US" dirty="0"/>
              <a:t> in Hadoop MapReduce and converts the data into key-value pairs suitable for reading by the mapper. </a:t>
            </a:r>
          </a:p>
          <a:p>
            <a:r>
              <a:rPr lang="en-US" dirty="0"/>
              <a:t>By default, it uses TextInputFormat for converting data into a key-value pair. </a:t>
            </a:r>
          </a:p>
          <a:p>
            <a:r>
              <a:rPr lang="en-US" dirty="0"/>
              <a:t>RecordReader communicates with the InputSplit until the file reading is not completed. It assigns byte offset (unique number) to each line present in the file. Further, these key-value pairs are sent to the mapper for further processing.</a:t>
            </a:r>
            <a:endParaRPr lang="en-IN" dirty="0"/>
          </a:p>
        </p:txBody>
      </p:sp>
    </p:spTree>
    <p:extLst>
      <p:ext uri="{BB962C8B-B14F-4D97-AF65-F5344CB8AC3E}">
        <p14:creationId xmlns:p14="http://schemas.microsoft.com/office/powerpoint/2010/main" val="3337833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TotalTime>
  <Words>694</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MapReduce</vt:lpstr>
      <vt:lpstr>MapReduce</vt:lpstr>
      <vt:lpstr>Daemons for MapReduce</vt:lpstr>
      <vt:lpstr>How Hadoop MapReduce Works? </vt:lpstr>
      <vt:lpstr>1. Input Files </vt:lpstr>
      <vt:lpstr>2. InputFormat</vt:lpstr>
      <vt:lpstr>3. Input Splits</vt:lpstr>
      <vt:lpstr>4. RecordReader </vt:lpstr>
      <vt:lpstr>5. Mapper</vt:lpstr>
      <vt:lpstr>6. Combiner</vt:lpstr>
      <vt:lpstr>MapReduce</vt:lpstr>
      <vt:lpstr>MapReduce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9</cp:revision>
  <dcterms:created xsi:type="dcterms:W3CDTF">2020-05-28T09:07:26Z</dcterms:created>
  <dcterms:modified xsi:type="dcterms:W3CDTF">2020-05-28T10:26:05Z</dcterms:modified>
</cp:coreProperties>
</file>