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435AF-6480-4535-B99C-E78C881EBB43}" type="datetimeFigureOut">
              <a:rPr lang="en-IN" smtClean="0"/>
              <a:t>2020/05/30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3150854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435AF-6480-4535-B99C-E78C881EBB43}" type="datetimeFigureOut">
              <a:rPr lang="en-IN" smtClean="0"/>
              <a:t>2020/05/30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353057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5435AF-6480-4535-B99C-E78C881EBB43}" type="datetimeFigureOut">
              <a:rPr lang="en-IN" smtClean="0"/>
              <a:t>2020/05/30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3178228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5435AF-6480-4535-B99C-E78C881EBB43}" type="datetimeFigureOut">
              <a:rPr lang="en-IN" smtClean="0"/>
              <a:t>2020/05/30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5F90-5CAC-4650-B43D-4BDF85C381E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5859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435AF-6480-4535-B99C-E78C881EBB43}" type="datetimeFigureOut">
              <a:rPr lang="en-IN" smtClean="0"/>
              <a:t>2020/05/30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1946275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5435AF-6480-4535-B99C-E78C881EBB43}" type="datetimeFigureOut">
              <a:rPr lang="en-IN" smtClean="0"/>
              <a:t>2020/05/30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3180369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5435AF-6480-4535-B99C-E78C881EBB43}" type="datetimeFigureOut">
              <a:rPr lang="en-IN" smtClean="0"/>
              <a:t>2020/05/30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1752255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435AF-6480-4535-B99C-E78C881EBB43}" type="datetimeFigureOut">
              <a:rPr lang="en-IN" smtClean="0"/>
              <a:t>2020/05/30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176588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435AF-6480-4535-B99C-E78C881EBB43}" type="datetimeFigureOut">
              <a:rPr lang="en-IN" smtClean="0"/>
              <a:t>2020/05/30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329046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25435AF-6480-4535-B99C-E78C881EBB43}" type="datetimeFigureOut">
              <a:rPr lang="en-IN" smtClean="0"/>
              <a:t>2020/05/30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29903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435AF-6480-4535-B99C-E78C881EBB43}" type="datetimeFigureOut">
              <a:rPr lang="en-IN" smtClean="0"/>
              <a:t>2020/05/30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324225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435AF-6480-4535-B99C-E78C881EBB43}" type="datetimeFigureOut">
              <a:rPr lang="en-IN" smtClean="0"/>
              <a:t>2020/05/30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413484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435AF-6480-4535-B99C-E78C881EBB43}" type="datetimeFigureOut">
              <a:rPr lang="en-IN" smtClean="0"/>
              <a:t>2020/05/30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30381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25435AF-6480-4535-B99C-E78C881EBB43}" type="datetimeFigureOut">
              <a:rPr lang="en-IN" smtClean="0"/>
              <a:t>2020/05/30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61311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5435AF-6480-4535-B99C-E78C881EBB43}" type="datetimeFigureOut">
              <a:rPr lang="en-IN" smtClean="0"/>
              <a:t>2020/05/30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370585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5435AF-6480-4535-B99C-E78C881EBB43}" type="datetimeFigureOut">
              <a:rPr lang="en-IN" smtClean="0"/>
              <a:t>2020/05/30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414661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435AF-6480-4535-B99C-E78C881EBB43}" type="datetimeFigureOut">
              <a:rPr lang="en-IN" smtClean="0"/>
              <a:t>2020/05/30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05F90-5CAC-4650-B43D-4BDF85C381E4}" type="slidenum">
              <a:rPr lang="en-IN" smtClean="0"/>
              <a:t>‹#›</a:t>
            </a:fld>
            <a:endParaRPr lang="en-IN"/>
          </a:p>
        </p:txBody>
      </p:sp>
    </p:spTree>
    <p:extLst>
      <p:ext uri="{BB962C8B-B14F-4D97-AF65-F5344CB8AC3E}">
        <p14:creationId xmlns:p14="http://schemas.microsoft.com/office/powerpoint/2010/main" val="73855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5435AF-6480-4535-B99C-E78C881EBB43}" type="datetimeFigureOut">
              <a:rPr lang="en-IN" smtClean="0"/>
              <a:t>2020/05/30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3805F90-5CAC-4650-B43D-4BDF85C381E4}" type="slidenum">
              <a:rPr lang="en-IN" smtClean="0"/>
              <a:t>‹#›</a:t>
            </a:fld>
            <a:endParaRPr lang="en-IN"/>
          </a:p>
        </p:txBody>
      </p:sp>
    </p:spTree>
    <p:extLst>
      <p:ext uri="{BB962C8B-B14F-4D97-AF65-F5344CB8AC3E}">
        <p14:creationId xmlns:p14="http://schemas.microsoft.com/office/powerpoint/2010/main" val="2787060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0B1F-B4BF-4D1F-9B2B-FA8C606F7D75}"/>
              </a:ext>
            </a:extLst>
          </p:cNvPr>
          <p:cNvSpPr>
            <a:spLocks noGrp="1"/>
          </p:cNvSpPr>
          <p:nvPr>
            <p:ph type="ctrTitle"/>
          </p:nvPr>
        </p:nvSpPr>
        <p:spPr/>
        <p:txBody>
          <a:bodyPr/>
          <a:lstStyle/>
          <a:p>
            <a:r>
              <a:rPr lang="en-IN" dirty="0"/>
              <a:t>Spark</a:t>
            </a:r>
          </a:p>
        </p:txBody>
      </p:sp>
      <p:sp>
        <p:nvSpPr>
          <p:cNvPr id="3" name="Subtitle 2">
            <a:extLst>
              <a:ext uri="{FF2B5EF4-FFF2-40B4-BE49-F238E27FC236}">
                <a16:creationId xmlns:a16="http://schemas.microsoft.com/office/drawing/2014/main" id="{DC6B7F38-11EC-46F0-A5D9-2EF68D65B4CE}"/>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13616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40F7-E2B1-4D24-AB62-F787BCA2F5E2}"/>
              </a:ext>
            </a:extLst>
          </p:cNvPr>
          <p:cNvSpPr>
            <a:spLocks noGrp="1"/>
          </p:cNvSpPr>
          <p:nvPr>
            <p:ph type="title"/>
          </p:nvPr>
        </p:nvSpPr>
        <p:spPr/>
        <p:txBody>
          <a:bodyPr/>
          <a:lstStyle/>
          <a:p>
            <a:r>
              <a:rPr lang="en-IN" dirty="0"/>
              <a:t>Spark Components</a:t>
            </a:r>
          </a:p>
        </p:txBody>
      </p:sp>
      <p:sp>
        <p:nvSpPr>
          <p:cNvPr id="3" name="Content Placeholder 2">
            <a:extLst>
              <a:ext uri="{FF2B5EF4-FFF2-40B4-BE49-F238E27FC236}">
                <a16:creationId xmlns:a16="http://schemas.microsoft.com/office/drawing/2014/main" id="{88503F95-301A-47C6-A2EE-9E29E52401BE}"/>
              </a:ext>
            </a:extLst>
          </p:cNvPr>
          <p:cNvSpPr>
            <a:spLocks noGrp="1"/>
          </p:cNvSpPr>
          <p:nvPr>
            <p:ph idx="1"/>
          </p:nvPr>
        </p:nvSpPr>
        <p:spPr/>
        <p:txBody>
          <a:bodyPr>
            <a:normAutofit fontScale="70000" lnSpcReduction="20000"/>
          </a:bodyPr>
          <a:lstStyle/>
          <a:p>
            <a:r>
              <a:rPr lang="en-US" b="1" dirty="0"/>
              <a:t>Apache Spark Core</a:t>
            </a:r>
          </a:p>
          <a:p>
            <a:pPr lvl="1"/>
            <a:r>
              <a:rPr lang="en-US" dirty="0"/>
              <a:t>Spark Core is the underlying general execution engine for spark platform that all other functionality is built upon. It provides In-Memory computing and referencing datasets in external storage systems.</a:t>
            </a:r>
          </a:p>
          <a:p>
            <a:r>
              <a:rPr lang="en-US" b="1" dirty="0"/>
              <a:t>Spark SQL</a:t>
            </a:r>
          </a:p>
          <a:p>
            <a:pPr lvl="1"/>
            <a:r>
              <a:rPr lang="en-US" dirty="0"/>
              <a:t>Spark SQL is a component on top of Spark Core that introduces a new data abstraction called </a:t>
            </a:r>
            <a:r>
              <a:rPr lang="en-US" dirty="0" err="1"/>
              <a:t>SchemaRDD</a:t>
            </a:r>
            <a:r>
              <a:rPr lang="en-US" dirty="0"/>
              <a:t>, which provides support for structured and semi-structured data.</a:t>
            </a:r>
          </a:p>
          <a:p>
            <a:r>
              <a:rPr lang="en-US" b="1" dirty="0"/>
              <a:t>Spark Streaming</a:t>
            </a:r>
          </a:p>
          <a:p>
            <a:pPr lvl="1"/>
            <a:r>
              <a:rPr lang="en-US" dirty="0"/>
              <a:t>Spark Streaming leverages Spark Core's fast scheduling capability to perform streaming analytics. It ingests data in mini-batches and performs RDD (Resilient Distributed Datasets) transformations on those mini-batches of data.</a:t>
            </a:r>
          </a:p>
          <a:p>
            <a:r>
              <a:rPr lang="en-US" b="1" dirty="0" err="1"/>
              <a:t>MLlib</a:t>
            </a:r>
            <a:r>
              <a:rPr lang="en-US" b="1" dirty="0"/>
              <a:t> (Machine Learning Library)</a:t>
            </a:r>
          </a:p>
          <a:p>
            <a:pPr lvl="1"/>
            <a:r>
              <a:rPr lang="en-US" dirty="0" err="1"/>
              <a:t>MLlib</a:t>
            </a:r>
            <a:r>
              <a:rPr lang="en-US" dirty="0"/>
              <a:t> is a distributed machine learning framework above Spark because of the distributed memory-based Spark architecture. It is, according to benchmarks, done by the </a:t>
            </a:r>
            <a:r>
              <a:rPr lang="en-US" dirty="0" err="1"/>
              <a:t>MLlib</a:t>
            </a:r>
            <a:r>
              <a:rPr lang="en-US" dirty="0"/>
              <a:t> developers against the Alternating Least Squares (ALS) implementations. Spark </a:t>
            </a:r>
            <a:r>
              <a:rPr lang="en-US" dirty="0" err="1"/>
              <a:t>MLlib</a:t>
            </a:r>
            <a:r>
              <a:rPr lang="en-US" dirty="0"/>
              <a:t> is nine times as fast as the Hadoop disk-based version of </a:t>
            </a:r>
            <a:r>
              <a:rPr lang="en-US" b="1" dirty="0"/>
              <a:t>Apache Mahout</a:t>
            </a:r>
            <a:r>
              <a:rPr lang="en-US" dirty="0"/>
              <a:t> (before Mahout gained a Spark interface).</a:t>
            </a:r>
          </a:p>
          <a:p>
            <a:r>
              <a:rPr lang="en-US" b="1" dirty="0" err="1"/>
              <a:t>GraphX</a:t>
            </a:r>
            <a:endParaRPr lang="en-US" b="1" dirty="0"/>
          </a:p>
          <a:p>
            <a:pPr lvl="1"/>
            <a:r>
              <a:rPr lang="en-US" dirty="0" err="1"/>
              <a:t>GraphX</a:t>
            </a:r>
            <a:r>
              <a:rPr lang="en-US" dirty="0"/>
              <a:t> is a distributed graph-processing framework on top of Spark. It provides an API for expressing graph computation 	</a:t>
            </a:r>
          </a:p>
        </p:txBody>
      </p:sp>
    </p:spTree>
    <p:extLst>
      <p:ext uri="{BB962C8B-B14F-4D97-AF65-F5344CB8AC3E}">
        <p14:creationId xmlns:p14="http://schemas.microsoft.com/office/powerpoint/2010/main" val="231732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8F2F-D3D8-4CBF-8481-65600111DDEC}"/>
              </a:ext>
            </a:extLst>
          </p:cNvPr>
          <p:cNvSpPr>
            <a:spLocks noGrp="1"/>
          </p:cNvSpPr>
          <p:nvPr>
            <p:ph type="title"/>
          </p:nvPr>
        </p:nvSpPr>
        <p:spPr/>
        <p:txBody>
          <a:bodyPr/>
          <a:lstStyle/>
          <a:p>
            <a:r>
              <a:rPr lang="en-IN" dirty="0"/>
              <a:t>PySpark Advantages</a:t>
            </a:r>
          </a:p>
        </p:txBody>
      </p:sp>
      <p:sp>
        <p:nvSpPr>
          <p:cNvPr id="3" name="Content Placeholder 2">
            <a:extLst>
              <a:ext uri="{FF2B5EF4-FFF2-40B4-BE49-F238E27FC236}">
                <a16:creationId xmlns:a16="http://schemas.microsoft.com/office/drawing/2014/main" id="{BCF40A38-C16B-42CA-8FA8-37ABF04D9B42}"/>
              </a:ext>
            </a:extLst>
          </p:cNvPr>
          <p:cNvSpPr>
            <a:spLocks noGrp="1"/>
          </p:cNvSpPr>
          <p:nvPr>
            <p:ph idx="1"/>
          </p:nvPr>
        </p:nvSpPr>
        <p:spPr/>
        <p:txBody>
          <a:bodyPr/>
          <a:lstStyle/>
          <a:p>
            <a:r>
              <a:rPr lang="en-IN" dirty="0"/>
              <a:t>Easy to learn</a:t>
            </a:r>
          </a:p>
          <a:p>
            <a:r>
              <a:rPr lang="en-IN" dirty="0"/>
              <a:t>Wide Range of libraries in python</a:t>
            </a:r>
          </a:p>
          <a:p>
            <a:r>
              <a:rPr lang="en-IN" dirty="0"/>
              <a:t>Availability of Visualization</a:t>
            </a:r>
          </a:p>
          <a:p>
            <a:r>
              <a:rPr lang="en-IN" dirty="0"/>
              <a:t>Better code Readability and Maintenance</a:t>
            </a:r>
          </a:p>
          <a:p>
            <a:r>
              <a:rPr lang="en-IN" dirty="0"/>
              <a:t>Simple and Comprehensive API</a:t>
            </a:r>
          </a:p>
          <a:p>
            <a:endParaRPr lang="en-IN" dirty="0"/>
          </a:p>
        </p:txBody>
      </p:sp>
    </p:spTree>
    <p:extLst>
      <p:ext uri="{BB962C8B-B14F-4D97-AF65-F5344CB8AC3E}">
        <p14:creationId xmlns:p14="http://schemas.microsoft.com/office/powerpoint/2010/main" val="116158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B970-962E-4088-9FE1-00929B7ACAE9}"/>
              </a:ext>
            </a:extLst>
          </p:cNvPr>
          <p:cNvSpPr>
            <a:spLocks noGrp="1"/>
          </p:cNvSpPr>
          <p:nvPr>
            <p:ph type="title"/>
          </p:nvPr>
        </p:nvSpPr>
        <p:spPr/>
        <p:txBody>
          <a:bodyPr/>
          <a:lstStyle/>
          <a:p>
            <a:r>
              <a:rPr lang="en-IN" dirty="0"/>
              <a:t>Spark Content</a:t>
            </a:r>
          </a:p>
        </p:txBody>
      </p:sp>
      <p:sp>
        <p:nvSpPr>
          <p:cNvPr id="3" name="Content Placeholder 2">
            <a:extLst>
              <a:ext uri="{FF2B5EF4-FFF2-40B4-BE49-F238E27FC236}">
                <a16:creationId xmlns:a16="http://schemas.microsoft.com/office/drawing/2014/main" id="{8811FCE8-C1BB-4FA2-A975-07A5715601B7}"/>
              </a:ext>
            </a:extLst>
          </p:cNvPr>
          <p:cNvSpPr>
            <a:spLocks noGrp="1"/>
          </p:cNvSpPr>
          <p:nvPr>
            <p:ph idx="1"/>
          </p:nvPr>
        </p:nvSpPr>
        <p:spPr/>
        <p:txBody>
          <a:bodyPr/>
          <a:lstStyle/>
          <a:p>
            <a:r>
              <a:rPr lang="en-US" b="1" dirty="0" err="1"/>
              <a:t>SparkContext</a:t>
            </a:r>
            <a:r>
              <a:rPr lang="en-US" dirty="0"/>
              <a:t> is the entry gate of Apache </a:t>
            </a:r>
            <a:r>
              <a:rPr lang="en-US" b="1" dirty="0"/>
              <a:t>Spark</a:t>
            </a:r>
            <a:r>
              <a:rPr lang="en-US" dirty="0"/>
              <a:t> functionality. The most important step of any </a:t>
            </a:r>
            <a:r>
              <a:rPr lang="en-US" b="1" dirty="0"/>
              <a:t>Spark</a:t>
            </a:r>
            <a:r>
              <a:rPr lang="en-US" dirty="0"/>
              <a:t> driver application is to generate </a:t>
            </a:r>
            <a:r>
              <a:rPr lang="en-US" b="1" dirty="0" err="1"/>
              <a:t>SparkContext</a:t>
            </a:r>
            <a:r>
              <a:rPr lang="en-US" dirty="0"/>
              <a:t>. </a:t>
            </a:r>
          </a:p>
          <a:p>
            <a:r>
              <a:rPr lang="en-US" dirty="0"/>
              <a:t>It allows your </a:t>
            </a:r>
            <a:r>
              <a:rPr lang="en-US" b="1" dirty="0"/>
              <a:t>Spark</a:t>
            </a:r>
            <a:r>
              <a:rPr lang="en-US" dirty="0"/>
              <a:t> Application to access </a:t>
            </a:r>
            <a:r>
              <a:rPr lang="en-US" b="1" dirty="0"/>
              <a:t>Spark</a:t>
            </a:r>
            <a:r>
              <a:rPr lang="en-US" dirty="0"/>
              <a:t> Cluster with the help of Resource Manager (YARN/Mesos). To create </a:t>
            </a:r>
            <a:r>
              <a:rPr lang="en-US" b="1" dirty="0" err="1"/>
              <a:t>SparkContext</a:t>
            </a:r>
            <a:r>
              <a:rPr lang="en-US" dirty="0"/>
              <a:t>, first </a:t>
            </a:r>
            <a:r>
              <a:rPr lang="en-US" dirty="0" err="1"/>
              <a:t>SparkConf</a:t>
            </a:r>
            <a:r>
              <a:rPr lang="en-US" dirty="0"/>
              <a:t> should be made.</a:t>
            </a:r>
          </a:p>
          <a:p>
            <a:r>
              <a:rPr lang="en-US" dirty="0"/>
              <a:t>It got capability to run on both master and slave.</a:t>
            </a:r>
            <a:endParaRPr lang="en-IN" dirty="0"/>
          </a:p>
        </p:txBody>
      </p:sp>
    </p:spTree>
    <p:extLst>
      <p:ext uri="{BB962C8B-B14F-4D97-AF65-F5344CB8AC3E}">
        <p14:creationId xmlns:p14="http://schemas.microsoft.com/office/powerpoint/2010/main" val="279564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B970-962E-4088-9FE1-00929B7ACAE9}"/>
              </a:ext>
            </a:extLst>
          </p:cNvPr>
          <p:cNvSpPr>
            <a:spLocks noGrp="1"/>
          </p:cNvSpPr>
          <p:nvPr>
            <p:ph type="title"/>
          </p:nvPr>
        </p:nvSpPr>
        <p:spPr/>
        <p:txBody>
          <a:bodyPr/>
          <a:lstStyle/>
          <a:p>
            <a:r>
              <a:rPr lang="en-IN" dirty="0"/>
              <a:t>Spark Content</a:t>
            </a:r>
          </a:p>
        </p:txBody>
      </p:sp>
      <p:pic>
        <p:nvPicPr>
          <p:cNvPr id="5" name="Content Placeholder 4">
            <a:extLst>
              <a:ext uri="{FF2B5EF4-FFF2-40B4-BE49-F238E27FC236}">
                <a16:creationId xmlns:a16="http://schemas.microsoft.com/office/drawing/2014/main" id="{CC8F896B-237D-4E0B-B5E6-9E04A4089F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760655"/>
            <a:ext cx="9744364" cy="4675987"/>
          </a:xfrm>
        </p:spPr>
      </p:pic>
    </p:spTree>
    <p:extLst>
      <p:ext uri="{BB962C8B-B14F-4D97-AF65-F5344CB8AC3E}">
        <p14:creationId xmlns:p14="http://schemas.microsoft.com/office/powerpoint/2010/main" val="381968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2BA5-9964-4716-83EE-C83864005F06}"/>
              </a:ext>
            </a:extLst>
          </p:cNvPr>
          <p:cNvSpPr>
            <a:spLocks noGrp="1"/>
          </p:cNvSpPr>
          <p:nvPr>
            <p:ph type="title"/>
          </p:nvPr>
        </p:nvSpPr>
        <p:spPr/>
        <p:txBody>
          <a:bodyPr/>
          <a:lstStyle/>
          <a:p>
            <a:r>
              <a:rPr lang="en-IN" dirty="0"/>
              <a:t>RDD</a:t>
            </a:r>
          </a:p>
        </p:txBody>
      </p:sp>
      <p:sp>
        <p:nvSpPr>
          <p:cNvPr id="3" name="Content Placeholder 2">
            <a:extLst>
              <a:ext uri="{FF2B5EF4-FFF2-40B4-BE49-F238E27FC236}">
                <a16:creationId xmlns:a16="http://schemas.microsoft.com/office/drawing/2014/main" id="{7D4DDDAE-1F6D-45C2-A8A5-99CE596491D0}"/>
              </a:ext>
            </a:extLst>
          </p:cNvPr>
          <p:cNvSpPr>
            <a:spLocks noGrp="1"/>
          </p:cNvSpPr>
          <p:nvPr>
            <p:ph idx="1"/>
          </p:nvPr>
        </p:nvSpPr>
        <p:spPr/>
        <p:txBody>
          <a:bodyPr>
            <a:normAutofit fontScale="92500" lnSpcReduction="20000"/>
          </a:bodyPr>
          <a:lstStyle/>
          <a:p>
            <a:r>
              <a:rPr lang="en-US" dirty="0"/>
              <a:t>Resilient Distributed Datasets (RDD) is a fundamental data structure of Spark. It is an immutable distributed collection of objects. Each dataset in RDD is divided into logical partitions, which may be computed on different nodes of the cluster. RDDs can contain any type of Python, Java, or Scala objects, including user-defined classes.</a:t>
            </a:r>
          </a:p>
          <a:p>
            <a:r>
              <a:rPr lang="en-US" dirty="0"/>
              <a:t>Formally, an RDD is a read-only, partitioned collection of records. RDDs can be created through deterministic operations on either data on stable storage or other RDDs. RDD is a fault-tolerant collection of elements that can be operated on in parallel.</a:t>
            </a:r>
          </a:p>
          <a:p>
            <a:r>
              <a:rPr lang="en-US" dirty="0"/>
              <a:t>There are two ways to create RDDs − </a:t>
            </a:r>
            <a:r>
              <a:rPr lang="en-US" b="1" dirty="0"/>
              <a:t>parallelizing</a:t>
            </a:r>
            <a:r>
              <a:rPr lang="en-US" dirty="0"/>
              <a:t> an existing collection in your driver program, or </a:t>
            </a:r>
            <a:r>
              <a:rPr lang="en-US" b="1" dirty="0"/>
              <a:t>referencing a dataset</a:t>
            </a:r>
            <a:r>
              <a:rPr lang="en-US" dirty="0"/>
              <a:t> in an external storage system, such as a shared file system, HDFS, HBase, or any data source offering a Hadoop Input Format.</a:t>
            </a:r>
          </a:p>
          <a:p>
            <a:r>
              <a:rPr lang="en-US" dirty="0"/>
              <a:t>Spark makes use of the concept of RDD to achieve faster and efficient MapReduce operations. </a:t>
            </a:r>
          </a:p>
        </p:txBody>
      </p:sp>
    </p:spTree>
    <p:extLst>
      <p:ext uri="{BB962C8B-B14F-4D97-AF65-F5344CB8AC3E}">
        <p14:creationId xmlns:p14="http://schemas.microsoft.com/office/powerpoint/2010/main" val="2722453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BC65-12C4-44C0-B230-72C627DAD57B}"/>
              </a:ext>
            </a:extLst>
          </p:cNvPr>
          <p:cNvSpPr>
            <a:spLocks noGrp="1"/>
          </p:cNvSpPr>
          <p:nvPr>
            <p:ph type="title"/>
          </p:nvPr>
        </p:nvSpPr>
        <p:spPr/>
        <p:txBody>
          <a:bodyPr/>
          <a:lstStyle/>
          <a:p>
            <a:r>
              <a:rPr lang="en-US" b="1" dirty="0"/>
              <a:t>Data Sharing using Spark RDD</a:t>
            </a:r>
            <a:br>
              <a:rPr lang="en-US" b="1" dirty="0"/>
            </a:br>
            <a:endParaRPr lang="en-IN" dirty="0"/>
          </a:p>
        </p:txBody>
      </p:sp>
      <p:sp>
        <p:nvSpPr>
          <p:cNvPr id="3" name="Content Placeholder 2">
            <a:extLst>
              <a:ext uri="{FF2B5EF4-FFF2-40B4-BE49-F238E27FC236}">
                <a16:creationId xmlns:a16="http://schemas.microsoft.com/office/drawing/2014/main" id="{DB0827C9-1DC9-4E14-8594-36BC67A355B9}"/>
              </a:ext>
            </a:extLst>
          </p:cNvPr>
          <p:cNvSpPr>
            <a:spLocks noGrp="1"/>
          </p:cNvSpPr>
          <p:nvPr>
            <p:ph idx="1"/>
          </p:nvPr>
        </p:nvSpPr>
        <p:spPr/>
        <p:txBody>
          <a:bodyPr/>
          <a:lstStyle/>
          <a:p>
            <a:r>
              <a:rPr lang="en-US" dirty="0"/>
              <a:t>Data sharing is slow in MapReduce due to </a:t>
            </a:r>
            <a:r>
              <a:rPr lang="en-US" b="1" dirty="0"/>
              <a:t>replication, serialization</a:t>
            </a:r>
            <a:r>
              <a:rPr lang="en-US" dirty="0"/>
              <a:t>, and </a:t>
            </a:r>
            <a:r>
              <a:rPr lang="en-US" b="1" dirty="0"/>
              <a:t>disk IO</a:t>
            </a:r>
            <a:r>
              <a:rPr lang="en-US" dirty="0"/>
              <a:t>. Most of the Hadoop applications, they spend more than 90% of the time doing HDFS read-write operations.</a:t>
            </a:r>
          </a:p>
          <a:p>
            <a:r>
              <a:rPr lang="en-US" dirty="0"/>
              <a:t>Recognizing this problem, researchers developed a specialized framework called Apache Spark. The key idea of spark is </a:t>
            </a:r>
            <a:r>
              <a:rPr lang="en-US" b="1" dirty="0"/>
              <a:t>R</a:t>
            </a:r>
            <a:r>
              <a:rPr lang="en-US" dirty="0"/>
              <a:t>esilient </a:t>
            </a:r>
            <a:r>
              <a:rPr lang="en-US" b="1" dirty="0"/>
              <a:t>D</a:t>
            </a:r>
            <a:r>
              <a:rPr lang="en-US" dirty="0"/>
              <a:t>istributed </a:t>
            </a:r>
            <a:r>
              <a:rPr lang="en-US" b="1" dirty="0"/>
              <a:t>D</a:t>
            </a:r>
            <a:r>
              <a:rPr lang="en-US" dirty="0"/>
              <a:t>atasets (RDD); it supports in-memory processing computation. This means, it stores the state of memory as an object across the jobs and the object is sharable between those jobs. Data sharing in memory is 10 to 100 times faster than network and Disk.</a:t>
            </a:r>
          </a:p>
          <a:p>
            <a:endParaRPr lang="en-IN" dirty="0"/>
          </a:p>
        </p:txBody>
      </p:sp>
    </p:spTree>
    <p:extLst>
      <p:ext uri="{BB962C8B-B14F-4D97-AF65-F5344CB8AC3E}">
        <p14:creationId xmlns:p14="http://schemas.microsoft.com/office/powerpoint/2010/main" val="314970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6F75-0357-4CF7-8467-D1E287A483CC}"/>
              </a:ext>
            </a:extLst>
          </p:cNvPr>
          <p:cNvSpPr>
            <a:spLocks noGrp="1"/>
          </p:cNvSpPr>
          <p:nvPr>
            <p:ph type="title"/>
          </p:nvPr>
        </p:nvSpPr>
        <p:spPr/>
        <p:txBody>
          <a:bodyPr/>
          <a:lstStyle/>
          <a:p>
            <a:r>
              <a:rPr lang="en-US" b="1" dirty="0"/>
              <a:t>RDD</a:t>
            </a:r>
            <a:br>
              <a:rPr lang="en-US" b="1" dirty="0"/>
            </a:br>
            <a:endParaRPr lang="en-IN" dirty="0"/>
          </a:p>
        </p:txBody>
      </p:sp>
      <p:sp>
        <p:nvSpPr>
          <p:cNvPr id="3" name="Content Placeholder 2">
            <a:extLst>
              <a:ext uri="{FF2B5EF4-FFF2-40B4-BE49-F238E27FC236}">
                <a16:creationId xmlns:a16="http://schemas.microsoft.com/office/drawing/2014/main" id="{1297070E-28ED-47E0-96E7-D54F0814268C}"/>
              </a:ext>
            </a:extLst>
          </p:cNvPr>
          <p:cNvSpPr>
            <a:spLocks noGrp="1"/>
          </p:cNvSpPr>
          <p:nvPr>
            <p:ph idx="1"/>
          </p:nvPr>
        </p:nvSpPr>
        <p:spPr/>
        <p:txBody>
          <a:bodyPr/>
          <a:lstStyle/>
          <a:p>
            <a:r>
              <a:rPr lang="en-IN" dirty="0"/>
              <a:t>RDDs is the building block of every spark application and its immutable in nature</a:t>
            </a:r>
          </a:p>
          <a:p>
            <a:r>
              <a:rPr lang="en-IN" dirty="0"/>
              <a:t>Resilient – Fault Tolerant and is capable for rebuilding data on failure</a:t>
            </a:r>
          </a:p>
          <a:p>
            <a:r>
              <a:rPr lang="en-IN" dirty="0"/>
              <a:t>Distributed – Data is Distributed among the multiple nodes in Cluster</a:t>
            </a:r>
          </a:p>
          <a:p>
            <a:r>
              <a:rPr lang="en-IN" dirty="0"/>
              <a:t>Dataset – Collection of partitioned data with primitive values or value for values</a:t>
            </a:r>
          </a:p>
        </p:txBody>
      </p:sp>
    </p:spTree>
    <p:extLst>
      <p:ext uri="{BB962C8B-B14F-4D97-AF65-F5344CB8AC3E}">
        <p14:creationId xmlns:p14="http://schemas.microsoft.com/office/powerpoint/2010/main" val="212343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2ED0-0BAF-493D-BF3F-E34C1BABA149}"/>
              </a:ext>
            </a:extLst>
          </p:cNvPr>
          <p:cNvSpPr>
            <a:spLocks noGrp="1"/>
          </p:cNvSpPr>
          <p:nvPr>
            <p:ph type="title"/>
          </p:nvPr>
        </p:nvSpPr>
        <p:spPr/>
        <p:txBody>
          <a:bodyPr/>
          <a:lstStyle/>
          <a:p>
            <a:r>
              <a:rPr lang="en-IN" dirty="0"/>
              <a:t>Basic Lifecycle of PySpark Program</a:t>
            </a:r>
          </a:p>
        </p:txBody>
      </p:sp>
      <p:sp>
        <p:nvSpPr>
          <p:cNvPr id="3" name="Content Placeholder 2">
            <a:extLst>
              <a:ext uri="{FF2B5EF4-FFF2-40B4-BE49-F238E27FC236}">
                <a16:creationId xmlns:a16="http://schemas.microsoft.com/office/drawing/2014/main" id="{9CA64A7E-5865-49F0-BF80-6F8F7E5B7D16}"/>
              </a:ext>
            </a:extLst>
          </p:cNvPr>
          <p:cNvSpPr>
            <a:spLocks noGrp="1"/>
          </p:cNvSpPr>
          <p:nvPr>
            <p:ph idx="1"/>
          </p:nvPr>
        </p:nvSpPr>
        <p:spPr/>
        <p:txBody>
          <a:bodyPr/>
          <a:lstStyle/>
          <a:p>
            <a:r>
              <a:rPr lang="en-IN" dirty="0"/>
              <a:t>Create RDD</a:t>
            </a:r>
          </a:p>
          <a:p>
            <a:pPr lvl="1"/>
            <a:r>
              <a:rPr lang="en-IN" dirty="0"/>
              <a:t>Create RDD from some external data source or parallelize a collection in your driver program</a:t>
            </a:r>
          </a:p>
          <a:p>
            <a:r>
              <a:rPr lang="en-IN" dirty="0"/>
              <a:t>Lazy Transformation</a:t>
            </a:r>
          </a:p>
          <a:p>
            <a:pPr lvl="1"/>
            <a:r>
              <a:rPr lang="en-IN" dirty="0"/>
              <a:t>Lazily transform the base RDDs in to new RDDs using some transformation</a:t>
            </a:r>
          </a:p>
          <a:p>
            <a:r>
              <a:rPr lang="en-IN" dirty="0"/>
              <a:t>Cache RDDs</a:t>
            </a:r>
          </a:p>
          <a:p>
            <a:pPr lvl="1"/>
            <a:r>
              <a:rPr lang="en-IN" dirty="0"/>
              <a:t>Cache some of the RDDs for future use</a:t>
            </a:r>
          </a:p>
          <a:p>
            <a:r>
              <a:rPr lang="en-IN" dirty="0"/>
              <a:t>Perform Actions</a:t>
            </a:r>
          </a:p>
          <a:p>
            <a:pPr lvl="1"/>
            <a:r>
              <a:rPr lang="en-IN" dirty="0"/>
              <a:t>Perform actions to Execute parallel computations to produce result</a:t>
            </a:r>
          </a:p>
        </p:txBody>
      </p:sp>
    </p:spTree>
    <p:extLst>
      <p:ext uri="{BB962C8B-B14F-4D97-AF65-F5344CB8AC3E}">
        <p14:creationId xmlns:p14="http://schemas.microsoft.com/office/powerpoint/2010/main" val="662087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428F-E4F4-4FBA-A46E-92CCA353AFD1}"/>
              </a:ext>
            </a:extLst>
          </p:cNvPr>
          <p:cNvSpPr>
            <a:spLocks noGrp="1"/>
          </p:cNvSpPr>
          <p:nvPr>
            <p:ph type="title"/>
          </p:nvPr>
        </p:nvSpPr>
        <p:spPr/>
        <p:txBody>
          <a:bodyPr/>
          <a:lstStyle/>
          <a:p>
            <a:r>
              <a:rPr lang="en-IN" dirty="0"/>
              <a:t>Transformations and Actions in RDDs</a:t>
            </a:r>
          </a:p>
        </p:txBody>
      </p:sp>
      <p:sp>
        <p:nvSpPr>
          <p:cNvPr id="3" name="Content Placeholder 2">
            <a:extLst>
              <a:ext uri="{FF2B5EF4-FFF2-40B4-BE49-F238E27FC236}">
                <a16:creationId xmlns:a16="http://schemas.microsoft.com/office/drawing/2014/main" id="{B5969980-76B9-4D38-8C18-7F2D832F4434}"/>
              </a:ext>
            </a:extLst>
          </p:cNvPr>
          <p:cNvSpPr>
            <a:spLocks noGrp="1"/>
          </p:cNvSpPr>
          <p:nvPr>
            <p:ph idx="1"/>
          </p:nvPr>
        </p:nvSpPr>
        <p:spPr/>
        <p:txBody>
          <a:bodyPr/>
          <a:lstStyle/>
          <a:p>
            <a:r>
              <a:rPr lang="en-IN" dirty="0"/>
              <a:t>To work on this immutable data, you need to create a new RDD via Transformations and Actions</a:t>
            </a:r>
          </a:p>
          <a:p>
            <a:r>
              <a:rPr lang="en-IN" dirty="0"/>
              <a:t>Transformations </a:t>
            </a:r>
          </a:p>
          <a:p>
            <a:pPr lvl="1"/>
            <a:r>
              <a:rPr lang="en-IN" dirty="0"/>
              <a:t>map</a:t>
            </a:r>
          </a:p>
          <a:p>
            <a:pPr lvl="1"/>
            <a:r>
              <a:rPr lang="en-IN" dirty="0" err="1"/>
              <a:t>flatMap</a:t>
            </a:r>
            <a:endParaRPr lang="en-IN" dirty="0"/>
          </a:p>
          <a:p>
            <a:pPr lvl="1"/>
            <a:r>
              <a:rPr lang="en-IN" dirty="0"/>
              <a:t>filter</a:t>
            </a:r>
          </a:p>
          <a:p>
            <a:pPr lvl="1"/>
            <a:r>
              <a:rPr lang="en-IN" dirty="0"/>
              <a:t>distinct</a:t>
            </a:r>
          </a:p>
          <a:p>
            <a:pPr lvl="1"/>
            <a:r>
              <a:rPr lang="en-IN" dirty="0" err="1"/>
              <a:t>reduceByKey</a:t>
            </a:r>
            <a:endParaRPr lang="en-IN" dirty="0"/>
          </a:p>
          <a:p>
            <a:pPr lvl="1"/>
            <a:r>
              <a:rPr lang="en-IN" dirty="0" err="1"/>
              <a:t>mapPartitions</a:t>
            </a:r>
            <a:endParaRPr lang="en-IN" dirty="0"/>
          </a:p>
          <a:p>
            <a:pPr lvl="1"/>
            <a:r>
              <a:rPr lang="en-IN" dirty="0" err="1"/>
              <a:t>sortBy</a:t>
            </a:r>
            <a:endParaRPr lang="en-IN" dirty="0"/>
          </a:p>
          <a:p>
            <a:pPr lvl="1"/>
            <a:endParaRPr lang="en-IN" dirty="0"/>
          </a:p>
          <a:p>
            <a:pPr lvl="1"/>
            <a:endParaRPr lang="en-IN" dirty="0"/>
          </a:p>
        </p:txBody>
      </p:sp>
    </p:spTree>
    <p:extLst>
      <p:ext uri="{BB962C8B-B14F-4D97-AF65-F5344CB8AC3E}">
        <p14:creationId xmlns:p14="http://schemas.microsoft.com/office/powerpoint/2010/main" val="3093565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FFA3-0378-4F9E-9339-89B3DF93375A}"/>
              </a:ext>
            </a:extLst>
          </p:cNvPr>
          <p:cNvSpPr>
            <a:spLocks noGrp="1"/>
          </p:cNvSpPr>
          <p:nvPr>
            <p:ph type="title"/>
          </p:nvPr>
        </p:nvSpPr>
        <p:spPr/>
        <p:txBody>
          <a:bodyPr/>
          <a:lstStyle/>
          <a:p>
            <a:r>
              <a:rPr lang="en-IN" dirty="0"/>
              <a:t>Transformations and Actions in RDDs</a:t>
            </a:r>
          </a:p>
        </p:txBody>
      </p:sp>
      <p:sp>
        <p:nvSpPr>
          <p:cNvPr id="3" name="Content Placeholder 2">
            <a:extLst>
              <a:ext uri="{FF2B5EF4-FFF2-40B4-BE49-F238E27FC236}">
                <a16:creationId xmlns:a16="http://schemas.microsoft.com/office/drawing/2014/main" id="{ED05FA27-DEED-45A3-A079-A45A39AF566D}"/>
              </a:ext>
            </a:extLst>
          </p:cNvPr>
          <p:cNvSpPr>
            <a:spLocks noGrp="1"/>
          </p:cNvSpPr>
          <p:nvPr>
            <p:ph idx="1"/>
          </p:nvPr>
        </p:nvSpPr>
        <p:spPr/>
        <p:txBody>
          <a:bodyPr/>
          <a:lstStyle/>
          <a:p>
            <a:r>
              <a:rPr lang="en-IN" dirty="0"/>
              <a:t>Actions</a:t>
            </a:r>
          </a:p>
          <a:p>
            <a:pPr lvl="1"/>
            <a:r>
              <a:rPr lang="en-IN" dirty="0"/>
              <a:t>collect</a:t>
            </a:r>
          </a:p>
          <a:p>
            <a:pPr lvl="1"/>
            <a:r>
              <a:rPr lang="en-IN" dirty="0" err="1"/>
              <a:t>collectAsMap</a:t>
            </a:r>
            <a:endParaRPr lang="en-IN" dirty="0"/>
          </a:p>
          <a:p>
            <a:pPr lvl="1"/>
            <a:r>
              <a:rPr lang="en-IN" dirty="0" err="1"/>
              <a:t>countByKey</a:t>
            </a:r>
            <a:r>
              <a:rPr lang="en-IN" dirty="0"/>
              <a:t>/</a:t>
            </a:r>
            <a:r>
              <a:rPr lang="en-IN" dirty="0" err="1"/>
              <a:t>countBy</a:t>
            </a:r>
            <a:r>
              <a:rPr lang="en-IN" dirty="0"/>
              <a:t>/</a:t>
            </a:r>
            <a:r>
              <a:rPr lang="en-IN" dirty="0" err="1"/>
              <a:t>countByValue</a:t>
            </a:r>
            <a:endParaRPr lang="en-IN" dirty="0"/>
          </a:p>
          <a:p>
            <a:pPr lvl="1"/>
            <a:r>
              <a:rPr lang="en-IN" dirty="0"/>
              <a:t>take</a:t>
            </a:r>
          </a:p>
          <a:p>
            <a:pPr lvl="1"/>
            <a:r>
              <a:rPr lang="en-IN" dirty="0"/>
              <a:t>first</a:t>
            </a:r>
          </a:p>
        </p:txBody>
      </p:sp>
    </p:spTree>
    <p:extLst>
      <p:ext uri="{BB962C8B-B14F-4D97-AF65-F5344CB8AC3E}">
        <p14:creationId xmlns:p14="http://schemas.microsoft.com/office/powerpoint/2010/main" val="334878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1901-211A-460E-9102-6BA9A5572DA5}"/>
              </a:ext>
            </a:extLst>
          </p:cNvPr>
          <p:cNvSpPr>
            <a:spLocks noGrp="1"/>
          </p:cNvSpPr>
          <p:nvPr>
            <p:ph type="title"/>
          </p:nvPr>
        </p:nvSpPr>
        <p:spPr/>
        <p:txBody>
          <a:bodyPr/>
          <a:lstStyle/>
          <a:p>
            <a:r>
              <a:rPr lang="en-IN" dirty="0"/>
              <a:t>Why Spark instead of MapReduce?</a:t>
            </a:r>
          </a:p>
        </p:txBody>
      </p:sp>
      <p:sp>
        <p:nvSpPr>
          <p:cNvPr id="3" name="Content Placeholder 2">
            <a:extLst>
              <a:ext uri="{FF2B5EF4-FFF2-40B4-BE49-F238E27FC236}">
                <a16:creationId xmlns:a16="http://schemas.microsoft.com/office/drawing/2014/main" id="{4571777F-884C-4BAD-83AD-CBEB67733C9D}"/>
              </a:ext>
            </a:extLst>
          </p:cNvPr>
          <p:cNvSpPr>
            <a:spLocks noGrp="1"/>
          </p:cNvSpPr>
          <p:nvPr>
            <p:ph idx="1"/>
          </p:nvPr>
        </p:nvSpPr>
        <p:spPr/>
        <p:txBody>
          <a:bodyPr/>
          <a:lstStyle/>
          <a:p>
            <a:r>
              <a:rPr lang="en-IN" dirty="0"/>
              <a:t>Mapreduce will be the processing frame work in Hadoop architecture</a:t>
            </a:r>
          </a:p>
          <a:p>
            <a:r>
              <a:rPr lang="en-IN" dirty="0"/>
              <a:t>Process of Map reduce will follow 2 different progress</a:t>
            </a:r>
          </a:p>
          <a:p>
            <a:r>
              <a:rPr lang="en-IN" dirty="0"/>
              <a:t>Mapper – involve on complex data computation on multiple nods and it will generate an intermediate results in temporary memory</a:t>
            </a:r>
          </a:p>
          <a:p>
            <a:r>
              <a:rPr lang="en-IN" dirty="0"/>
              <a:t>Reducer – it will gather all those intermediate results from multiple nodes merge and it will generate output data in hdfs.</a:t>
            </a:r>
          </a:p>
        </p:txBody>
      </p:sp>
    </p:spTree>
    <p:extLst>
      <p:ext uri="{BB962C8B-B14F-4D97-AF65-F5344CB8AC3E}">
        <p14:creationId xmlns:p14="http://schemas.microsoft.com/office/powerpoint/2010/main" val="236989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C216-C03E-4A87-AAD9-0F8E31B9A73F}"/>
              </a:ext>
            </a:extLst>
          </p:cNvPr>
          <p:cNvSpPr>
            <a:spLocks noGrp="1"/>
          </p:cNvSpPr>
          <p:nvPr>
            <p:ph type="title"/>
          </p:nvPr>
        </p:nvSpPr>
        <p:spPr/>
        <p:txBody>
          <a:bodyPr/>
          <a:lstStyle/>
          <a:p>
            <a:r>
              <a:rPr lang="en-IN" dirty="0"/>
              <a:t>Deploying PySpark Architecture in EMR</a:t>
            </a:r>
          </a:p>
        </p:txBody>
      </p:sp>
      <p:sp>
        <p:nvSpPr>
          <p:cNvPr id="3" name="Content Placeholder 2">
            <a:extLst>
              <a:ext uri="{FF2B5EF4-FFF2-40B4-BE49-F238E27FC236}">
                <a16:creationId xmlns:a16="http://schemas.microsoft.com/office/drawing/2014/main" id="{4533A050-C048-43CE-AAB2-C8D01C64AA0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685571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4300-C2B6-4C37-BDE3-484D6121B900}"/>
              </a:ext>
            </a:extLst>
          </p:cNvPr>
          <p:cNvSpPr>
            <a:spLocks noGrp="1"/>
          </p:cNvSpPr>
          <p:nvPr>
            <p:ph type="title"/>
          </p:nvPr>
        </p:nvSpPr>
        <p:spPr/>
        <p:txBody>
          <a:bodyPr/>
          <a:lstStyle/>
          <a:p>
            <a:r>
              <a:rPr lang="en-IN" dirty="0"/>
              <a:t>Process of your project</a:t>
            </a:r>
          </a:p>
        </p:txBody>
      </p:sp>
      <p:sp>
        <p:nvSpPr>
          <p:cNvPr id="3" name="Content Placeholder 2">
            <a:extLst>
              <a:ext uri="{FF2B5EF4-FFF2-40B4-BE49-F238E27FC236}">
                <a16:creationId xmlns:a16="http://schemas.microsoft.com/office/drawing/2014/main" id="{100E759F-B414-40D2-82BE-5AAD8FFC84A4}"/>
              </a:ext>
            </a:extLst>
          </p:cNvPr>
          <p:cNvSpPr>
            <a:spLocks noGrp="1"/>
          </p:cNvSpPr>
          <p:nvPr>
            <p:ph idx="1"/>
          </p:nvPr>
        </p:nvSpPr>
        <p:spPr/>
        <p:txBody>
          <a:bodyPr/>
          <a:lstStyle/>
          <a:p>
            <a:r>
              <a:rPr lang="en-IN" dirty="0"/>
              <a:t>Create MySQL table in command line and load the csv data</a:t>
            </a:r>
          </a:p>
          <a:p>
            <a:r>
              <a:rPr lang="en-IN" dirty="0"/>
              <a:t>Import the MySQL data to hive using Sqoop</a:t>
            </a:r>
          </a:p>
          <a:p>
            <a:r>
              <a:rPr lang="en-IN" dirty="0"/>
              <a:t>Link your hive to PySpark copy hive conf file spark con location</a:t>
            </a:r>
          </a:p>
          <a:p>
            <a:r>
              <a:rPr lang="en-IN" dirty="0"/>
              <a:t>Create RDD to the table and run the various queries</a:t>
            </a:r>
          </a:p>
        </p:txBody>
      </p:sp>
    </p:spTree>
    <p:extLst>
      <p:ext uri="{BB962C8B-B14F-4D97-AF65-F5344CB8AC3E}">
        <p14:creationId xmlns:p14="http://schemas.microsoft.com/office/powerpoint/2010/main" val="184880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9AC4-8EEE-49CF-9348-02ACD9CE04D7}"/>
              </a:ext>
            </a:extLst>
          </p:cNvPr>
          <p:cNvSpPr>
            <a:spLocks noGrp="1"/>
          </p:cNvSpPr>
          <p:nvPr>
            <p:ph type="title"/>
          </p:nvPr>
        </p:nvSpPr>
        <p:spPr/>
        <p:txBody>
          <a:bodyPr/>
          <a:lstStyle/>
          <a:p>
            <a:r>
              <a:rPr lang="en-IN" dirty="0"/>
              <a:t>Why Spark instead of MapReduce?</a:t>
            </a:r>
          </a:p>
        </p:txBody>
      </p:sp>
      <p:sp>
        <p:nvSpPr>
          <p:cNvPr id="3" name="Content Placeholder 2">
            <a:extLst>
              <a:ext uri="{FF2B5EF4-FFF2-40B4-BE49-F238E27FC236}">
                <a16:creationId xmlns:a16="http://schemas.microsoft.com/office/drawing/2014/main" id="{BD51A0A3-F73E-4AF3-B08A-16575F8B7BDC}"/>
              </a:ext>
            </a:extLst>
          </p:cNvPr>
          <p:cNvSpPr>
            <a:spLocks noGrp="1"/>
          </p:cNvSpPr>
          <p:nvPr>
            <p:ph idx="1"/>
          </p:nvPr>
        </p:nvSpPr>
        <p:spPr/>
        <p:txBody>
          <a:bodyPr/>
          <a:lstStyle/>
          <a:p>
            <a:r>
              <a:rPr lang="en-IN" dirty="0"/>
              <a:t>Mapper generated intermediate results and all where will it save, everything will save in local file system in the particular node.</a:t>
            </a:r>
          </a:p>
          <a:p>
            <a:r>
              <a:rPr lang="en-IN" dirty="0"/>
              <a:t>If some particular process, if it take disk i/o form 2 different points means how delay the process it will be?</a:t>
            </a:r>
          </a:p>
          <a:p>
            <a:r>
              <a:rPr lang="en-IN" dirty="0"/>
              <a:t>In map reduce process 2 types of  Disk I/O will happed </a:t>
            </a:r>
          </a:p>
          <a:p>
            <a:pPr lvl="1"/>
            <a:r>
              <a:rPr lang="en-IN" dirty="0"/>
              <a:t> to write intermediate file</a:t>
            </a:r>
          </a:p>
          <a:p>
            <a:pPr lvl="1"/>
            <a:r>
              <a:rPr lang="en-IN" dirty="0"/>
              <a:t>To write your output to hdfs</a:t>
            </a:r>
          </a:p>
          <a:p>
            <a:pPr lvl="1"/>
            <a:r>
              <a:rPr lang="en-IN" dirty="0"/>
              <a:t>Will it slow down my computing or not?</a:t>
            </a:r>
          </a:p>
        </p:txBody>
      </p:sp>
    </p:spTree>
    <p:extLst>
      <p:ext uri="{BB962C8B-B14F-4D97-AF65-F5344CB8AC3E}">
        <p14:creationId xmlns:p14="http://schemas.microsoft.com/office/powerpoint/2010/main" val="46295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871E-D044-4B35-A3B9-E531FAA46F94}"/>
              </a:ext>
            </a:extLst>
          </p:cNvPr>
          <p:cNvSpPr>
            <a:spLocks noGrp="1"/>
          </p:cNvSpPr>
          <p:nvPr>
            <p:ph type="title"/>
          </p:nvPr>
        </p:nvSpPr>
        <p:spPr/>
        <p:txBody>
          <a:bodyPr/>
          <a:lstStyle/>
          <a:p>
            <a:r>
              <a:rPr lang="en-IN" dirty="0"/>
              <a:t>Boot Timing</a:t>
            </a:r>
          </a:p>
        </p:txBody>
      </p:sp>
      <p:pic>
        <p:nvPicPr>
          <p:cNvPr id="5" name="Content Placeholder 4" descr="Box">
            <a:extLst>
              <a:ext uri="{FF2B5EF4-FFF2-40B4-BE49-F238E27FC236}">
                <a16:creationId xmlns:a16="http://schemas.microsoft.com/office/drawing/2014/main" id="{60A8007A-E934-416B-B879-6F0F8023D91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9505" y="3166845"/>
            <a:ext cx="1696749" cy="1696749"/>
          </a:xfrm>
        </p:spPr>
      </p:pic>
      <p:sp>
        <p:nvSpPr>
          <p:cNvPr id="6" name="TextBox 5">
            <a:extLst>
              <a:ext uri="{FF2B5EF4-FFF2-40B4-BE49-F238E27FC236}">
                <a16:creationId xmlns:a16="http://schemas.microsoft.com/office/drawing/2014/main" id="{BACE40D4-176C-4D72-B201-B87BD0B55016}"/>
              </a:ext>
            </a:extLst>
          </p:cNvPr>
          <p:cNvSpPr txBox="1"/>
          <p:nvPr/>
        </p:nvSpPr>
        <p:spPr>
          <a:xfrm>
            <a:off x="1009505" y="2898991"/>
            <a:ext cx="1904689" cy="369332"/>
          </a:xfrm>
          <a:prstGeom prst="rect">
            <a:avLst/>
          </a:prstGeom>
          <a:noFill/>
        </p:spPr>
        <p:txBody>
          <a:bodyPr wrap="none" rtlCol="0">
            <a:spAutoFit/>
          </a:bodyPr>
          <a:lstStyle/>
          <a:p>
            <a:r>
              <a:rPr lang="en-IN" dirty="0"/>
              <a:t>Magnetic Drive</a:t>
            </a:r>
          </a:p>
        </p:txBody>
      </p:sp>
      <p:pic>
        <p:nvPicPr>
          <p:cNvPr id="8" name="Graphic 7" descr="Computer">
            <a:extLst>
              <a:ext uri="{FF2B5EF4-FFF2-40B4-BE49-F238E27FC236}">
                <a16:creationId xmlns:a16="http://schemas.microsoft.com/office/drawing/2014/main" id="{BD4F4D38-DFCA-455D-BEE6-E30EB1ADC1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0164" y="2782317"/>
            <a:ext cx="2339109" cy="2339109"/>
          </a:xfrm>
          <a:prstGeom prst="rect">
            <a:avLst/>
          </a:prstGeom>
        </p:spPr>
      </p:pic>
      <p:sp>
        <p:nvSpPr>
          <p:cNvPr id="9" name="Arrow: Right 8">
            <a:extLst>
              <a:ext uri="{FF2B5EF4-FFF2-40B4-BE49-F238E27FC236}">
                <a16:creationId xmlns:a16="http://schemas.microsoft.com/office/drawing/2014/main" id="{C098C2DC-0790-425C-83C8-7B6976F8C1ED}"/>
              </a:ext>
            </a:extLst>
          </p:cNvPr>
          <p:cNvSpPr/>
          <p:nvPr/>
        </p:nvSpPr>
        <p:spPr>
          <a:xfrm>
            <a:off x="2914194" y="3589678"/>
            <a:ext cx="1242170" cy="724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Processor">
            <a:extLst>
              <a:ext uri="{FF2B5EF4-FFF2-40B4-BE49-F238E27FC236}">
                <a16:creationId xmlns:a16="http://schemas.microsoft.com/office/drawing/2014/main" id="{1B6DC186-C13F-4B1C-AFDD-689BBD77E1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22526" y="2898991"/>
            <a:ext cx="1851891" cy="1851891"/>
          </a:xfrm>
          <a:prstGeom prst="rect">
            <a:avLst/>
          </a:prstGeom>
        </p:spPr>
      </p:pic>
      <p:sp>
        <p:nvSpPr>
          <p:cNvPr id="12" name="Arrow: Right 11">
            <a:extLst>
              <a:ext uri="{FF2B5EF4-FFF2-40B4-BE49-F238E27FC236}">
                <a16:creationId xmlns:a16="http://schemas.microsoft.com/office/drawing/2014/main" id="{B8AAF8EE-01A4-4303-BBD1-B8342BCCCB53}"/>
              </a:ext>
            </a:extLst>
          </p:cNvPr>
          <p:cNvSpPr/>
          <p:nvPr/>
        </p:nvSpPr>
        <p:spPr>
          <a:xfrm>
            <a:off x="6569812" y="3462742"/>
            <a:ext cx="1242170" cy="724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B4A4C90-332E-49C7-84E2-608AF361E8D9}"/>
              </a:ext>
            </a:extLst>
          </p:cNvPr>
          <p:cNvSpPr txBox="1"/>
          <p:nvPr/>
        </p:nvSpPr>
        <p:spPr>
          <a:xfrm>
            <a:off x="3214255" y="2252308"/>
            <a:ext cx="4987263" cy="369332"/>
          </a:xfrm>
          <a:prstGeom prst="rect">
            <a:avLst/>
          </a:prstGeom>
          <a:noFill/>
        </p:spPr>
        <p:txBody>
          <a:bodyPr wrap="none" rtlCol="0">
            <a:spAutoFit/>
          </a:bodyPr>
          <a:lstStyle/>
          <a:p>
            <a:r>
              <a:rPr lang="en-IN" dirty="0"/>
              <a:t>OS files from boot sector are copied to ram</a:t>
            </a:r>
          </a:p>
        </p:txBody>
      </p:sp>
    </p:spTree>
    <p:extLst>
      <p:ext uri="{BB962C8B-B14F-4D97-AF65-F5344CB8AC3E}">
        <p14:creationId xmlns:p14="http://schemas.microsoft.com/office/powerpoint/2010/main" val="125793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871E-D044-4B35-A3B9-E531FAA46F94}"/>
              </a:ext>
            </a:extLst>
          </p:cNvPr>
          <p:cNvSpPr>
            <a:spLocks noGrp="1"/>
          </p:cNvSpPr>
          <p:nvPr>
            <p:ph type="title"/>
          </p:nvPr>
        </p:nvSpPr>
        <p:spPr/>
        <p:txBody>
          <a:bodyPr/>
          <a:lstStyle/>
          <a:p>
            <a:r>
              <a:rPr lang="en-IN" dirty="0"/>
              <a:t>Boot Timing</a:t>
            </a:r>
          </a:p>
        </p:txBody>
      </p:sp>
      <p:pic>
        <p:nvPicPr>
          <p:cNvPr id="5" name="Content Placeholder 4" descr="Box">
            <a:extLst>
              <a:ext uri="{FF2B5EF4-FFF2-40B4-BE49-F238E27FC236}">
                <a16:creationId xmlns:a16="http://schemas.microsoft.com/office/drawing/2014/main" id="{60A8007A-E934-416B-B879-6F0F8023D91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9505" y="3166845"/>
            <a:ext cx="1696749" cy="1696749"/>
          </a:xfrm>
        </p:spPr>
      </p:pic>
      <p:sp>
        <p:nvSpPr>
          <p:cNvPr id="6" name="TextBox 5">
            <a:extLst>
              <a:ext uri="{FF2B5EF4-FFF2-40B4-BE49-F238E27FC236}">
                <a16:creationId xmlns:a16="http://schemas.microsoft.com/office/drawing/2014/main" id="{BACE40D4-176C-4D72-B201-B87BD0B55016}"/>
              </a:ext>
            </a:extLst>
          </p:cNvPr>
          <p:cNvSpPr txBox="1"/>
          <p:nvPr/>
        </p:nvSpPr>
        <p:spPr>
          <a:xfrm>
            <a:off x="1564369" y="2714325"/>
            <a:ext cx="587020" cy="369332"/>
          </a:xfrm>
          <a:prstGeom prst="rect">
            <a:avLst/>
          </a:prstGeom>
          <a:noFill/>
        </p:spPr>
        <p:txBody>
          <a:bodyPr wrap="none" rtlCol="0">
            <a:spAutoFit/>
          </a:bodyPr>
          <a:lstStyle/>
          <a:p>
            <a:r>
              <a:rPr lang="en-IN" dirty="0"/>
              <a:t>SSD</a:t>
            </a:r>
          </a:p>
        </p:txBody>
      </p:sp>
      <p:pic>
        <p:nvPicPr>
          <p:cNvPr id="8" name="Graphic 7" descr="Computer">
            <a:extLst>
              <a:ext uri="{FF2B5EF4-FFF2-40B4-BE49-F238E27FC236}">
                <a16:creationId xmlns:a16="http://schemas.microsoft.com/office/drawing/2014/main" id="{BD4F4D38-DFCA-455D-BEE6-E30EB1ADC1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0164" y="2782317"/>
            <a:ext cx="2339109" cy="2339109"/>
          </a:xfrm>
          <a:prstGeom prst="rect">
            <a:avLst/>
          </a:prstGeom>
        </p:spPr>
      </p:pic>
      <p:sp>
        <p:nvSpPr>
          <p:cNvPr id="9" name="Arrow: Right 8">
            <a:extLst>
              <a:ext uri="{FF2B5EF4-FFF2-40B4-BE49-F238E27FC236}">
                <a16:creationId xmlns:a16="http://schemas.microsoft.com/office/drawing/2014/main" id="{C098C2DC-0790-425C-83C8-7B6976F8C1ED}"/>
              </a:ext>
            </a:extLst>
          </p:cNvPr>
          <p:cNvSpPr/>
          <p:nvPr/>
        </p:nvSpPr>
        <p:spPr>
          <a:xfrm>
            <a:off x="2914194" y="3589678"/>
            <a:ext cx="1242170" cy="724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Processor">
            <a:extLst>
              <a:ext uri="{FF2B5EF4-FFF2-40B4-BE49-F238E27FC236}">
                <a16:creationId xmlns:a16="http://schemas.microsoft.com/office/drawing/2014/main" id="{1B6DC186-C13F-4B1C-AFDD-689BBD77E1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22526" y="2898991"/>
            <a:ext cx="1851891" cy="1851891"/>
          </a:xfrm>
          <a:prstGeom prst="rect">
            <a:avLst/>
          </a:prstGeom>
        </p:spPr>
      </p:pic>
      <p:sp>
        <p:nvSpPr>
          <p:cNvPr id="12" name="Arrow: Right 11">
            <a:extLst>
              <a:ext uri="{FF2B5EF4-FFF2-40B4-BE49-F238E27FC236}">
                <a16:creationId xmlns:a16="http://schemas.microsoft.com/office/drawing/2014/main" id="{B8AAF8EE-01A4-4303-BBD1-B8342BCCCB53}"/>
              </a:ext>
            </a:extLst>
          </p:cNvPr>
          <p:cNvSpPr/>
          <p:nvPr/>
        </p:nvSpPr>
        <p:spPr>
          <a:xfrm>
            <a:off x="6569812" y="3462742"/>
            <a:ext cx="1242170" cy="724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B4A4C90-332E-49C7-84E2-608AF361E8D9}"/>
              </a:ext>
            </a:extLst>
          </p:cNvPr>
          <p:cNvSpPr txBox="1"/>
          <p:nvPr/>
        </p:nvSpPr>
        <p:spPr>
          <a:xfrm>
            <a:off x="3214255" y="2252308"/>
            <a:ext cx="4987263" cy="369332"/>
          </a:xfrm>
          <a:prstGeom prst="rect">
            <a:avLst/>
          </a:prstGeom>
          <a:noFill/>
        </p:spPr>
        <p:txBody>
          <a:bodyPr wrap="none" rtlCol="0">
            <a:spAutoFit/>
          </a:bodyPr>
          <a:lstStyle/>
          <a:p>
            <a:r>
              <a:rPr lang="en-IN" dirty="0"/>
              <a:t>OS files from boot sector are copied to ram</a:t>
            </a:r>
          </a:p>
        </p:txBody>
      </p:sp>
    </p:spTree>
    <p:extLst>
      <p:ext uri="{BB962C8B-B14F-4D97-AF65-F5344CB8AC3E}">
        <p14:creationId xmlns:p14="http://schemas.microsoft.com/office/powerpoint/2010/main" val="33527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7693-9174-42E5-A779-D4E39F8F8FDC}"/>
              </a:ext>
            </a:extLst>
          </p:cNvPr>
          <p:cNvSpPr>
            <a:spLocks noGrp="1"/>
          </p:cNvSpPr>
          <p:nvPr>
            <p:ph type="title"/>
          </p:nvPr>
        </p:nvSpPr>
        <p:spPr/>
        <p:txBody>
          <a:bodyPr/>
          <a:lstStyle/>
          <a:p>
            <a:r>
              <a:rPr lang="en-IN" dirty="0"/>
              <a:t>Spark</a:t>
            </a:r>
          </a:p>
        </p:txBody>
      </p:sp>
      <p:sp>
        <p:nvSpPr>
          <p:cNvPr id="3" name="Content Placeholder 2">
            <a:extLst>
              <a:ext uri="{FF2B5EF4-FFF2-40B4-BE49-F238E27FC236}">
                <a16:creationId xmlns:a16="http://schemas.microsoft.com/office/drawing/2014/main" id="{0D0FD214-FDE9-44EA-8E6B-8F36BBDCF065}"/>
              </a:ext>
            </a:extLst>
          </p:cNvPr>
          <p:cNvSpPr>
            <a:spLocks noGrp="1"/>
          </p:cNvSpPr>
          <p:nvPr>
            <p:ph idx="1"/>
          </p:nvPr>
        </p:nvSpPr>
        <p:spPr/>
        <p:txBody>
          <a:bodyPr/>
          <a:lstStyle/>
          <a:p>
            <a:r>
              <a:rPr lang="en-IN" dirty="0"/>
              <a:t>In-Memory resilient distributed processing framework for your Hadoop architecture</a:t>
            </a:r>
          </a:p>
          <a:p>
            <a:r>
              <a:rPr lang="en-IN" dirty="0"/>
              <a:t>Instead of processing the data from multiple Disk I/O, if you manage those intermediate result in ram itself how efficient it will be, Result will be Spark Architecture</a:t>
            </a:r>
          </a:p>
          <a:p>
            <a:r>
              <a:rPr lang="en-IN" dirty="0"/>
              <a:t>Will Spark need MapReduce from backend to process the data, Spark will run on top of Yarn.</a:t>
            </a:r>
          </a:p>
          <a:p>
            <a:r>
              <a:rPr lang="en-IN" dirty="0"/>
              <a:t>Will spark replace MapReduce, standalone application it comes with hdfs, the demand for hdfs is still available in market </a:t>
            </a:r>
          </a:p>
          <a:p>
            <a:r>
              <a:rPr lang="en-IN" dirty="0"/>
              <a:t>Cab we run spark distributed architecture standalone? Yes possibility with Hadoop or without Hadoop</a:t>
            </a:r>
          </a:p>
        </p:txBody>
      </p:sp>
    </p:spTree>
    <p:extLst>
      <p:ext uri="{BB962C8B-B14F-4D97-AF65-F5344CB8AC3E}">
        <p14:creationId xmlns:p14="http://schemas.microsoft.com/office/powerpoint/2010/main" val="105512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61C2-2F28-4C59-9E9E-FE16CFFC9D9F}"/>
              </a:ext>
            </a:extLst>
          </p:cNvPr>
          <p:cNvSpPr>
            <a:spLocks noGrp="1"/>
          </p:cNvSpPr>
          <p:nvPr>
            <p:ph type="title"/>
          </p:nvPr>
        </p:nvSpPr>
        <p:spPr/>
        <p:txBody>
          <a:bodyPr/>
          <a:lstStyle/>
          <a:p>
            <a:r>
              <a:rPr lang="en-IN" dirty="0"/>
              <a:t>Spark</a:t>
            </a:r>
          </a:p>
        </p:txBody>
      </p:sp>
      <p:sp>
        <p:nvSpPr>
          <p:cNvPr id="3" name="Content Placeholder 2">
            <a:extLst>
              <a:ext uri="{FF2B5EF4-FFF2-40B4-BE49-F238E27FC236}">
                <a16:creationId xmlns:a16="http://schemas.microsoft.com/office/drawing/2014/main" id="{73FC1021-CCE9-4720-96F9-550E9BA55460}"/>
              </a:ext>
            </a:extLst>
          </p:cNvPr>
          <p:cNvSpPr>
            <a:spLocks noGrp="1"/>
          </p:cNvSpPr>
          <p:nvPr>
            <p:ph idx="1"/>
          </p:nvPr>
        </p:nvSpPr>
        <p:spPr/>
        <p:txBody>
          <a:bodyPr>
            <a:normAutofit fontScale="92500" lnSpcReduction="10000"/>
          </a:bodyPr>
          <a:lstStyle/>
          <a:p>
            <a:r>
              <a:rPr lang="en-IN" dirty="0"/>
              <a:t>If we are running the spark architecture in stand alone means, spark is only the processing framework, what we can do for the storage part</a:t>
            </a:r>
          </a:p>
          <a:p>
            <a:r>
              <a:rPr lang="en-IN" dirty="0"/>
              <a:t>Yes we are supporting other data lakes and external storages instead of HDFs Filesystem.</a:t>
            </a:r>
          </a:p>
          <a:p>
            <a:r>
              <a:rPr lang="en-IN" dirty="0"/>
              <a:t>If in the case of stand alone application instead of YARN the will go for Apache Mesos for Cluster management</a:t>
            </a:r>
          </a:p>
          <a:p>
            <a:r>
              <a:rPr lang="en-US" b="1" dirty="0"/>
              <a:t>Apache Mesos</a:t>
            </a:r>
            <a:r>
              <a:rPr lang="en-US" dirty="0"/>
              <a:t> is an open source cluster manager that handles workloads in a distributed environment through dynamic resource sharing and isolation. </a:t>
            </a:r>
          </a:p>
          <a:p>
            <a:r>
              <a:rPr lang="en-US" b="1" dirty="0"/>
              <a:t>Mesos</a:t>
            </a:r>
            <a:r>
              <a:rPr lang="en-US" dirty="0"/>
              <a:t> is suited for the deployment and management of applications in large-scale clustered environments.</a:t>
            </a:r>
            <a:endParaRPr lang="en-IN" dirty="0"/>
          </a:p>
          <a:p>
            <a:r>
              <a:rPr lang="en-IN" dirty="0"/>
              <a:t>Support for Batch processing and Streaming data</a:t>
            </a:r>
          </a:p>
        </p:txBody>
      </p:sp>
    </p:spTree>
    <p:extLst>
      <p:ext uri="{BB962C8B-B14F-4D97-AF65-F5344CB8AC3E}">
        <p14:creationId xmlns:p14="http://schemas.microsoft.com/office/powerpoint/2010/main" val="3368772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1042-359E-4500-ACB5-9EB045EA9404}"/>
              </a:ext>
            </a:extLst>
          </p:cNvPr>
          <p:cNvSpPr>
            <a:spLocks noGrp="1"/>
          </p:cNvSpPr>
          <p:nvPr>
            <p:ph type="title"/>
          </p:nvPr>
        </p:nvSpPr>
        <p:spPr/>
        <p:txBody>
          <a:bodyPr/>
          <a:lstStyle/>
          <a:p>
            <a:r>
              <a:rPr lang="en-IN" dirty="0"/>
              <a:t>Spark Components</a:t>
            </a:r>
          </a:p>
        </p:txBody>
      </p:sp>
      <p:sp>
        <p:nvSpPr>
          <p:cNvPr id="3" name="Content Placeholder 2">
            <a:extLst>
              <a:ext uri="{FF2B5EF4-FFF2-40B4-BE49-F238E27FC236}">
                <a16:creationId xmlns:a16="http://schemas.microsoft.com/office/drawing/2014/main" id="{BE553C2E-148B-41C1-876B-B69EAB7C7B42}"/>
              </a:ext>
            </a:extLst>
          </p:cNvPr>
          <p:cNvSpPr>
            <a:spLocks noGrp="1"/>
          </p:cNvSpPr>
          <p:nvPr>
            <p:ph idx="1"/>
          </p:nvPr>
        </p:nvSpPr>
        <p:spPr/>
        <p:txBody>
          <a:bodyPr/>
          <a:lstStyle/>
          <a:p>
            <a:r>
              <a:rPr lang="en-IN" dirty="0"/>
              <a:t>Spark Core</a:t>
            </a:r>
          </a:p>
          <a:p>
            <a:r>
              <a:rPr lang="en-IN" dirty="0"/>
              <a:t>Spark SQL</a:t>
            </a:r>
          </a:p>
          <a:p>
            <a:r>
              <a:rPr lang="en-IN" dirty="0"/>
              <a:t>Spark Streaming</a:t>
            </a:r>
          </a:p>
          <a:p>
            <a:r>
              <a:rPr lang="en-IN" dirty="0" err="1"/>
              <a:t>Graphx</a:t>
            </a:r>
            <a:endParaRPr lang="en-IN" dirty="0"/>
          </a:p>
          <a:p>
            <a:r>
              <a:rPr lang="en-IN" dirty="0"/>
              <a:t>MLIB</a:t>
            </a:r>
          </a:p>
        </p:txBody>
      </p:sp>
    </p:spTree>
    <p:extLst>
      <p:ext uri="{BB962C8B-B14F-4D97-AF65-F5344CB8AC3E}">
        <p14:creationId xmlns:p14="http://schemas.microsoft.com/office/powerpoint/2010/main" val="1564097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9086-9B63-4523-A8C6-8E323FA5C9AD}"/>
              </a:ext>
            </a:extLst>
          </p:cNvPr>
          <p:cNvSpPr>
            <a:spLocks noGrp="1"/>
          </p:cNvSpPr>
          <p:nvPr>
            <p:ph type="title"/>
          </p:nvPr>
        </p:nvSpPr>
        <p:spPr/>
        <p:txBody>
          <a:bodyPr/>
          <a:lstStyle/>
          <a:p>
            <a:r>
              <a:rPr lang="en-IN" dirty="0"/>
              <a:t>Spark Components</a:t>
            </a:r>
          </a:p>
        </p:txBody>
      </p:sp>
      <p:sp>
        <p:nvSpPr>
          <p:cNvPr id="3" name="Content Placeholder 2">
            <a:extLst>
              <a:ext uri="{FF2B5EF4-FFF2-40B4-BE49-F238E27FC236}">
                <a16:creationId xmlns:a16="http://schemas.microsoft.com/office/drawing/2014/main" id="{9942938D-B371-49EF-BD53-4961027B5844}"/>
              </a:ext>
            </a:extLst>
          </p:cNvPr>
          <p:cNvSpPr>
            <a:spLocks noGrp="1"/>
          </p:cNvSpPr>
          <p:nvPr>
            <p:ph idx="1"/>
          </p:nvPr>
        </p:nvSpPr>
        <p:spPr/>
        <p:txBody>
          <a:bodyPr/>
          <a:lstStyle/>
          <a:p>
            <a:r>
              <a:rPr lang="en-IN" dirty="0"/>
              <a:t>Spark Designed with the help of Scala</a:t>
            </a:r>
          </a:p>
        </p:txBody>
      </p:sp>
      <p:sp>
        <p:nvSpPr>
          <p:cNvPr id="4" name="Rectangle 3">
            <a:extLst>
              <a:ext uri="{FF2B5EF4-FFF2-40B4-BE49-F238E27FC236}">
                <a16:creationId xmlns:a16="http://schemas.microsoft.com/office/drawing/2014/main" id="{84777B3D-2485-4499-B6A7-60FB07C59B58}"/>
              </a:ext>
            </a:extLst>
          </p:cNvPr>
          <p:cNvSpPr/>
          <p:nvPr/>
        </p:nvSpPr>
        <p:spPr>
          <a:xfrm>
            <a:off x="1526929" y="4336473"/>
            <a:ext cx="8118764" cy="19165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Spark Core</a:t>
            </a:r>
          </a:p>
        </p:txBody>
      </p:sp>
      <p:sp>
        <p:nvSpPr>
          <p:cNvPr id="5" name="Rectangle: Rounded Corners 4">
            <a:extLst>
              <a:ext uri="{FF2B5EF4-FFF2-40B4-BE49-F238E27FC236}">
                <a16:creationId xmlns:a16="http://schemas.microsoft.com/office/drawing/2014/main" id="{7F0D87CE-FCF5-4E5C-BE37-405D1807EE5E}"/>
              </a:ext>
            </a:extLst>
          </p:cNvPr>
          <p:cNvSpPr/>
          <p:nvPr/>
        </p:nvSpPr>
        <p:spPr>
          <a:xfrm>
            <a:off x="1526929" y="2826327"/>
            <a:ext cx="1533236" cy="15147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Spark SQL</a:t>
            </a:r>
          </a:p>
        </p:txBody>
      </p:sp>
      <p:sp>
        <p:nvSpPr>
          <p:cNvPr id="6" name="Rectangle: Rounded Corners 5">
            <a:extLst>
              <a:ext uri="{FF2B5EF4-FFF2-40B4-BE49-F238E27FC236}">
                <a16:creationId xmlns:a16="http://schemas.microsoft.com/office/drawing/2014/main" id="{582A9AD0-CF2E-407B-AAC2-1B7C59CC11B0}"/>
              </a:ext>
            </a:extLst>
          </p:cNvPr>
          <p:cNvSpPr/>
          <p:nvPr/>
        </p:nvSpPr>
        <p:spPr>
          <a:xfrm>
            <a:off x="3632073" y="2826327"/>
            <a:ext cx="1533236" cy="15147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Spark</a:t>
            </a:r>
          </a:p>
          <a:p>
            <a:pPr algn="ctr"/>
            <a:r>
              <a:rPr lang="en-IN" dirty="0"/>
              <a:t>Streaming</a:t>
            </a:r>
          </a:p>
        </p:txBody>
      </p:sp>
      <p:sp>
        <p:nvSpPr>
          <p:cNvPr id="7" name="Rectangle: Rounded Corners 6">
            <a:extLst>
              <a:ext uri="{FF2B5EF4-FFF2-40B4-BE49-F238E27FC236}">
                <a16:creationId xmlns:a16="http://schemas.microsoft.com/office/drawing/2014/main" id="{C2D985DA-28EA-4A9C-B05A-2BF014CEEAD2}"/>
              </a:ext>
            </a:extLst>
          </p:cNvPr>
          <p:cNvSpPr/>
          <p:nvPr/>
        </p:nvSpPr>
        <p:spPr>
          <a:xfrm>
            <a:off x="5921944" y="2817091"/>
            <a:ext cx="1533236" cy="15147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MLIB</a:t>
            </a:r>
          </a:p>
        </p:txBody>
      </p:sp>
      <p:sp>
        <p:nvSpPr>
          <p:cNvPr id="8" name="Rectangle: Rounded Corners 7">
            <a:extLst>
              <a:ext uri="{FF2B5EF4-FFF2-40B4-BE49-F238E27FC236}">
                <a16:creationId xmlns:a16="http://schemas.microsoft.com/office/drawing/2014/main" id="{3A4E38C1-3AAE-48F2-A8C6-CD0DF6AB0E33}"/>
              </a:ext>
            </a:extLst>
          </p:cNvPr>
          <p:cNvSpPr/>
          <p:nvPr/>
        </p:nvSpPr>
        <p:spPr>
          <a:xfrm>
            <a:off x="8102728" y="2817091"/>
            <a:ext cx="1533236" cy="15147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err="1"/>
              <a:t>GraphX</a:t>
            </a:r>
            <a:endParaRPr lang="en-IN" dirty="0"/>
          </a:p>
        </p:txBody>
      </p:sp>
      <p:sp>
        <p:nvSpPr>
          <p:cNvPr id="9" name="Rectangle: Rounded Corners 8">
            <a:extLst>
              <a:ext uri="{FF2B5EF4-FFF2-40B4-BE49-F238E27FC236}">
                <a16:creationId xmlns:a16="http://schemas.microsoft.com/office/drawing/2014/main" id="{4E4E2207-09FA-4C69-94F2-4980B97665FB}"/>
              </a:ext>
            </a:extLst>
          </p:cNvPr>
          <p:cNvSpPr/>
          <p:nvPr/>
        </p:nvSpPr>
        <p:spPr>
          <a:xfrm>
            <a:off x="1779689" y="4540761"/>
            <a:ext cx="1533236" cy="15147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SCALA</a:t>
            </a:r>
          </a:p>
        </p:txBody>
      </p:sp>
      <p:sp>
        <p:nvSpPr>
          <p:cNvPr id="10" name="Rectangle: Rounded Corners 9">
            <a:extLst>
              <a:ext uri="{FF2B5EF4-FFF2-40B4-BE49-F238E27FC236}">
                <a16:creationId xmlns:a16="http://schemas.microsoft.com/office/drawing/2014/main" id="{9A16E185-612C-4B94-8C26-38F886F6EEE8}"/>
              </a:ext>
            </a:extLst>
          </p:cNvPr>
          <p:cNvSpPr/>
          <p:nvPr/>
        </p:nvSpPr>
        <p:spPr>
          <a:xfrm>
            <a:off x="3768241" y="4540761"/>
            <a:ext cx="1533236" cy="15147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Python</a:t>
            </a:r>
          </a:p>
        </p:txBody>
      </p:sp>
      <p:sp>
        <p:nvSpPr>
          <p:cNvPr id="11" name="Rectangle: Rounded Corners 10">
            <a:extLst>
              <a:ext uri="{FF2B5EF4-FFF2-40B4-BE49-F238E27FC236}">
                <a16:creationId xmlns:a16="http://schemas.microsoft.com/office/drawing/2014/main" id="{9197D010-C483-45F1-B16C-AB9DDA5FAD71}"/>
              </a:ext>
            </a:extLst>
          </p:cNvPr>
          <p:cNvSpPr/>
          <p:nvPr/>
        </p:nvSpPr>
        <p:spPr>
          <a:xfrm>
            <a:off x="5705637" y="4531525"/>
            <a:ext cx="1533236" cy="15147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JAVA</a:t>
            </a:r>
          </a:p>
        </p:txBody>
      </p:sp>
      <p:sp>
        <p:nvSpPr>
          <p:cNvPr id="12" name="Rectangle: Rounded Corners 11">
            <a:extLst>
              <a:ext uri="{FF2B5EF4-FFF2-40B4-BE49-F238E27FC236}">
                <a16:creationId xmlns:a16="http://schemas.microsoft.com/office/drawing/2014/main" id="{3B91E192-7ED5-4C27-82A3-027D868C67B7}"/>
              </a:ext>
            </a:extLst>
          </p:cNvPr>
          <p:cNvSpPr/>
          <p:nvPr/>
        </p:nvSpPr>
        <p:spPr>
          <a:xfrm>
            <a:off x="7694189" y="4522832"/>
            <a:ext cx="1533236" cy="15147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a:t>
            </a:r>
          </a:p>
        </p:txBody>
      </p:sp>
    </p:spTree>
    <p:extLst>
      <p:ext uri="{BB962C8B-B14F-4D97-AF65-F5344CB8AC3E}">
        <p14:creationId xmlns:p14="http://schemas.microsoft.com/office/powerpoint/2010/main" val="709979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331</TotalTime>
  <Words>1188</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Spark</vt:lpstr>
      <vt:lpstr>Why Spark instead of MapReduce?</vt:lpstr>
      <vt:lpstr>Why Spark instead of MapReduce?</vt:lpstr>
      <vt:lpstr>Boot Timing</vt:lpstr>
      <vt:lpstr>Boot Timing</vt:lpstr>
      <vt:lpstr>Spark</vt:lpstr>
      <vt:lpstr>Spark</vt:lpstr>
      <vt:lpstr>Spark Components</vt:lpstr>
      <vt:lpstr>Spark Components</vt:lpstr>
      <vt:lpstr>Spark Components</vt:lpstr>
      <vt:lpstr>PySpark Advantages</vt:lpstr>
      <vt:lpstr>Spark Content</vt:lpstr>
      <vt:lpstr>Spark Content</vt:lpstr>
      <vt:lpstr>RDD</vt:lpstr>
      <vt:lpstr>Data Sharing using Spark RDD </vt:lpstr>
      <vt:lpstr>RDD </vt:lpstr>
      <vt:lpstr>Basic Lifecycle of PySpark Program</vt:lpstr>
      <vt:lpstr>Transformations and Actions in RDDs</vt:lpstr>
      <vt:lpstr>Transformations and Actions in RDDs</vt:lpstr>
      <vt:lpstr>Deploying PySpark Architecture in EMR</vt:lpstr>
      <vt:lpstr>Process of your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Karthick Selvam</dc:creator>
  <cp:lastModifiedBy>Karthick Selvam</cp:lastModifiedBy>
  <cp:revision>15</cp:revision>
  <dcterms:created xsi:type="dcterms:W3CDTF">2020-05-29T06:59:39Z</dcterms:created>
  <dcterms:modified xsi:type="dcterms:W3CDTF">2020-05-29T23:24:18Z</dcterms:modified>
</cp:coreProperties>
</file>