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3" r:id="rId9"/>
    <p:sldId id="264" r:id="rId10"/>
    <p:sldId id="266" r:id="rId11"/>
    <p:sldId id="265" r:id="rId12"/>
    <p:sldId id="267" r:id="rId13"/>
    <p:sldId id="268" r:id="rId14"/>
    <p:sldId id="269" r:id="rId15"/>
    <p:sldId id="271"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B16B98-C1DD-4896-BDE4-A776532A7E00}" type="datetimeFigureOut">
              <a:rPr lang="en-IN" smtClean="0"/>
              <a:t>2020/05/21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378489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B16B98-C1DD-4896-BDE4-A776532A7E00}" type="datetimeFigureOut">
              <a:rPr lang="en-IN" smtClean="0"/>
              <a:t>2020/05/21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34120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B16B98-C1DD-4896-BDE4-A776532A7E00}" type="datetimeFigureOut">
              <a:rPr lang="en-IN" smtClean="0"/>
              <a:t>2020/05/21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756067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B16B98-C1DD-4896-BDE4-A776532A7E00}" type="datetimeFigureOut">
              <a:rPr lang="en-IN" smtClean="0"/>
              <a:t>2020/05/21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8735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16B98-C1DD-4896-BDE4-A776532A7E00}" type="datetimeFigureOut">
              <a:rPr lang="en-IN" smtClean="0"/>
              <a:t>2020/05/21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414038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B16B98-C1DD-4896-BDE4-A776532A7E00}" type="datetimeFigureOut">
              <a:rPr lang="en-IN" smtClean="0"/>
              <a:t>2020/05/21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1261790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B16B98-C1DD-4896-BDE4-A776532A7E00}" type="datetimeFigureOut">
              <a:rPr lang="en-IN" smtClean="0"/>
              <a:t>2020/05/21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3751151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16B98-C1DD-4896-BDE4-A776532A7E00}" type="datetimeFigureOut">
              <a:rPr lang="en-IN" smtClean="0"/>
              <a:t>2020/05/21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223038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16B98-C1DD-4896-BDE4-A776532A7E00}" type="datetimeFigureOut">
              <a:rPr lang="en-IN" smtClean="0"/>
              <a:t>2020/05/21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77055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FB16B98-C1DD-4896-BDE4-A776532A7E00}" type="datetimeFigureOut">
              <a:rPr lang="en-IN" smtClean="0"/>
              <a:t>2020/05/21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58332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16B98-C1DD-4896-BDE4-A776532A7E00}" type="datetimeFigureOut">
              <a:rPr lang="en-IN" smtClean="0"/>
              <a:t>2020/05/21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240611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B16B98-C1DD-4896-BDE4-A776532A7E00}" type="datetimeFigureOut">
              <a:rPr lang="en-IN" smtClean="0"/>
              <a:t>2020/05/21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166113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16B98-C1DD-4896-BDE4-A776532A7E00}" type="datetimeFigureOut">
              <a:rPr lang="en-IN" smtClean="0"/>
              <a:t>2020/05/21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242033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FB16B98-C1DD-4896-BDE4-A776532A7E00}" type="datetimeFigureOut">
              <a:rPr lang="en-IN" smtClean="0"/>
              <a:t>2020/05/21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329506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FB16B98-C1DD-4896-BDE4-A776532A7E00}" type="datetimeFigureOut">
              <a:rPr lang="en-IN" smtClean="0"/>
              <a:t>2020/05/21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194815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FB16B98-C1DD-4896-BDE4-A776532A7E00}" type="datetimeFigureOut">
              <a:rPr lang="en-IN" smtClean="0"/>
              <a:t>2020/05/21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237889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B16B98-C1DD-4896-BDE4-A776532A7E00}" type="datetimeFigureOut">
              <a:rPr lang="en-IN" smtClean="0"/>
              <a:t>2020/05/21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8158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FB16B98-C1DD-4896-BDE4-A776532A7E00}" type="datetimeFigureOut">
              <a:rPr lang="en-IN" smtClean="0"/>
              <a:t>2020/05/21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65B7D3-9AA7-4B7A-BAC2-0952045C5E76}" type="slidenum">
              <a:rPr lang="en-IN" smtClean="0"/>
              <a:t>‹#›</a:t>
            </a:fld>
            <a:endParaRPr lang="en-IN"/>
          </a:p>
        </p:txBody>
      </p:sp>
    </p:spTree>
    <p:extLst>
      <p:ext uri="{BB962C8B-B14F-4D97-AF65-F5344CB8AC3E}">
        <p14:creationId xmlns:p14="http://schemas.microsoft.com/office/powerpoint/2010/main" val="37238425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92B8-E4A3-47E5-BDFE-BC2B9AA931D3}"/>
              </a:ext>
            </a:extLst>
          </p:cNvPr>
          <p:cNvSpPr>
            <a:spLocks noGrp="1"/>
          </p:cNvSpPr>
          <p:nvPr>
            <p:ph type="ctrTitle"/>
          </p:nvPr>
        </p:nvSpPr>
        <p:spPr/>
        <p:txBody>
          <a:bodyPr/>
          <a:lstStyle/>
          <a:p>
            <a:r>
              <a:rPr lang="en-IN" dirty="0"/>
              <a:t>Amazon RedShift</a:t>
            </a:r>
          </a:p>
        </p:txBody>
      </p:sp>
      <p:sp>
        <p:nvSpPr>
          <p:cNvPr id="3" name="Subtitle 2">
            <a:extLst>
              <a:ext uri="{FF2B5EF4-FFF2-40B4-BE49-F238E27FC236}">
                <a16:creationId xmlns:a16="http://schemas.microsoft.com/office/drawing/2014/main" id="{DDD8341A-18D8-4609-B9E8-964F003AEA6E}"/>
              </a:ext>
            </a:extLst>
          </p:cNvPr>
          <p:cNvSpPr>
            <a:spLocks noGrp="1"/>
          </p:cNvSpPr>
          <p:nvPr>
            <p:ph type="subTitle" idx="1"/>
          </p:nvPr>
        </p:nvSpPr>
        <p:spPr/>
        <p:txBody>
          <a:bodyPr/>
          <a:lstStyle/>
          <a:p>
            <a:r>
              <a:rPr lang="en-IN" dirty="0"/>
              <a:t>Karthick</a:t>
            </a:r>
          </a:p>
        </p:txBody>
      </p:sp>
    </p:spTree>
    <p:extLst>
      <p:ext uri="{BB962C8B-B14F-4D97-AF65-F5344CB8AC3E}">
        <p14:creationId xmlns:p14="http://schemas.microsoft.com/office/powerpoint/2010/main" val="336845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3A2A-7A50-4804-B2D8-38C58E41CFD5}"/>
              </a:ext>
            </a:extLst>
          </p:cNvPr>
          <p:cNvSpPr>
            <a:spLocks noGrp="1"/>
          </p:cNvSpPr>
          <p:nvPr>
            <p:ph type="title"/>
          </p:nvPr>
        </p:nvSpPr>
        <p:spPr/>
        <p:txBody>
          <a:bodyPr/>
          <a:lstStyle/>
          <a:p>
            <a:r>
              <a:rPr lang="en-IN" dirty="0"/>
              <a:t>Example</a:t>
            </a:r>
          </a:p>
        </p:txBody>
      </p:sp>
      <p:pic>
        <p:nvPicPr>
          <p:cNvPr id="5" name="Content Placeholder 4" descr="City">
            <a:extLst>
              <a:ext uri="{FF2B5EF4-FFF2-40B4-BE49-F238E27FC236}">
                <a16:creationId xmlns:a16="http://schemas.microsoft.com/office/drawing/2014/main" id="{3BD242C2-A04A-4C7A-889D-C62A14EEC4B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670" y="2944566"/>
            <a:ext cx="2208718" cy="2208718"/>
          </a:xfrm>
        </p:spPr>
      </p:pic>
      <p:sp>
        <p:nvSpPr>
          <p:cNvPr id="6" name="Cylinder 5">
            <a:extLst>
              <a:ext uri="{FF2B5EF4-FFF2-40B4-BE49-F238E27FC236}">
                <a16:creationId xmlns:a16="http://schemas.microsoft.com/office/drawing/2014/main" id="{8EC7FD71-2573-4DE8-8968-5E45A31E8FF3}"/>
              </a:ext>
            </a:extLst>
          </p:cNvPr>
          <p:cNvSpPr/>
          <p:nvPr/>
        </p:nvSpPr>
        <p:spPr>
          <a:xfrm>
            <a:off x="4747491" y="2733964"/>
            <a:ext cx="1791854" cy="25122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Warehouse</a:t>
            </a:r>
          </a:p>
        </p:txBody>
      </p:sp>
      <p:pic>
        <p:nvPicPr>
          <p:cNvPr id="8" name="Graphic 7" descr="Internet">
            <a:extLst>
              <a:ext uri="{FF2B5EF4-FFF2-40B4-BE49-F238E27FC236}">
                <a16:creationId xmlns:a16="http://schemas.microsoft.com/office/drawing/2014/main" id="{46EB269E-EE2C-4EF4-8B0A-AF2A21CF51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71502" y="2409094"/>
            <a:ext cx="1575753" cy="1575753"/>
          </a:xfrm>
          <a:prstGeom prst="rect">
            <a:avLst/>
          </a:prstGeom>
        </p:spPr>
      </p:pic>
      <p:sp>
        <p:nvSpPr>
          <p:cNvPr id="9" name="Arrow: Right 8">
            <a:extLst>
              <a:ext uri="{FF2B5EF4-FFF2-40B4-BE49-F238E27FC236}">
                <a16:creationId xmlns:a16="http://schemas.microsoft.com/office/drawing/2014/main" id="{85516D11-9E0F-4F12-B495-4B99922AEA08}"/>
              </a:ext>
            </a:extLst>
          </p:cNvPr>
          <p:cNvSpPr/>
          <p:nvPr/>
        </p:nvSpPr>
        <p:spPr>
          <a:xfrm>
            <a:off x="3107388" y="3828948"/>
            <a:ext cx="1326067" cy="63221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10AC85B3-E301-43A8-B23E-4092D2F0B1AF}"/>
              </a:ext>
            </a:extLst>
          </p:cNvPr>
          <p:cNvSpPr/>
          <p:nvPr/>
        </p:nvSpPr>
        <p:spPr>
          <a:xfrm>
            <a:off x="7287703" y="3062942"/>
            <a:ext cx="1326067" cy="63221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Cylinder 11">
            <a:extLst>
              <a:ext uri="{FF2B5EF4-FFF2-40B4-BE49-F238E27FC236}">
                <a16:creationId xmlns:a16="http://schemas.microsoft.com/office/drawing/2014/main" id="{E75041CC-AD2F-4EBD-A430-4284C93BA506}"/>
              </a:ext>
            </a:extLst>
          </p:cNvPr>
          <p:cNvSpPr/>
          <p:nvPr/>
        </p:nvSpPr>
        <p:spPr>
          <a:xfrm>
            <a:off x="4980385" y="2409094"/>
            <a:ext cx="1791854" cy="25122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Warehouse</a:t>
            </a:r>
          </a:p>
        </p:txBody>
      </p:sp>
      <p:sp>
        <p:nvSpPr>
          <p:cNvPr id="13" name="Cylinder 12">
            <a:extLst>
              <a:ext uri="{FF2B5EF4-FFF2-40B4-BE49-F238E27FC236}">
                <a16:creationId xmlns:a16="http://schemas.microsoft.com/office/drawing/2014/main" id="{8F748F8C-723F-4C4B-8B73-9662403191AF}"/>
              </a:ext>
            </a:extLst>
          </p:cNvPr>
          <p:cNvSpPr/>
          <p:nvPr/>
        </p:nvSpPr>
        <p:spPr>
          <a:xfrm>
            <a:off x="5238117" y="2172854"/>
            <a:ext cx="1791854" cy="25122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Warehouse</a:t>
            </a:r>
          </a:p>
        </p:txBody>
      </p:sp>
    </p:spTree>
    <p:extLst>
      <p:ext uri="{BB962C8B-B14F-4D97-AF65-F5344CB8AC3E}">
        <p14:creationId xmlns:p14="http://schemas.microsoft.com/office/powerpoint/2010/main" val="382093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C3C8-CB4A-43FE-8A22-168C096FD7C3}"/>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4A9DA723-CCEC-4C4E-895D-6B6ABBDBB279}"/>
              </a:ext>
            </a:extLst>
          </p:cNvPr>
          <p:cNvSpPr>
            <a:spLocks noGrp="1"/>
          </p:cNvSpPr>
          <p:nvPr>
            <p:ph idx="1"/>
          </p:nvPr>
        </p:nvSpPr>
        <p:spPr/>
        <p:txBody>
          <a:bodyPr/>
          <a:lstStyle/>
          <a:p>
            <a:r>
              <a:rPr lang="en-IN" dirty="0"/>
              <a:t>Maintenance – cluster(combine 2 or more), Networking, Power Consumption, OS maintenance, Software maintenance, Monitoring, issues manually monitor and increase size</a:t>
            </a:r>
          </a:p>
          <a:p>
            <a:r>
              <a:rPr lang="en-IN" dirty="0"/>
              <a:t>Autoscaling – IF something goes wrong it doesn’t have ability to automatically fix it up with. Ex in case of increased workload extend its size automatically,</a:t>
            </a:r>
          </a:p>
          <a:p>
            <a:r>
              <a:rPr lang="en-IN" dirty="0"/>
              <a:t>Cost – Hardware, Network, OS License, Software License</a:t>
            </a:r>
          </a:p>
        </p:txBody>
      </p:sp>
    </p:spTree>
    <p:extLst>
      <p:ext uri="{BB962C8B-B14F-4D97-AF65-F5344CB8AC3E}">
        <p14:creationId xmlns:p14="http://schemas.microsoft.com/office/powerpoint/2010/main" val="143839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6456-4961-4FA9-A48F-CD4ED6850F9F}"/>
              </a:ext>
            </a:extLst>
          </p:cNvPr>
          <p:cNvSpPr>
            <a:spLocks noGrp="1"/>
          </p:cNvSpPr>
          <p:nvPr>
            <p:ph type="title"/>
          </p:nvPr>
        </p:nvSpPr>
        <p:spPr/>
        <p:txBody>
          <a:bodyPr/>
          <a:lstStyle/>
          <a:p>
            <a:r>
              <a:rPr lang="en-IN" dirty="0"/>
              <a:t>RedShift</a:t>
            </a:r>
          </a:p>
        </p:txBody>
      </p:sp>
      <p:sp>
        <p:nvSpPr>
          <p:cNvPr id="3" name="Content Placeholder 2">
            <a:extLst>
              <a:ext uri="{FF2B5EF4-FFF2-40B4-BE49-F238E27FC236}">
                <a16:creationId xmlns:a16="http://schemas.microsoft.com/office/drawing/2014/main" id="{720A353C-BE18-4CB8-B705-71C3AD0395EF}"/>
              </a:ext>
            </a:extLst>
          </p:cNvPr>
          <p:cNvSpPr>
            <a:spLocks noGrp="1"/>
          </p:cNvSpPr>
          <p:nvPr>
            <p:ph idx="1"/>
          </p:nvPr>
        </p:nvSpPr>
        <p:spPr/>
        <p:txBody>
          <a:bodyPr/>
          <a:lstStyle/>
          <a:p>
            <a:r>
              <a:rPr lang="en-IN" dirty="0"/>
              <a:t>Redshift is Amazon Cloud Data Warehouse tool with massive parallel computing database(it doesn’t have any limitation on scaling up the resources by means of computing and Volume of Data).</a:t>
            </a:r>
          </a:p>
          <a:p>
            <a:r>
              <a:rPr lang="en-IN" dirty="0"/>
              <a:t>Redshift is column oriented database.</a:t>
            </a:r>
          </a:p>
          <a:p>
            <a:endParaRPr lang="en-IN" dirty="0"/>
          </a:p>
        </p:txBody>
      </p:sp>
    </p:spTree>
    <p:extLst>
      <p:ext uri="{BB962C8B-B14F-4D97-AF65-F5344CB8AC3E}">
        <p14:creationId xmlns:p14="http://schemas.microsoft.com/office/powerpoint/2010/main" val="203890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A007-4AC0-4851-973C-5BD80AAF27CF}"/>
              </a:ext>
            </a:extLst>
          </p:cNvPr>
          <p:cNvSpPr>
            <a:spLocks noGrp="1"/>
          </p:cNvSpPr>
          <p:nvPr>
            <p:ph type="title"/>
          </p:nvPr>
        </p:nvSpPr>
        <p:spPr/>
        <p:txBody>
          <a:bodyPr/>
          <a:lstStyle/>
          <a:p>
            <a:r>
              <a:rPr lang="en-IN" dirty="0"/>
              <a:t>Data Base</a:t>
            </a:r>
          </a:p>
        </p:txBody>
      </p:sp>
      <p:graphicFrame>
        <p:nvGraphicFramePr>
          <p:cNvPr id="4" name="Table 4">
            <a:extLst>
              <a:ext uri="{FF2B5EF4-FFF2-40B4-BE49-F238E27FC236}">
                <a16:creationId xmlns:a16="http://schemas.microsoft.com/office/drawing/2014/main" id="{19E1EB63-C246-4C20-8BD0-68872D87A060}"/>
              </a:ext>
            </a:extLst>
          </p:cNvPr>
          <p:cNvGraphicFramePr>
            <a:graphicFrameLocks noGrp="1"/>
          </p:cNvGraphicFramePr>
          <p:nvPr>
            <p:ph idx="1"/>
            <p:extLst>
              <p:ext uri="{D42A27DB-BD31-4B8C-83A1-F6EECF244321}">
                <p14:modId xmlns:p14="http://schemas.microsoft.com/office/powerpoint/2010/main" val="4282222193"/>
              </p:ext>
            </p:extLst>
          </p:nvPr>
        </p:nvGraphicFramePr>
        <p:xfrm>
          <a:off x="1103313" y="2052638"/>
          <a:ext cx="8947148" cy="111252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3988814081"/>
                    </a:ext>
                  </a:extLst>
                </a:gridCol>
                <a:gridCol w="2236787">
                  <a:extLst>
                    <a:ext uri="{9D8B030D-6E8A-4147-A177-3AD203B41FA5}">
                      <a16:colId xmlns:a16="http://schemas.microsoft.com/office/drawing/2014/main" val="1299742129"/>
                    </a:ext>
                  </a:extLst>
                </a:gridCol>
                <a:gridCol w="2236787">
                  <a:extLst>
                    <a:ext uri="{9D8B030D-6E8A-4147-A177-3AD203B41FA5}">
                      <a16:colId xmlns:a16="http://schemas.microsoft.com/office/drawing/2014/main" val="1543112798"/>
                    </a:ext>
                  </a:extLst>
                </a:gridCol>
                <a:gridCol w="2236787">
                  <a:extLst>
                    <a:ext uri="{9D8B030D-6E8A-4147-A177-3AD203B41FA5}">
                      <a16:colId xmlns:a16="http://schemas.microsoft.com/office/drawing/2014/main" val="1576332070"/>
                    </a:ext>
                  </a:extLst>
                </a:gridCol>
              </a:tblGrid>
              <a:tr h="370840">
                <a:tc>
                  <a:txBody>
                    <a:bodyPr/>
                    <a:lstStyle/>
                    <a:p>
                      <a:r>
                        <a:rPr lang="en-IN" dirty="0"/>
                        <a:t>Emp no</a:t>
                      </a:r>
                    </a:p>
                  </a:txBody>
                  <a:tcPr/>
                </a:tc>
                <a:tc>
                  <a:txBody>
                    <a:bodyPr/>
                    <a:lstStyle/>
                    <a:p>
                      <a:r>
                        <a:rPr lang="en-IN" dirty="0"/>
                        <a:t>Name</a:t>
                      </a:r>
                    </a:p>
                  </a:txBody>
                  <a:tcPr/>
                </a:tc>
                <a:tc>
                  <a:txBody>
                    <a:bodyPr/>
                    <a:lstStyle/>
                    <a:p>
                      <a:r>
                        <a:rPr lang="en-IN" dirty="0"/>
                        <a:t>Gross Pay</a:t>
                      </a:r>
                    </a:p>
                  </a:txBody>
                  <a:tcPr/>
                </a:tc>
                <a:tc>
                  <a:txBody>
                    <a:bodyPr/>
                    <a:lstStyle/>
                    <a:p>
                      <a:r>
                        <a:rPr lang="en-IN" dirty="0"/>
                        <a:t>Total pay</a:t>
                      </a:r>
                    </a:p>
                  </a:txBody>
                  <a:tcPr/>
                </a:tc>
                <a:extLst>
                  <a:ext uri="{0D108BD9-81ED-4DB2-BD59-A6C34878D82A}">
                    <a16:rowId xmlns:a16="http://schemas.microsoft.com/office/drawing/2014/main" val="581587901"/>
                  </a:ext>
                </a:extLst>
              </a:tr>
              <a:tr h="370840">
                <a:tc>
                  <a:txBody>
                    <a:bodyPr/>
                    <a:lstStyle/>
                    <a:p>
                      <a:r>
                        <a:rPr lang="en-IN" dirty="0"/>
                        <a:t>cog101</a:t>
                      </a:r>
                    </a:p>
                  </a:txBody>
                  <a:tcPr/>
                </a:tc>
                <a:tc>
                  <a:txBody>
                    <a:bodyPr/>
                    <a:lstStyle/>
                    <a:p>
                      <a:r>
                        <a:rPr lang="en-IN" dirty="0" err="1"/>
                        <a:t>abc</a:t>
                      </a:r>
                      <a:endParaRPr lang="en-IN" dirty="0"/>
                    </a:p>
                  </a:txBody>
                  <a:tcPr/>
                </a:tc>
                <a:tc>
                  <a:txBody>
                    <a:bodyPr/>
                    <a:lstStyle/>
                    <a:p>
                      <a:r>
                        <a:rPr lang="en-IN" dirty="0"/>
                        <a:t>20000</a:t>
                      </a:r>
                    </a:p>
                  </a:txBody>
                  <a:tcPr/>
                </a:tc>
                <a:tc>
                  <a:txBody>
                    <a:bodyPr/>
                    <a:lstStyle/>
                    <a:p>
                      <a:r>
                        <a:rPr lang="en-IN" dirty="0"/>
                        <a:t>25000</a:t>
                      </a:r>
                    </a:p>
                  </a:txBody>
                  <a:tcPr/>
                </a:tc>
                <a:extLst>
                  <a:ext uri="{0D108BD9-81ED-4DB2-BD59-A6C34878D82A}">
                    <a16:rowId xmlns:a16="http://schemas.microsoft.com/office/drawing/2014/main" val="3777015460"/>
                  </a:ext>
                </a:extLst>
              </a:tr>
              <a:tr h="370840">
                <a:tc>
                  <a:txBody>
                    <a:bodyPr/>
                    <a:lstStyle/>
                    <a:p>
                      <a:r>
                        <a:rPr lang="en-IN" dirty="0"/>
                        <a:t>cog102</a:t>
                      </a:r>
                    </a:p>
                  </a:txBody>
                  <a:tcPr/>
                </a:tc>
                <a:tc>
                  <a:txBody>
                    <a:bodyPr/>
                    <a:lstStyle/>
                    <a:p>
                      <a:r>
                        <a:rPr lang="en-IN" dirty="0" err="1"/>
                        <a:t>xyz</a:t>
                      </a:r>
                      <a:endParaRPr lang="en-IN" dirty="0"/>
                    </a:p>
                  </a:txBody>
                  <a:tcPr/>
                </a:tc>
                <a:tc>
                  <a:txBody>
                    <a:bodyPr/>
                    <a:lstStyle/>
                    <a:p>
                      <a:r>
                        <a:rPr lang="en-IN" dirty="0"/>
                        <a:t>30000</a:t>
                      </a:r>
                    </a:p>
                  </a:txBody>
                  <a:tcPr/>
                </a:tc>
                <a:tc>
                  <a:txBody>
                    <a:bodyPr/>
                    <a:lstStyle/>
                    <a:p>
                      <a:r>
                        <a:rPr lang="en-IN" dirty="0"/>
                        <a:t>35000</a:t>
                      </a:r>
                    </a:p>
                  </a:txBody>
                  <a:tcPr/>
                </a:tc>
                <a:extLst>
                  <a:ext uri="{0D108BD9-81ED-4DB2-BD59-A6C34878D82A}">
                    <a16:rowId xmlns:a16="http://schemas.microsoft.com/office/drawing/2014/main" val="1805811472"/>
                  </a:ext>
                </a:extLst>
              </a:tr>
            </a:tbl>
          </a:graphicData>
        </a:graphic>
      </p:graphicFrame>
      <p:graphicFrame>
        <p:nvGraphicFramePr>
          <p:cNvPr id="6" name="Table 6">
            <a:extLst>
              <a:ext uri="{FF2B5EF4-FFF2-40B4-BE49-F238E27FC236}">
                <a16:creationId xmlns:a16="http://schemas.microsoft.com/office/drawing/2014/main" id="{63F0972C-695C-4785-BD08-33E49AC73838}"/>
              </a:ext>
            </a:extLst>
          </p:cNvPr>
          <p:cNvGraphicFramePr>
            <a:graphicFrameLocks noGrp="1"/>
          </p:cNvGraphicFramePr>
          <p:nvPr>
            <p:extLst>
              <p:ext uri="{D42A27DB-BD31-4B8C-83A1-F6EECF244321}">
                <p14:modId xmlns:p14="http://schemas.microsoft.com/office/powerpoint/2010/main" val="3885991405"/>
              </p:ext>
            </p:extLst>
          </p:nvPr>
        </p:nvGraphicFramePr>
        <p:xfrm>
          <a:off x="1103313" y="3619885"/>
          <a:ext cx="8128000" cy="37084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3638287144"/>
                    </a:ext>
                  </a:extLst>
                </a:gridCol>
                <a:gridCol w="2032000">
                  <a:extLst>
                    <a:ext uri="{9D8B030D-6E8A-4147-A177-3AD203B41FA5}">
                      <a16:colId xmlns:a16="http://schemas.microsoft.com/office/drawing/2014/main" val="1866425768"/>
                    </a:ext>
                  </a:extLst>
                </a:gridCol>
                <a:gridCol w="2032000">
                  <a:extLst>
                    <a:ext uri="{9D8B030D-6E8A-4147-A177-3AD203B41FA5}">
                      <a16:colId xmlns:a16="http://schemas.microsoft.com/office/drawing/2014/main" val="2547014987"/>
                    </a:ext>
                  </a:extLst>
                </a:gridCol>
                <a:gridCol w="2032000">
                  <a:extLst>
                    <a:ext uri="{9D8B030D-6E8A-4147-A177-3AD203B41FA5}">
                      <a16:colId xmlns:a16="http://schemas.microsoft.com/office/drawing/2014/main" val="910605224"/>
                    </a:ext>
                  </a:extLst>
                </a:gridCol>
              </a:tblGrid>
              <a:tr h="370840">
                <a:tc>
                  <a:txBody>
                    <a:bodyPr/>
                    <a:lstStyle/>
                    <a:p>
                      <a:r>
                        <a:rPr lang="en-IN" dirty="0"/>
                        <a:t>cog101</a:t>
                      </a:r>
                    </a:p>
                  </a:txBody>
                  <a:tcPr/>
                </a:tc>
                <a:tc>
                  <a:txBody>
                    <a:bodyPr/>
                    <a:lstStyle/>
                    <a:p>
                      <a:r>
                        <a:rPr lang="en-IN" dirty="0" err="1"/>
                        <a:t>abc</a:t>
                      </a:r>
                      <a:endParaRPr lang="en-IN" dirty="0"/>
                    </a:p>
                  </a:txBody>
                  <a:tcPr/>
                </a:tc>
                <a:tc>
                  <a:txBody>
                    <a:bodyPr/>
                    <a:lstStyle/>
                    <a:p>
                      <a:r>
                        <a:rPr lang="en-IN" dirty="0"/>
                        <a:t>20000</a:t>
                      </a:r>
                    </a:p>
                  </a:txBody>
                  <a:tcPr/>
                </a:tc>
                <a:tc>
                  <a:txBody>
                    <a:bodyPr/>
                    <a:lstStyle/>
                    <a:p>
                      <a:r>
                        <a:rPr lang="en-IN" dirty="0"/>
                        <a:t>25000</a:t>
                      </a:r>
                    </a:p>
                  </a:txBody>
                  <a:tcPr/>
                </a:tc>
                <a:extLst>
                  <a:ext uri="{0D108BD9-81ED-4DB2-BD59-A6C34878D82A}">
                    <a16:rowId xmlns:a16="http://schemas.microsoft.com/office/drawing/2014/main" val="2981194601"/>
                  </a:ext>
                </a:extLst>
              </a:tr>
            </a:tbl>
          </a:graphicData>
        </a:graphic>
      </p:graphicFrame>
      <p:graphicFrame>
        <p:nvGraphicFramePr>
          <p:cNvPr id="10" name="Table 10">
            <a:extLst>
              <a:ext uri="{FF2B5EF4-FFF2-40B4-BE49-F238E27FC236}">
                <a16:creationId xmlns:a16="http://schemas.microsoft.com/office/drawing/2014/main" id="{CD9E5767-6EEE-4C48-9DB7-F8CC1162C337}"/>
              </a:ext>
            </a:extLst>
          </p:cNvPr>
          <p:cNvGraphicFramePr>
            <a:graphicFrameLocks noGrp="1"/>
          </p:cNvGraphicFramePr>
          <p:nvPr>
            <p:extLst>
              <p:ext uri="{D42A27DB-BD31-4B8C-83A1-F6EECF244321}">
                <p14:modId xmlns:p14="http://schemas.microsoft.com/office/powerpoint/2010/main" val="2539363280"/>
              </p:ext>
            </p:extLst>
          </p:nvPr>
        </p:nvGraphicFramePr>
        <p:xfrm>
          <a:off x="1103313" y="4183302"/>
          <a:ext cx="8128000" cy="37084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462822421"/>
                    </a:ext>
                  </a:extLst>
                </a:gridCol>
                <a:gridCol w="2032000">
                  <a:extLst>
                    <a:ext uri="{9D8B030D-6E8A-4147-A177-3AD203B41FA5}">
                      <a16:colId xmlns:a16="http://schemas.microsoft.com/office/drawing/2014/main" val="2875230705"/>
                    </a:ext>
                  </a:extLst>
                </a:gridCol>
                <a:gridCol w="2032000">
                  <a:extLst>
                    <a:ext uri="{9D8B030D-6E8A-4147-A177-3AD203B41FA5}">
                      <a16:colId xmlns:a16="http://schemas.microsoft.com/office/drawing/2014/main" val="4035298209"/>
                    </a:ext>
                  </a:extLst>
                </a:gridCol>
                <a:gridCol w="2032000">
                  <a:extLst>
                    <a:ext uri="{9D8B030D-6E8A-4147-A177-3AD203B41FA5}">
                      <a16:colId xmlns:a16="http://schemas.microsoft.com/office/drawing/2014/main" val="4160762033"/>
                    </a:ext>
                  </a:extLst>
                </a:gridCol>
              </a:tblGrid>
              <a:tr h="370840">
                <a:tc>
                  <a:txBody>
                    <a:bodyPr/>
                    <a:lstStyle/>
                    <a:p>
                      <a:r>
                        <a:rPr lang="en-IN" dirty="0"/>
                        <a:t>cog102</a:t>
                      </a:r>
                    </a:p>
                  </a:txBody>
                  <a:tcPr/>
                </a:tc>
                <a:tc>
                  <a:txBody>
                    <a:bodyPr/>
                    <a:lstStyle/>
                    <a:p>
                      <a:r>
                        <a:rPr lang="en-IN" dirty="0" err="1"/>
                        <a:t>xyz</a:t>
                      </a:r>
                      <a:endParaRPr lang="en-IN" dirty="0"/>
                    </a:p>
                  </a:txBody>
                  <a:tcPr/>
                </a:tc>
                <a:tc>
                  <a:txBody>
                    <a:bodyPr/>
                    <a:lstStyle/>
                    <a:p>
                      <a:r>
                        <a:rPr lang="en-IN" dirty="0"/>
                        <a:t>30000</a:t>
                      </a:r>
                    </a:p>
                  </a:txBody>
                  <a:tcPr/>
                </a:tc>
                <a:tc>
                  <a:txBody>
                    <a:bodyPr/>
                    <a:lstStyle/>
                    <a:p>
                      <a:r>
                        <a:rPr lang="en-IN" dirty="0"/>
                        <a:t>35000</a:t>
                      </a:r>
                    </a:p>
                  </a:txBody>
                  <a:tcPr/>
                </a:tc>
                <a:extLst>
                  <a:ext uri="{0D108BD9-81ED-4DB2-BD59-A6C34878D82A}">
                    <a16:rowId xmlns:a16="http://schemas.microsoft.com/office/drawing/2014/main" val="1409249500"/>
                  </a:ext>
                </a:extLst>
              </a:tr>
            </a:tbl>
          </a:graphicData>
        </a:graphic>
      </p:graphicFrame>
    </p:spTree>
    <p:extLst>
      <p:ext uri="{BB962C8B-B14F-4D97-AF65-F5344CB8AC3E}">
        <p14:creationId xmlns:p14="http://schemas.microsoft.com/office/powerpoint/2010/main" val="3139374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83BD-834B-4877-A0EA-B38E5619B863}"/>
              </a:ext>
            </a:extLst>
          </p:cNvPr>
          <p:cNvSpPr>
            <a:spLocks noGrp="1"/>
          </p:cNvSpPr>
          <p:nvPr>
            <p:ph type="title"/>
          </p:nvPr>
        </p:nvSpPr>
        <p:spPr/>
        <p:txBody>
          <a:bodyPr/>
          <a:lstStyle/>
          <a:p>
            <a:r>
              <a:rPr lang="en-IN" dirty="0"/>
              <a:t>Data Base</a:t>
            </a:r>
          </a:p>
        </p:txBody>
      </p:sp>
      <p:sp>
        <p:nvSpPr>
          <p:cNvPr id="3" name="Content Placeholder 2">
            <a:extLst>
              <a:ext uri="{FF2B5EF4-FFF2-40B4-BE49-F238E27FC236}">
                <a16:creationId xmlns:a16="http://schemas.microsoft.com/office/drawing/2014/main" id="{E9AFC20C-1E64-4E87-BA50-E944BFF320C4}"/>
              </a:ext>
            </a:extLst>
          </p:cNvPr>
          <p:cNvSpPr>
            <a:spLocks noGrp="1"/>
          </p:cNvSpPr>
          <p:nvPr>
            <p:ph idx="1"/>
          </p:nvPr>
        </p:nvSpPr>
        <p:spPr/>
        <p:txBody>
          <a:bodyPr/>
          <a:lstStyle/>
          <a:p>
            <a:r>
              <a:rPr lang="en-IN" dirty="0"/>
              <a:t>Database will separate the rows in to individual  blocks.</a:t>
            </a:r>
          </a:p>
          <a:p>
            <a:r>
              <a:rPr lang="en-IN" dirty="0"/>
              <a:t>It will go head search for block by blocks</a:t>
            </a:r>
          </a:p>
          <a:p>
            <a:r>
              <a:rPr lang="en-IN" dirty="0"/>
              <a:t>Row – Oriented Database</a:t>
            </a:r>
          </a:p>
          <a:p>
            <a:endParaRPr lang="en-IN" dirty="0"/>
          </a:p>
          <a:p>
            <a:endParaRPr lang="en-IN" dirty="0"/>
          </a:p>
        </p:txBody>
      </p:sp>
      <p:graphicFrame>
        <p:nvGraphicFramePr>
          <p:cNvPr id="4" name="Table 6">
            <a:extLst>
              <a:ext uri="{FF2B5EF4-FFF2-40B4-BE49-F238E27FC236}">
                <a16:creationId xmlns:a16="http://schemas.microsoft.com/office/drawing/2014/main" id="{AB5A7B4E-E2F3-4CC4-A661-367AE740F765}"/>
              </a:ext>
            </a:extLst>
          </p:cNvPr>
          <p:cNvGraphicFramePr>
            <a:graphicFrameLocks noGrp="1"/>
          </p:cNvGraphicFramePr>
          <p:nvPr>
            <p:extLst>
              <p:ext uri="{D42A27DB-BD31-4B8C-83A1-F6EECF244321}">
                <p14:modId xmlns:p14="http://schemas.microsoft.com/office/powerpoint/2010/main" val="2179166501"/>
              </p:ext>
            </p:extLst>
          </p:nvPr>
        </p:nvGraphicFramePr>
        <p:xfrm>
          <a:off x="1103313" y="3619885"/>
          <a:ext cx="8128000" cy="37084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3638287144"/>
                    </a:ext>
                  </a:extLst>
                </a:gridCol>
                <a:gridCol w="2032000">
                  <a:extLst>
                    <a:ext uri="{9D8B030D-6E8A-4147-A177-3AD203B41FA5}">
                      <a16:colId xmlns:a16="http://schemas.microsoft.com/office/drawing/2014/main" val="1866425768"/>
                    </a:ext>
                  </a:extLst>
                </a:gridCol>
                <a:gridCol w="2032000">
                  <a:extLst>
                    <a:ext uri="{9D8B030D-6E8A-4147-A177-3AD203B41FA5}">
                      <a16:colId xmlns:a16="http://schemas.microsoft.com/office/drawing/2014/main" val="2547014987"/>
                    </a:ext>
                  </a:extLst>
                </a:gridCol>
                <a:gridCol w="2032000">
                  <a:extLst>
                    <a:ext uri="{9D8B030D-6E8A-4147-A177-3AD203B41FA5}">
                      <a16:colId xmlns:a16="http://schemas.microsoft.com/office/drawing/2014/main" val="910605224"/>
                    </a:ext>
                  </a:extLst>
                </a:gridCol>
              </a:tblGrid>
              <a:tr h="370840">
                <a:tc>
                  <a:txBody>
                    <a:bodyPr/>
                    <a:lstStyle/>
                    <a:p>
                      <a:r>
                        <a:rPr lang="en-IN" dirty="0"/>
                        <a:t>cog101</a:t>
                      </a:r>
                    </a:p>
                  </a:txBody>
                  <a:tcPr/>
                </a:tc>
                <a:tc>
                  <a:txBody>
                    <a:bodyPr/>
                    <a:lstStyle/>
                    <a:p>
                      <a:r>
                        <a:rPr lang="en-IN" dirty="0" err="1"/>
                        <a:t>abc</a:t>
                      </a:r>
                      <a:endParaRPr lang="en-IN" dirty="0"/>
                    </a:p>
                  </a:txBody>
                  <a:tcPr/>
                </a:tc>
                <a:tc>
                  <a:txBody>
                    <a:bodyPr/>
                    <a:lstStyle/>
                    <a:p>
                      <a:r>
                        <a:rPr lang="en-IN" dirty="0"/>
                        <a:t>20000</a:t>
                      </a:r>
                    </a:p>
                  </a:txBody>
                  <a:tcPr/>
                </a:tc>
                <a:tc>
                  <a:txBody>
                    <a:bodyPr/>
                    <a:lstStyle/>
                    <a:p>
                      <a:r>
                        <a:rPr lang="en-IN" dirty="0"/>
                        <a:t>25000</a:t>
                      </a:r>
                    </a:p>
                  </a:txBody>
                  <a:tcPr/>
                </a:tc>
                <a:extLst>
                  <a:ext uri="{0D108BD9-81ED-4DB2-BD59-A6C34878D82A}">
                    <a16:rowId xmlns:a16="http://schemas.microsoft.com/office/drawing/2014/main" val="2981194601"/>
                  </a:ext>
                </a:extLst>
              </a:tr>
            </a:tbl>
          </a:graphicData>
        </a:graphic>
      </p:graphicFrame>
      <p:graphicFrame>
        <p:nvGraphicFramePr>
          <p:cNvPr id="5" name="Table 10">
            <a:extLst>
              <a:ext uri="{FF2B5EF4-FFF2-40B4-BE49-F238E27FC236}">
                <a16:creationId xmlns:a16="http://schemas.microsoft.com/office/drawing/2014/main" id="{41E8CE5E-2CB5-488E-B914-609B323A60F3}"/>
              </a:ext>
            </a:extLst>
          </p:cNvPr>
          <p:cNvGraphicFramePr>
            <a:graphicFrameLocks noGrp="1"/>
          </p:cNvGraphicFramePr>
          <p:nvPr>
            <p:extLst>
              <p:ext uri="{D42A27DB-BD31-4B8C-83A1-F6EECF244321}">
                <p14:modId xmlns:p14="http://schemas.microsoft.com/office/powerpoint/2010/main" val="845519388"/>
              </p:ext>
            </p:extLst>
          </p:nvPr>
        </p:nvGraphicFramePr>
        <p:xfrm>
          <a:off x="1103313" y="4183302"/>
          <a:ext cx="8128000" cy="37084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462822421"/>
                    </a:ext>
                  </a:extLst>
                </a:gridCol>
                <a:gridCol w="2032000">
                  <a:extLst>
                    <a:ext uri="{9D8B030D-6E8A-4147-A177-3AD203B41FA5}">
                      <a16:colId xmlns:a16="http://schemas.microsoft.com/office/drawing/2014/main" val="2875230705"/>
                    </a:ext>
                  </a:extLst>
                </a:gridCol>
                <a:gridCol w="2032000">
                  <a:extLst>
                    <a:ext uri="{9D8B030D-6E8A-4147-A177-3AD203B41FA5}">
                      <a16:colId xmlns:a16="http://schemas.microsoft.com/office/drawing/2014/main" val="4035298209"/>
                    </a:ext>
                  </a:extLst>
                </a:gridCol>
                <a:gridCol w="2032000">
                  <a:extLst>
                    <a:ext uri="{9D8B030D-6E8A-4147-A177-3AD203B41FA5}">
                      <a16:colId xmlns:a16="http://schemas.microsoft.com/office/drawing/2014/main" val="4160762033"/>
                    </a:ext>
                  </a:extLst>
                </a:gridCol>
              </a:tblGrid>
              <a:tr h="370840">
                <a:tc>
                  <a:txBody>
                    <a:bodyPr/>
                    <a:lstStyle/>
                    <a:p>
                      <a:r>
                        <a:rPr lang="en-IN" dirty="0"/>
                        <a:t>cog102</a:t>
                      </a:r>
                    </a:p>
                  </a:txBody>
                  <a:tcPr/>
                </a:tc>
                <a:tc>
                  <a:txBody>
                    <a:bodyPr/>
                    <a:lstStyle/>
                    <a:p>
                      <a:r>
                        <a:rPr lang="en-IN" dirty="0" err="1"/>
                        <a:t>xyz</a:t>
                      </a:r>
                      <a:endParaRPr lang="en-IN" dirty="0"/>
                    </a:p>
                  </a:txBody>
                  <a:tcPr/>
                </a:tc>
                <a:tc>
                  <a:txBody>
                    <a:bodyPr/>
                    <a:lstStyle/>
                    <a:p>
                      <a:r>
                        <a:rPr lang="en-IN" dirty="0"/>
                        <a:t>30000</a:t>
                      </a:r>
                    </a:p>
                  </a:txBody>
                  <a:tcPr/>
                </a:tc>
                <a:tc>
                  <a:txBody>
                    <a:bodyPr/>
                    <a:lstStyle/>
                    <a:p>
                      <a:r>
                        <a:rPr lang="en-IN" dirty="0"/>
                        <a:t>35000</a:t>
                      </a:r>
                    </a:p>
                  </a:txBody>
                  <a:tcPr/>
                </a:tc>
                <a:extLst>
                  <a:ext uri="{0D108BD9-81ED-4DB2-BD59-A6C34878D82A}">
                    <a16:rowId xmlns:a16="http://schemas.microsoft.com/office/drawing/2014/main" val="1409249500"/>
                  </a:ext>
                </a:extLst>
              </a:tr>
            </a:tbl>
          </a:graphicData>
        </a:graphic>
      </p:graphicFrame>
    </p:spTree>
    <p:extLst>
      <p:ext uri="{BB962C8B-B14F-4D97-AF65-F5344CB8AC3E}">
        <p14:creationId xmlns:p14="http://schemas.microsoft.com/office/powerpoint/2010/main" val="337383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A007-4AC0-4851-973C-5BD80AAF27CF}"/>
              </a:ext>
            </a:extLst>
          </p:cNvPr>
          <p:cNvSpPr>
            <a:spLocks noGrp="1"/>
          </p:cNvSpPr>
          <p:nvPr>
            <p:ph type="title"/>
          </p:nvPr>
        </p:nvSpPr>
        <p:spPr/>
        <p:txBody>
          <a:bodyPr/>
          <a:lstStyle/>
          <a:p>
            <a:r>
              <a:rPr lang="en-IN" dirty="0"/>
              <a:t>Redshift</a:t>
            </a:r>
          </a:p>
        </p:txBody>
      </p:sp>
      <p:graphicFrame>
        <p:nvGraphicFramePr>
          <p:cNvPr id="4" name="Table 4">
            <a:extLst>
              <a:ext uri="{FF2B5EF4-FFF2-40B4-BE49-F238E27FC236}">
                <a16:creationId xmlns:a16="http://schemas.microsoft.com/office/drawing/2014/main" id="{19E1EB63-C246-4C20-8BD0-68872D87A060}"/>
              </a:ext>
            </a:extLst>
          </p:cNvPr>
          <p:cNvGraphicFramePr>
            <a:graphicFrameLocks noGrp="1"/>
          </p:cNvGraphicFramePr>
          <p:nvPr>
            <p:ph idx="1"/>
          </p:nvPr>
        </p:nvGraphicFramePr>
        <p:xfrm>
          <a:off x="1103313" y="2052638"/>
          <a:ext cx="8947148" cy="111252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3988814081"/>
                    </a:ext>
                  </a:extLst>
                </a:gridCol>
                <a:gridCol w="2236787">
                  <a:extLst>
                    <a:ext uri="{9D8B030D-6E8A-4147-A177-3AD203B41FA5}">
                      <a16:colId xmlns:a16="http://schemas.microsoft.com/office/drawing/2014/main" val="1299742129"/>
                    </a:ext>
                  </a:extLst>
                </a:gridCol>
                <a:gridCol w="2236787">
                  <a:extLst>
                    <a:ext uri="{9D8B030D-6E8A-4147-A177-3AD203B41FA5}">
                      <a16:colId xmlns:a16="http://schemas.microsoft.com/office/drawing/2014/main" val="1543112798"/>
                    </a:ext>
                  </a:extLst>
                </a:gridCol>
                <a:gridCol w="2236787">
                  <a:extLst>
                    <a:ext uri="{9D8B030D-6E8A-4147-A177-3AD203B41FA5}">
                      <a16:colId xmlns:a16="http://schemas.microsoft.com/office/drawing/2014/main" val="1576332070"/>
                    </a:ext>
                  </a:extLst>
                </a:gridCol>
              </a:tblGrid>
              <a:tr h="370840">
                <a:tc>
                  <a:txBody>
                    <a:bodyPr/>
                    <a:lstStyle/>
                    <a:p>
                      <a:r>
                        <a:rPr lang="en-IN" dirty="0"/>
                        <a:t>Emp no</a:t>
                      </a:r>
                    </a:p>
                  </a:txBody>
                  <a:tcPr/>
                </a:tc>
                <a:tc>
                  <a:txBody>
                    <a:bodyPr/>
                    <a:lstStyle/>
                    <a:p>
                      <a:r>
                        <a:rPr lang="en-IN" dirty="0"/>
                        <a:t>Name</a:t>
                      </a:r>
                    </a:p>
                  </a:txBody>
                  <a:tcPr/>
                </a:tc>
                <a:tc>
                  <a:txBody>
                    <a:bodyPr/>
                    <a:lstStyle/>
                    <a:p>
                      <a:r>
                        <a:rPr lang="en-IN" dirty="0"/>
                        <a:t>Gross Pay</a:t>
                      </a:r>
                    </a:p>
                  </a:txBody>
                  <a:tcPr/>
                </a:tc>
                <a:tc>
                  <a:txBody>
                    <a:bodyPr/>
                    <a:lstStyle/>
                    <a:p>
                      <a:r>
                        <a:rPr lang="en-IN" dirty="0"/>
                        <a:t>Total pay</a:t>
                      </a:r>
                    </a:p>
                  </a:txBody>
                  <a:tcPr/>
                </a:tc>
                <a:extLst>
                  <a:ext uri="{0D108BD9-81ED-4DB2-BD59-A6C34878D82A}">
                    <a16:rowId xmlns:a16="http://schemas.microsoft.com/office/drawing/2014/main" val="581587901"/>
                  </a:ext>
                </a:extLst>
              </a:tr>
              <a:tr h="370840">
                <a:tc>
                  <a:txBody>
                    <a:bodyPr/>
                    <a:lstStyle/>
                    <a:p>
                      <a:r>
                        <a:rPr lang="en-IN" dirty="0"/>
                        <a:t>cog101</a:t>
                      </a:r>
                    </a:p>
                  </a:txBody>
                  <a:tcPr/>
                </a:tc>
                <a:tc>
                  <a:txBody>
                    <a:bodyPr/>
                    <a:lstStyle/>
                    <a:p>
                      <a:r>
                        <a:rPr lang="en-IN" dirty="0" err="1"/>
                        <a:t>abc</a:t>
                      </a:r>
                      <a:endParaRPr lang="en-IN" dirty="0"/>
                    </a:p>
                  </a:txBody>
                  <a:tcPr/>
                </a:tc>
                <a:tc>
                  <a:txBody>
                    <a:bodyPr/>
                    <a:lstStyle/>
                    <a:p>
                      <a:r>
                        <a:rPr lang="en-IN" dirty="0"/>
                        <a:t>20000</a:t>
                      </a:r>
                    </a:p>
                  </a:txBody>
                  <a:tcPr/>
                </a:tc>
                <a:tc>
                  <a:txBody>
                    <a:bodyPr/>
                    <a:lstStyle/>
                    <a:p>
                      <a:r>
                        <a:rPr lang="en-IN" dirty="0"/>
                        <a:t>25000</a:t>
                      </a:r>
                    </a:p>
                  </a:txBody>
                  <a:tcPr/>
                </a:tc>
                <a:extLst>
                  <a:ext uri="{0D108BD9-81ED-4DB2-BD59-A6C34878D82A}">
                    <a16:rowId xmlns:a16="http://schemas.microsoft.com/office/drawing/2014/main" val="3777015460"/>
                  </a:ext>
                </a:extLst>
              </a:tr>
              <a:tr h="370840">
                <a:tc>
                  <a:txBody>
                    <a:bodyPr/>
                    <a:lstStyle/>
                    <a:p>
                      <a:r>
                        <a:rPr lang="en-IN" dirty="0"/>
                        <a:t>cog102</a:t>
                      </a:r>
                    </a:p>
                  </a:txBody>
                  <a:tcPr/>
                </a:tc>
                <a:tc>
                  <a:txBody>
                    <a:bodyPr/>
                    <a:lstStyle/>
                    <a:p>
                      <a:r>
                        <a:rPr lang="en-IN" dirty="0" err="1"/>
                        <a:t>xyz</a:t>
                      </a:r>
                      <a:endParaRPr lang="en-IN" dirty="0"/>
                    </a:p>
                  </a:txBody>
                  <a:tcPr/>
                </a:tc>
                <a:tc>
                  <a:txBody>
                    <a:bodyPr/>
                    <a:lstStyle/>
                    <a:p>
                      <a:r>
                        <a:rPr lang="en-IN" dirty="0"/>
                        <a:t>30000</a:t>
                      </a:r>
                    </a:p>
                  </a:txBody>
                  <a:tcPr/>
                </a:tc>
                <a:tc>
                  <a:txBody>
                    <a:bodyPr/>
                    <a:lstStyle/>
                    <a:p>
                      <a:r>
                        <a:rPr lang="en-IN" dirty="0"/>
                        <a:t>35000</a:t>
                      </a:r>
                    </a:p>
                  </a:txBody>
                  <a:tcPr/>
                </a:tc>
                <a:extLst>
                  <a:ext uri="{0D108BD9-81ED-4DB2-BD59-A6C34878D82A}">
                    <a16:rowId xmlns:a16="http://schemas.microsoft.com/office/drawing/2014/main" val="1805811472"/>
                  </a:ext>
                </a:extLst>
              </a:tr>
            </a:tbl>
          </a:graphicData>
        </a:graphic>
      </p:graphicFrame>
      <p:graphicFrame>
        <p:nvGraphicFramePr>
          <p:cNvPr id="3" name="Table 4">
            <a:extLst>
              <a:ext uri="{FF2B5EF4-FFF2-40B4-BE49-F238E27FC236}">
                <a16:creationId xmlns:a16="http://schemas.microsoft.com/office/drawing/2014/main" id="{AA1A878B-CD82-4F11-B742-915FCA919CE7}"/>
              </a:ext>
            </a:extLst>
          </p:cNvPr>
          <p:cNvGraphicFramePr>
            <a:graphicFrameLocks noGrp="1"/>
          </p:cNvGraphicFramePr>
          <p:nvPr>
            <p:extLst>
              <p:ext uri="{D42A27DB-BD31-4B8C-83A1-F6EECF244321}">
                <p14:modId xmlns:p14="http://schemas.microsoft.com/office/powerpoint/2010/main" val="37601950"/>
              </p:ext>
            </p:extLst>
          </p:nvPr>
        </p:nvGraphicFramePr>
        <p:xfrm>
          <a:off x="1006765" y="3564466"/>
          <a:ext cx="2244436" cy="741680"/>
        </p:xfrm>
        <a:graphic>
          <a:graphicData uri="http://schemas.openxmlformats.org/drawingml/2006/table">
            <a:tbl>
              <a:tblPr firstRow="1" bandRow="1">
                <a:tableStyleId>{F5AB1C69-6EDB-4FF4-983F-18BD219EF322}</a:tableStyleId>
              </a:tblPr>
              <a:tblGrid>
                <a:gridCol w="2244436">
                  <a:extLst>
                    <a:ext uri="{9D8B030D-6E8A-4147-A177-3AD203B41FA5}">
                      <a16:colId xmlns:a16="http://schemas.microsoft.com/office/drawing/2014/main" val="2077462467"/>
                    </a:ext>
                  </a:extLst>
                </a:gridCol>
              </a:tblGrid>
              <a:tr h="370840">
                <a:tc>
                  <a:txBody>
                    <a:bodyPr/>
                    <a:lstStyle/>
                    <a:p>
                      <a:r>
                        <a:rPr lang="en-IN" dirty="0"/>
                        <a:t>cog101</a:t>
                      </a:r>
                    </a:p>
                  </a:txBody>
                  <a:tcPr/>
                </a:tc>
                <a:extLst>
                  <a:ext uri="{0D108BD9-81ED-4DB2-BD59-A6C34878D82A}">
                    <a16:rowId xmlns:a16="http://schemas.microsoft.com/office/drawing/2014/main" val="2213831714"/>
                  </a:ext>
                </a:extLst>
              </a:tr>
              <a:tr h="370840">
                <a:tc>
                  <a:txBody>
                    <a:bodyPr/>
                    <a:lstStyle/>
                    <a:p>
                      <a:r>
                        <a:rPr lang="en-IN" dirty="0"/>
                        <a:t>cog102</a:t>
                      </a:r>
                    </a:p>
                  </a:txBody>
                  <a:tcPr/>
                </a:tc>
                <a:extLst>
                  <a:ext uri="{0D108BD9-81ED-4DB2-BD59-A6C34878D82A}">
                    <a16:rowId xmlns:a16="http://schemas.microsoft.com/office/drawing/2014/main" val="2821719463"/>
                  </a:ext>
                </a:extLst>
              </a:tr>
            </a:tbl>
          </a:graphicData>
        </a:graphic>
      </p:graphicFrame>
      <p:graphicFrame>
        <p:nvGraphicFramePr>
          <p:cNvPr id="8" name="Table 4">
            <a:extLst>
              <a:ext uri="{FF2B5EF4-FFF2-40B4-BE49-F238E27FC236}">
                <a16:creationId xmlns:a16="http://schemas.microsoft.com/office/drawing/2014/main" id="{72348EF6-F668-492C-B0BF-3DF6A4C1BBC0}"/>
              </a:ext>
            </a:extLst>
          </p:cNvPr>
          <p:cNvGraphicFramePr>
            <a:graphicFrameLocks noGrp="1"/>
          </p:cNvGraphicFramePr>
          <p:nvPr>
            <p:extLst>
              <p:ext uri="{D42A27DB-BD31-4B8C-83A1-F6EECF244321}">
                <p14:modId xmlns:p14="http://schemas.microsoft.com/office/powerpoint/2010/main" val="306393689"/>
              </p:ext>
            </p:extLst>
          </p:nvPr>
        </p:nvGraphicFramePr>
        <p:xfrm>
          <a:off x="3383252" y="3564466"/>
          <a:ext cx="2244436" cy="741680"/>
        </p:xfrm>
        <a:graphic>
          <a:graphicData uri="http://schemas.openxmlformats.org/drawingml/2006/table">
            <a:tbl>
              <a:tblPr firstRow="1" bandRow="1">
                <a:tableStyleId>{F5AB1C69-6EDB-4FF4-983F-18BD219EF322}</a:tableStyleId>
              </a:tblPr>
              <a:tblGrid>
                <a:gridCol w="2244436">
                  <a:extLst>
                    <a:ext uri="{9D8B030D-6E8A-4147-A177-3AD203B41FA5}">
                      <a16:colId xmlns:a16="http://schemas.microsoft.com/office/drawing/2014/main" val="2077462467"/>
                    </a:ext>
                  </a:extLst>
                </a:gridCol>
              </a:tblGrid>
              <a:tr h="370840">
                <a:tc>
                  <a:txBody>
                    <a:bodyPr/>
                    <a:lstStyle/>
                    <a:p>
                      <a:r>
                        <a:rPr lang="en-IN" dirty="0" err="1"/>
                        <a:t>abc</a:t>
                      </a:r>
                      <a:endParaRPr lang="en-IN" dirty="0"/>
                    </a:p>
                  </a:txBody>
                  <a:tcPr/>
                </a:tc>
                <a:extLst>
                  <a:ext uri="{0D108BD9-81ED-4DB2-BD59-A6C34878D82A}">
                    <a16:rowId xmlns:a16="http://schemas.microsoft.com/office/drawing/2014/main" val="2213831714"/>
                  </a:ext>
                </a:extLst>
              </a:tr>
              <a:tr h="370840">
                <a:tc>
                  <a:txBody>
                    <a:bodyPr/>
                    <a:lstStyle/>
                    <a:p>
                      <a:r>
                        <a:rPr lang="en-IN" dirty="0" err="1"/>
                        <a:t>xyz</a:t>
                      </a:r>
                      <a:endParaRPr lang="en-IN" dirty="0"/>
                    </a:p>
                  </a:txBody>
                  <a:tcPr/>
                </a:tc>
                <a:extLst>
                  <a:ext uri="{0D108BD9-81ED-4DB2-BD59-A6C34878D82A}">
                    <a16:rowId xmlns:a16="http://schemas.microsoft.com/office/drawing/2014/main" val="2821719463"/>
                  </a:ext>
                </a:extLst>
              </a:tr>
            </a:tbl>
          </a:graphicData>
        </a:graphic>
      </p:graphicFrame>
      <p:graphicFrame>
        <p:nvGraphicFramePr>
          <p:cNvPr id="9" name="Table 4">
            <a:extLst>
              <a:ext uri="{FF2B5EF4-FFF2-40B4-BE49-F238E27FC236}">
                <a16:creationId xmlns:a16="http://schemas.microsoft.com/office/drawing/2014/main" id="{BE345627-954E-43CB-8C95-550F2D840268}"/>
              </a:ext>
            </a:extLst>
          </p:cNvPr>
          <p:cNvGraphicFramePr>
            <a:graphicFrameLocks noGrp="1"/>
          </p:cNvGraphicFramePr>
          <p:nvPr>
            <p:extLst>
              <p:ext uri="{D42A27DB-BD31-4B8C-83A1-F6EECF244321}">
                <p14:modId xmlns:p14="http://schemas.microsoft.com/office/powerpoint/2010/main" val="3079073017"/>
              </p:ext>
            </p:extLst>
          </p:nvPr>
        </p:nvGraphicFramePr>
        <p:xfrm>
          <a:off x="5759739" y="3546608"/>
          <a:ext cx="2244436" cy="741680"/>
        </p:xfrm>
        <a:graphic>
          <a:graphicData uri="http://schemas.openxmlformats.org/drawingml/2006/table">
            <a:tbl>
              <a:tblPr firstRow="1" bandRow="1">
                <a:tableStyleId>{F5AB1C69-6EDB-4FF4-983F-18BD219EF322}</a:tableStyleId>
              </a:tblPr>
              <a:tblGrid>
                <a:gridCol w="2244436">
                  <a:extLst>
                    <a:ext uri="{9D8B030D-6E8A-4147-A177-3AD203B41FA5}">
                      <a16:colId xmlns:a16="http://schemas.microsoft.com/office/drawing/2014/main" val="2077462467"/>
                    </a:ext>
                  </a:extLst>
                </a:gridCol>
              </a:tblGrid>
              <a:tr h="370840">
                <a:tc>
                  <a:txBody>
                    <a:bodyPr/>
                    <a:lstStyle/>
                    <a:p>
                      <a:r>
                        <a:rPr lang="en-IN" dirty="0"/>
                        <a:t>20000</a:t>
                      </a:r>
                    </a:p>
                  </a:txBody>
                  <a:tcPr/>
                </a:tc>
                <a:extLst>
                  <a:ext uri="{0D108BD9-81ED-4DB2-BD59-A6C34878D82A}">
                    <a16:rowId xmlns:a16="http://schemas.microsoft.com/office/drawing/2014/main" val="2213831714"/>
                  </a:ext>
                </a:extLst>
              </a:tr>
              <a:tr h="370840">
                <a:tc>
                  <a:txBody>
                    <a:bodyPr/>
                    <a:lstStyle/>
                    <a:p>
                      <a:r>
                        <a:rPr lang="en-IN" dirty="0"/>
                        <a:t>30000</a:t>
                      </a:r>
                    </a:p>
                  </a:txBody>
                  <a:tcPr/>
                </a:tc>
                <a:extLst>
                  <a:ext uri="{0D108BD9-81ED-4DB2-BD59-A6C34878D82A}">
                    <a16:rowId xmlns:a16="http://schemas.microsoft.com/office/drawing/2014/main" val="2821719463"/>
                  </a:ext>
                </a:extLst>
              </a:tr>
            </a:tbl>
          </a:graphicData>
        </a:graphic>
      </p:graphicFrame>
      <p:graphicFrame>
        <p:nvGraphicFramePr>
          <p:cNvPr id="11" name="Table 4">
            <a:extLst>
              <a:ext uri="{FF2B5EF4-FFF2-40B4-BE49-F238E27FC236}">
                <a16:creationId xmlns:a16="http://schemas.microsoft.com/office/drawing/2014/main" id="{4C6E2623-2A31-4C94-939A-E861396FCC4D}"/>
              </a:ext>
            </a:extLst>
          </p:cNvPr>
          <p:cNvGraphicFramePr>
            <a:graphicFrameLocks noGrp="1"/>
          </p:cNvGraphicFramePr>
          <p:nvPr>
            <p:extLst>
              <p:ext uri="{D42A27DB-BD31-4B8C-83A1-F6EECF244321}">
                <p14:modId xmlns:p14="http://schemas.microsoft.com/office/powerpoint/2010/main" val="131510037"/>
              </p:ext>
            </p:extLst>
          </p:nvPr>
        </p:nvGraphicFramePr>
        <p:xfrm>
          <a:off x="8136227" y="3546608"/>
          <a:ext cx="2244436" cy="741680"/>
        </p:xfrm>
        <a:graphic>
          <a:graphicData uri="http://schemas.openxmlformats.org/drawingml/2006/table">
            <a:tbl>
              <a:tblPr firstRow="1" bandRow="1">
                <a:tableStyleId>{F5AB1C69-6EDB-4FF4-983F-18BD219EF322}</a:tableStyleId>
              </a:tblPr>
              <a:tblGrid>
                <a:gridCol w="2244436">
                  <a:extLst>
                    <a:ext uri="{9D8B030D-6E8A-4147-A177-3AD203B41FA5}">
                      <a16:colId xmlns:a16="http://schemas.microsoft.com/office/drawing/2014/main" val="2077462467"/>
                    </a:ext>
                  </a:extLst>
                </a:gridCol>
              </a:tblGrid>
              <a:tr h="370840">
                <a:tc>
                  <a:txBody>
                    <a:bodyPr/>
                    <a:lstStyle/>
                    <a:p>
                      <a:r>
                        <a:rPr lang="en-IN" dirty="0"/>
                        <a:t>25000</a:t>
                      </a:r>
                    </a:p>
                  </a:txBody>
                  <a:tcPr/>
                </a:tc>
                <a:extLst>
                  <a:ext uri="{0D108BD9-81ED-4DB2-BD59-A6C34878D82A}">
                    <a16:rowId xmlns:a16="http://schemas.microsoft.com/office/drawing/2014/main" val="2213831714"/>
                  </a:ext>
                </a:extLst>
              </a:tr>
              <a:tr h="370840">
                <a:tc>
                  <a:txBody>
                    <a:bodyPr/>
                    <a:lstStyle/>
                    <a:p>
                      <a:r>
                        <a:rPr lang="en-IN" dirty="0"/>
                        <a:t>35000</a:t>
                      </a:r>
                    </a:p>
                  </a:txBody>
                  <a:tcPr/>
                </a:tc>
                <a:extLst>
                  <a:ext uri="{0D108BD9-81ED-4DB2-BD59-A6C34878D82A}">
                    <a16:rowId xmlns:a16="http://schemas.microsoft.com/office/drawing/2014/main" val="2821719463"/>
                  </a:ext>
                </a:extLst>
              </a:tr>
            </a:tbl>
          </a:graphicData>
        </a:graphic>
      </p:graphicFrame>
    </p:spTree>
    <p:extLst>
      <p:ext uri="{BB962C8B-B14F-4D97-AF65-F5344CB8AC3E}">
        <p14:creationId xmlns:p14="http://schemas.microsoft.com/office/powerpoint/2010/main" val="272552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617F-EF79-4B2F-BD93-BFC18E3BCE5A}"/>
              </a:ext>
            </a:extLst>
          </p:cNvPr>
          <p:cNvSpPr>
            <a:spLocks noGrp="1"/>
          </p:cNvSpPr>
          <p:nvPr>
            <p:ph type="title"/>
          </p:nvPr>
        </p:nvSpPr>
        <p:spPr/>
        <p:txBody>
          <a:bodyPr/>
          <a:lstStyle/>
          <a:p>
            <a:r>
              <a:rPr lang="en-IN" dirty="0"/>
              <a:t>RedShift Architecture</a:t>
            </a:r>
          </a:p>
        </p:txBody>
      </p:sp>
      <p:pic>
        <p:nvPicPr>
          <p:cNvPr id="5" name="Content Placeholder 4">
            <a:extLst>
              <a:ext uri="{FF2B5EF4-FFF2-40B4-BE49-F238E27FC236}">
                <a16:creationId xmlns:a16="http://schemas.microsoft.com/office/drawing/2014/main" id="{8D0A40F6-28C1-4CAD-BA1C-C94B59367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746" y="1304811"/>
            <a:ext cx="9652000" cy="5428498"/>
          </a:xfrm>
        </p:spPr>
      </p:pic>
    </p:spTree>
    <p:extLst>
      <p:ext uri="{BB962C8B-B14F-4D97-AF65-F5344CB8AC3E}">
        <p14:creationId xmlns:p14="http://schemas.microsoft.com/office/powerpoint/2010/main" val="270791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7A20-DD47-419E-BC7F-D9F8623CFA08}"/>
              </a:ext>
            </a:extLst>
          </p:cNvPr>
          <p:cNvSpPr>
            <a:spLocks noGrp="1"/>
          </p:cNvSpPr>
          <p:nvPr>
            <p:ph type="title"/>
          </p:nvPr>
        </p:nvSpPr>
        <p:spPr/>
        <p:txBody>
          <a:bodyPr/>
          <a:lstStyle/>
          <a:p>
            <a:r>
              <a:rPr lang="en-IN" dirty="0"/>
              <a:t>Leader Node</a:t>
            </a:r>
          </a:p>
        </p:txBody>
      </p:sp>
      <p:sp>
        <p:nvSpPr>
          <p:cNvPr id="3" name="Content Placeholder 2">
            <a:extLst>
              <a:ext uri="{FF2B5EF4-FFF2-40B4-BE49-F238E27FC236}">
                <a16:creationId xmlns:a16="http://schemas.microsoft.com/office/drawing/2014/main" id="{F2E58238-63FD-4DAA-8EBB-48D8E5DB39AC}"/>
              </a:ext>
            </a:extLst>
          </p:cNvPr>
          <p:cNvSpPr>
            <a:spLocks noGrp="1"/>
          </p:cNvSpPr>
          <p:nvPr>
            <p:ph idx="1"/>
          </p:nvPr>
        </p:nvSpPr>
        <p:spPr/>
        <p:txBody>
          <a:bodyPr>
            <a:normAutofit fontScale="92500" lnSpcReduction="10000"/>
          </a:bodyPr>
          <a:lstStyle/>
          <a:p>
            <a:r>
              <a:rPr lang="en-US" dirty="0"/>
              <a:t>The leader node manages communications with client programs and all communication with compute nodes.</a:t>
            </a:r>
          </a:p>
          <a:p>
            <a:r>
              <a:rPr lang="en-US" dirty="0"/>
              <a:t>It parses and develops execution plans to carry out database operations, in particular, the series of steps necessary to obtain results for complex queries.</a:t>
            </a:r>
          </a:p>
          <a:p>
            <a:r>
              <a:rPr lang="en-US" dirty="0"/>
              <a:t>Based on the execution plan, the leader node compiles code, distributes the compiled code to the compute nodes, and assigns a portion of the data to each compute node.</a:t>
            </a:r>
          </a:p>
          <a:p>
            <a:r>
              <a:rPr lang="en-US" dirty="0"/>
              <a:t>The leader node distributes SQL statements to the compute nodes only when a query references tables that are stored on the compute nodes. All other queries run exclusively on the leader node. </a:t>
            </a:r>
          </a:p>
          <a:p>
            <a:r>
              <a:rPr lang="en-US" dirty="0"/>
              <a:t>Amazon Redshift is designed to implement certain SQL functions only on the leader node. </a:t>
            </a:r>
            <a:endParaRPr lang="en-IN" dirty="0"/>
          </a:p>
        </p:txBody>
      </p:sp>
    </p:spTree>
    <p:extLst>
      <p:ext uri="{BB962C8B-B14F-4D97-AF65-F5344CB8AC3E}">
        <p14:creationId xmlns:p14="http://schemas.microsoft.com/office/powerpoint/2010/main" val="4197347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64E0-5656-4F59-96C8-BE83BB3CA3C3}"/>
              </a:ext>
            </a:extLst>
          </p:cNvPr>
          <p:cNvSpPr>
            <a:spLocks noGrp="1"/>
          </p:cNvSpPr>
          <p:nvPr>
            <p:ph type="title"/>
          </p:nvPr>
        </p:nvSpPr>
        <p:spPr/>
        <p:txBody>
          <a:bodyPr/>
          <a:lstStyle/>
          <a:p>
            <a:r>
              <a:rPr lang="en-IN" dirty="0"/>
              <a:t>Compute Nodes</a:t>
            </a:r>
          </a:p>
        </p:txBody>
      </p:sp>
      <p:sp>
        <p:nvSpPr>
          <p:cNvPr id="3" name="Content Placeholder 2">
            <a:extLst>
              <a:ext uri="{FF2B5EF4-FFF2-40B4-BE49-F238E27FC236}">
                <a16:creationId xmlns:a16="http://schemas.microsoft.com/office/drawing/2014/main" id="{85B44FA3-3F33-4C78-85ED-D11BDE0A0F1C}"/>
              </a:ext>
            </a:extLst>
          </p:cNvPr>
          <p:cNvSpPr>
            <a:spLocks noGrp="1"/>
          </p:cNvSpPr>
          <p:nvPr>
            <p:ph idx="1"/>
          </p:nvPr>
        </p:nvSpPr>
        <p:spPr/>
        <p:txBody>
          <a:bodyPr/>
          <a:lstStyle/>
          <a:p>
            <a:r>
              <a:rPr lang="en-US" dirty="0"/>
              <a:t>The leader node compiles code for individual elements of the execution plan and assigns the code to individual compute nodes. The compute nodes execute the compiled code and send intermediate results back to the leader node for final aggregation. </a:t>
            </a:r>
          </a:p>
          <a:p>
            <a:r>
              <a:rPr lang="en-US" dirty="0"/>
              <a:t>Each compute node has its own dedicated CPU, memory, and attached disk storage, which are determined by the node type. </a:t>
            </a:r>
          </a:p>
          <a:p>
            <a:r>
              <a:rPr lang="en-US" dirty="0"/>
              <a:t>As your workload grows, you can increase the compute capacity and storage capacity of a cluster by increasing the number of nodes, upgrading the node type, or both. </a:t>
            </a:r>
          </a:p>
        </p:txBody>
      </p:sp>
    </p:spTree>
    <p:extLst>
      <p:ext uri="{BB962C8B-B14F-4D97-AF65-F5344CB8AC3E}">
        <p14:creationId xmlns:p14="http://schemas.microsoft.com/office/powerpoint/2010/main" val="34626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5792-889E-4BD3-A661-5872354B2748}"/>
              </a:ext>
            </a:extLst>
          </p:cNvPr>
          <p:cNvSpPr>
            <a:spLocks noGrp="1"/>
          </p:cNvSpPr>
          <p:nvPr>
            <p:ph type="title"/>
          </p:nvPr>
        </p:nvSpPr>
        <p:spPr/>
        <p:txBody>
          <a:bodyPr/>
          <a:lstStyle/>
          <a:p>
            <a:r>
              <a:rPr lang="en-IN" dirty="0"/>
              <a:t>Cloud</a:t>
            </a:r>
          </a:p>
        </p:txBody>
      </p:sp>
      <p:sp>
        <p:nvSpPr>
          <p:cNvPr id="3" name="Content Placeholder 2">
            <a:extLst>
              <a:ext uri="{FF2B5EF4-FFF2-40B4-BE49-F238E27FC236}">
                <a16:creationId xmlns:a16="http://schemas.microsoft.com/office/drawing/2014/main" id="{10FA4F58-AF45-46F2-9C14-49C6A463FCDB}"/>
              </a:ext>
            </a:extLst>
          </p:cNvPr>
          <p:cNvSpPr>
            <a:spLocks noGrp="1"/>
          </p:cNvSpPr>
          <p:nvPr>
            <p:ph idx="1"/>
          </p:nvPr>
        </p:nvSpPr>
        <p:spPr/>
        <p:txBody>
          <a:bodyPr/>
          <a:lstStyle/>
          <a:p>
            <a:r>
              <a:rPr lang="en-IN" dirty="0"/>
              <a:t>IAAS - Amazon Web Services</a:t>
            </a:r>
          </a:p>
          <a:p>
            <a:r>
              <a:rPr lang="en-IN" dirty="0"/>
              <a:t>PAAS – Google Cloud</a:t>
            </a:r>
          </a:p>
          <a:p>
            <a:r>
              <a:rPr lang="en-IN" dirty="0"/>
              <a:t>SAAS – Azure Cloud(Microsoft)</a:t>
            </a:r>
          </a:p>
          <a:p>
            <a:r>
              <a:rPr lang="en-IN" dirty="0"/>
              <a:t>DATABASE - ORACLE</a:t>
            </a:r>
          </a:p>
        </p:txBody>
      </p:sp>
    </p:spTree>
    <p:extLst>
      <p:ext uri="{BB962C8B-B14F-4D97-AF65-F5344CB8AC3E}">
        <p14:creationId xmlns:p14="http://schemas.microsoft.com/office/powerpoint/2010/main" val="383263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71C8-A7CA-4503-8710-756A7C1BDCDE}"/>
              </a:ext>
            </a:extLst>
          </p:cNvPr>
          <p:cNvSpPr>
            <a:spLocks noGrp="1"/>
          </p:cNvSpPr>
          <p:nvPr>
            <p:ph type="title"/>
          </p:nvPr>
        </p:nvSpPr>
        <p:spPr/>
        <p:txBody>
          <a:bodyPr/>
          <a:lstStyle/>
          <a:p>
            <a:r>
              <a:rPr lang="en-IN" dirty="0"/>
              <a:t>REDSHIFT</a:t>
            </a:r>
          </a:p>
        </p:txBody>
      </p:sp>
      <p:sp>
        <p:nvSpPr>
          <p:cNvPr id="3" name="Content Placeholder 2">
            <a:extLst>
              <a:ext uri="{FF2B5EF4-FFF2-40B4-BE49-F238E27FC236}">
                <a16:creationId xmlns:a16="http://schemas.microsoft.com/office/drawing/2014/main" id="{232E918F-6609-4631-A746-5B22A93DA4AC}"/>
              </a:ext>
            </a:extLst>
          </p:cNvPr>
          <p:cNvSpPr>
            <a:spLocks noGrp="1"/>
          </p:cNvSpPr>
          <p:nvPr>
            <p:ph idx="1"/>
          </p:nvPr>
        </p:nvSpPr>
        <p:spPr/>
        <p:txBody>
          <a:bodyPr/>
          <a:lstStyle/>
          <a:p>
            <a:r>
              <a:rPr lang="en-IN" dirty="0"/>
              <a:t>AWS want to start their own product to compete against the oracle Data Ware House Software – REDSHIFT</a:t>
            </a:r>
          </a:p>
          <a:p>
            <a:r>
              <a:rPr lang="en-IN" dirty="0"/>
              <a:t>In Oracle Logo –RED Colour – shift from oracle – REDSHIFT</a:t>
            </a:r>
          </a:p>
          <a:p>
            <a:endParaRPr lang="en-IN" dirty="0"/>
          </a:p>
        </p:txBody>
      </p:sp>
    </p:spTree>
    <p:extLst>
      <p:ext uri="{BB962C8B-B14F-4D97-AF65-F5344CB8AC3E}">
        <p14:creationId xmlns:p14="http://schemas.microsoft.com/office/powerpoint/2010/main" val="308783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2196-E5A0-4583-8D70-64B2E69AFB63}"/>
              </a:ext>
            </a:extLst>
          </p:cNvPr>
          <p:cNvSpPr>
            <a:spLocks noGrp="1"/>
          </p:cNvSpPr>
          <p:nvPr>
            <p:ph type="title"/>
          </p:nvPr>
        </p:nvSpPr>
        <p:spPr/>
        <p:txBody>
          <a:bodyPr/>
          <a:lstStyle/>
          <a:p>
            <a:r>
              <a:rPr lang="en-IN" dirty="0"/>
              <a:t>Need of RedShift</a:t>
            </a:r>
          </a:p>
        </p:txBody>
      </p:sp>
      <p:sp>
        <p:nvSpPr>
          <p:cNvPr id="3" name="Content Placeholder 2">
            <a:extLst>
              <a:ext uri="{FF2B5EF4-FFF2-40B4-BE49-F238E27FC236}">
                <a16:creationId xmlns:a16="http://schemas.microsoft.com/office/drawing/2014/main" id="{D724C383-AB7C-4214-9C50-0DE00E90E9B6}"/>
              </a:ext>
            </a:extLst>
          </p:cNvPr>
          <p:cNvSpPr>
            <a:spLocks noGrp="1"/>
          </p:cNvSpPr>
          <p:nvPr>
            <p:ph idx="1"/>
          </p:nvPr>
        </p:nvSpPr>
        <p:spPr/>
        <p:txBody>
          <a:bodyPr/>
          <a:lstStyle/>
          <a:p>
            <a:r>
              <a:rPr lang="en-IN" dirty="0"/>
              <a:t>Comparison of Before Jio and After Jio individual data consume rate?</a:t>
            </a:r>
          </a:p>
          <a:p>
            <a:r>
              <a:rPr lang="en-IN" dirty="0"/>
              <a:t>Digital data growing at comprehensive rate, Enterprises are finding it very difficult to ingest, store and analyse the data quickly at cheaper cost.</a:t>
            </a:r>
          </a:p>
          <a:p>
            <a:r>
              <a:rPr lang="en-IN" dirty="0"/>
              <a:t>Therefore they started to look for some solution to handle those large volume of data with cheaper cost – Cloud</a:t>
            </a:r>
          </a:p>
          <a:p>
            <a:r>
              <a:rPr lang="en-IN" dirty="0"/>
              <a:t>Amazon Web Services – Solution to handle large volume of data with cheaper cost – Amazon RedShift</a:t>
            </a:r>
          </a:p>
          <a:p>
            <a:endParaRPr lang="en-IN" dirty="0"/>
          </a:p>
        </p:txBody>
      </p:sp>
    </p:spTree>
    <p:extLst>
      <p:ext uri="{BB962C8B-B14F-4D97-AF65-F5344CB8AC3E}">
        <p14:creationId xmlns:p14="http://schemas.microsoft.com/office/powerpoint/2010/main" val="4734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4360-7E74-42CD-8220-A6E4383A103E}"/>
              </a:ext>
            </a:extLst>
          </p:cNvPr>
          <p:cNvSpPr>
            <a:spLocks noGrp="1"/>
          </p:cNvSpPr>
          <p:nvPr>
            <p:ph type="title"/>
          </p:nvPr>
        </p:nvSpPr>
        <p:spPr/>
        <p:txBody>
          <a:bodyPr/>
          <a:lstStyle/>
          <a:p>
            <a:r>
              <a:rPr lang="en-IN" dirty="0"/>
              <a:t>Bigdata File Formats</a:t>
            </a:r>
          </a:p>
        </p:txBody>
      </p:sp>
      <p:sp>
        <p:nvSpPr>
          <p:cNvPr id="3" name="Content Placeholder 2">
            <a:extLst>
              <a:ext uri="{FF2B5EF4-FFF2-40B4-BE49-F238E27FC236}">
                <a16:creationId xmlns:a16="http://schemas.microsoft.com/office/drawing/2014/main" id="{26BF1B85-F0C8-4AE3-BF32-38D443AABCAE}"/>
              </a:ext>
            </a:extLst>
          </p:cNvPr>
          <p:cNvSpPr>
            <a:spLocks noGrp="1"/>
          </p:cNvSpPr>
          <p:nvPr>
            <p:ph idx="1"/>
          </p:nvPr>
        </p:nvSpPr>
        <p:spPr/>
        <p:txBody>
          <a:bodyPr/>
          <a:lstStyle/>
          <a:p>
            <a:r>
              <a:rPr lang="en-IN" dirty="0"/>
              <a:t>Bigdata mainly deal the data's in few important formats</a:t>
            </a:r>
          </a:p>
          <a:p>
            <a:pPr lvl="1"/>
            <a:r>
              <a:rPr lang="en-IN" dirty="0"/>
              <a:t>Txt</a:t>
            </a:r>
          </a:p>
          <a:p>
            <a:pPr lvl="1"/>
            <a:r>
              <a:rPr lang="en-IN" dirty="0"/>
              <a:t>Csv</a:t>
            </a:r>
          </a:p>
          <a:p>
            <a:pPr lvl="1"/>
            <a:r>
              <a:rPr lang="en-IN" dirty="0"/>
              <a:t>Parquet</a:t>
            </a:r>
          </a:p>
          <a:p>
            <a:pPr lvl="1"/>
            <a:r>
              <a:rPr lang="en-IN" dirty="0"/>
              <a:t>Json</a:t>
            </a:r>
          </a:p>
          <a:p>
            <a:pPr lvl="1"/>
            <a:r>
              <a:rPr lang="en-IN" dirty="0"/>
              <a:t>XML</a:t>
            </a:r>
          </a:p>
          <a:p>
            <a:pPr lvl="1"/>
            <a:r>
              <a:rPr lang="en-IN" dirty="0"/>
              <a:t>Avro</a:t>
            </a:r>
          </a:p>
          <a:p>
            <a:pPr lvl="1"/>
            <a:r>
              <a:rPr lang="en-IN" dirty="0"/>
              <a:t>ORC</a:t>
            </a:r>
          </a:p>
          <a:p>
            <a:pPr lvl="1"/>
            <a:endParaRPr lang="en-IN" dirty="0"/>
          </a:p>
        </p:txBody>
      </p:sp>
    </p:spTree>
    <p:extLst>
      <p:ext uri="{BB962C8B-B14F-4D97-AF65-F5344CB8AC3E}">
        <p14:creationId xmlns:p14="http://schemas.microsoft.com/office/powerpoint/2010/main" val="231338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EDBF-6A30-42A2-BA6A-3801C1C2549A}"/>
              </a:ext>
            </a:extLst>
          </p:cNvPr>
          <p:cNvSpPr>
            <a:spLocks noGrp="1"/>
          </p:cNvSpPr>
          <p:nvPr>
            <p:ph type="title"/>
          </p:nvPr>
        </p:nvSpPr>
        <p:spPr/>
        <p:txBody>
          <a:bodyPr/>
          <a:lstStyle/>
          <a:p>
            <a:r>
              <a:rPr lang="en-IN" dirty="0"/>
              <a:t>Data Lake</a:t>
            </a:r>
          </a:p>
        </p:txBody>
      </p:sp>
      <p:sp>
        <p:nvSpPr>
          <p:cNvPr id="3" name="Content Placeholder 2">
            <a:extLst>
              <a:ext uri="{FF2B5EF4-FFF2-40B4-BE49-F238E27FC236}">
                <a16:creationId xmlns:a16="http://schemas.microsoft.com/office/drawing/2014/main" id="{5320FA3C-3C55-4A78-A907-78EFE27C206B}"/>
              </a:ext>
            </a:extLst>
          </p:cNvPr>
          <p:cNvSpPr>
            <a:spLocks noGrp="1"/>
          </p:cNvSpPr>
          <p:nvPr>
            <p:ph idx="1"/>
          </p:nvPr>
        </p:nvSpPr>
        <p:spPr/>
        <p:txBody>
          <a:bodyPr/>
          <a:lstStyle/>
          <a:p>
            <a:r>
              <a:rPr lang="en-IN" dirty="0"/>
              <a:t>Data Lake is the storage that will store the vast amount of raw data's, so that we use those storage location to import and export in to your data warehouse.</a:t>
            </a:r>
          </a:p>
          <a:p>
            <a:pPr lvl="1"/>
            <a:r>
              <a:rPr lang="en-IN" dirty="0"/>
              <a:t>Txt</a:t>
            </a:r>
          </a:p>
          <a:p>
            <a:pPr lvl="1"/>
            <a:r>
              <a:rPr lang="en-IN" dirty="0"/>
              <a:t>Csv</a:t>
            </a:r>
          </a:p>
          <a:p>
            <a:pPr lvl="1"/>
            <a:r>
              <a:rPr lang="en-IN" dirty="0"/>
              <a:t>Parquet</a:t>
            </a:r>
          </a:p>
          <a:p>
            <a:pPr lvl="1"/>
            <a:r>
              <a:rPr lang="en-IN" dirty="0"/>
              <a:t>Json</a:t>
            </a:r>
          </a:p>
          <a:p>
            <a:pPr lvl="1"/>
            <a:r>
              <a:rPr lang="en-IN" dirty="0"/>
              <a:t>XML</a:t>
            </a:r>
          </a:p>
          <a:p>
            <a:pPr lvl="1"/>
            <a:r>
              <a:rPr lang="en-IN" dirty="0"/>
              <a:t>Avro</a:t>
            </a:r>
          </a:p>
          <a:p>
            <a:pPr lvl="1"/>
            <a:r>
              <a:rPr lang="en-IN" dirty="0"/>
              <a:t>ORC</a:t>
            </a:r>
          </a:p>
        </p:txBody>
      </p:sp>
    </p:spTree>
    <p:extLst>
      <p:ext uri="{BB962C8B-B14F-4D97-AF65-F5344CB8AC3E}">
        <p14:creationId xmlns:p14="http://schemas.microsoft.com/office/powerpoint/2010/main" val="102696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9A6D-2B3D-4FEC-9BA1-A4E848A83BD9}"/>
              </a:ext>
            </a:extLst>
          </p:cNvPr>
          <p:cNvSpPr>
            <a:spLocks noGrp="1"/>
          </p:cNvSpPr>
          <p:nvPr>
            <p:ph type="title"/>
          </p:nvPr>
        </p:nvSpPr>
        <p:spPr/>
        <p:txBody>
          <a:bodyPr/>
          <a:lstStyle/>
          <a:p>
            <a:r>
              <a:rPr lang="en-IN" dirty="0"/>
              <a:t>Traditional Data Warehouse</a:t>
            </a:r>
          </a:p>
        </p:txBody>
      </p:sp>
      <p:sp>
        <p:nvSpPr>
          <p:cNvPr id="3" name="Content Placeholder 2">
            <a:extLst>
              <a:ext uri="{FF2B5EF4-FFF2-40B4-BE49-F238E27FC236}">
                <a16:creationId xmlns:a16="http://schemas.microsoft.com/office/drawing/2014/main" id="{E5EFC696-2DD5-43D3-9DC4-DBE0A2E166D9}"/>
              </a:ext>
            </a:extLst>
          </p:cNvPr>
          <p:cNvSpPr>
            <a:spLocks noGrp="1"/>
          </p:cNvSpPr>
          <p:nvPr>
            <p:ph idx="1"/>
          </p:nvPr>
        </p:nvSpPr>
        <p:spPr/>
        <p:txBody>
          <a:bodyPr/>
          <a:lstStyle/>
          <a:p>
            <a:r>
              <a:rPr lang="en-IN" dirty="0"/>
              <a:t>Data Ware house – Tool that will accept the inward data's from multiple sources then it will convert all the data's in to single formatted data and save it tin single location</a:t>
            </a:r>
          </a:p>
          <a:p>
            <a:r>
              <a:rPr lang="en-IN" dirty="0"/>
              <a:t>Ex: Oracle 12c</a:t>
            </a:r>
          </a:p>
          <a:p>
            <a:r>
              <a:rPr lang="en-IN" dirty="0"/>
              <a:t>Cost – License, Hardware’s, Man Power</a:t>
            </a:r>
          </a:p>
          <a:p>
            <a:r>
              <a:rPr lang="en-IN" dirty="0"/>
              <a:t>Because of rapidly increasing data volume in the case scaling up the cluster size is difficult</a:t>
            </a:r>
          </a:p>
          <a:p>
            <a:r>
              <a:rPr lang="en-IN" dirty="0"/>
              <a:t>It wont accept data’s as raw format.</a:t>
            </a:r>
          </a:p>
          <a:p>
            <a:pPr marL="0" indent="0">
              <a:buNone/>
            </a:pPr>
            <a:endParaRPr lang="en-IN" dirty="0"/>
          </a:p>
        </p:txBody>
      </p:sp>
    </p:spTree>
    <p:extLst>
      <p:ext uri="{BB962C8B-B14F-4D97-AF65-F5344CB8AC3E}">
        <p14:creationId xmlns:p14="http://schemas.microsoft.com/office/powerpoint/2010/main" val="344908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DF48-8F94-40E8-8761-2C9AAAFA51E1}"/>
              </a:ext>
            </a:extLst>
          </p:cNvPr>
          <p:cNvSpPr>
            <a:spLocks noGrp="1"/>
          </p:cNvSpPr>
          <p:nvPr>
            <p:ph type="title"/>
          </p:nvPr>
        </p:nvSpPr>
        <p:spPr/>
        <p:txBody>
          <a:bodyPr/>
          <a:lstStyle/>
          <a:p>
            <a:r>
              <a:rPr lang="en-IN" dirty="0"/>
              <a:t>Data Warehouse</a:t>
            </a:r>
          </a:p>
        </p:txBody>
      </p:sp>
      <p:sp>
        <p:nvSpPr>
          <p:cNvPr id="3" name="Content Placeholder 2">
            <a:extLst>
              <a:ext uri="{FF2B5EF4-FFF2-40B4-BE49-F238E27FC236}">
                <a16:creationId xmlns:a16="http://schemas.microsoft.com/office/drawing/2014/main" id="{E384C1A7-8A30-40F2-9FB5-6F0B4831C9FD}"/>
              </a:ext>
            </a:extLst>
          </p:cNvPr>
          <p:cNvSpPr>
            <a:spLocks noGrp="1"/>
          </p:cNvSpPr>
          <p:nvPr>
            <p:ph idx="1"/>
          </p:nvPr>
        </p:nvSpPr>
        <p:spPr/>
        <p:txBody>
          <a:bodyPr/>
          <a:lstStyle/>
          <a:p>
            <a:r>
              <a:rPr lang="en-IN" dirty="0"/>
              <a:t>Data Warehouse is a subject-oriented, integrated, time-variant and non-volatile  collection of data in support of organisations decision making process</a:t>
            </a:r>
          </a:p>
          <a:p>
            <a:r>
              <a:rPr lang="en-IN" dirty="0"/>
              <a:t>Data  warehouse is an repository that collect and data form your organisational systems and many other external resources, transform those data's and store in database.</a:t>
            </a:r>
          </a:p>
        </p:txBody>
      </p:sp>
    </p:spTree>
    <p:extLst>
      <p:ext uri="{BB962C8B-B14F-4D97-AF65-F5344CB8AC3E}">
        <p14:creationId xmlns:p14="http://schemas.microsoft.com/office/powerpoint/2010/main" val="371388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9363-841B-44B1-A354-E6B4220CB3D2}"/>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08CBDBC8-BBF6-4415-95E0-398BF7C41B61}"/>
              </a:ext>
            </a:extLst>
          </p:cNvPr>
          <p:cNvSpPr>
            <a:spLocks noGrp="1"/>
          </p:cNvSpPr>
          <p:nvPr>
            <p:ph idx="1"/>
          </p:nvPr>
        </p:nvSpPr>
        <p:spPr/>
        <p:txBody>
          <a:bodyPr/>
          <a:lstStyle/>
          <a:p>
            <a:endParaRPr lang="en-IN" dirty="0"/>
          </a:p>
        </p:txBody>
      </p:sp>
      <p:sp>
        <p:nvSpPr>
          <p:cNvPr id="4" name="Cylinder 3">
            <a:extLst>
              <a:ext uri="{FF2B5EF4-FFF2-40B4-BE49-F238E27FC236}">
                <a16:creationId xmlns:a16="http://schemas.microsoft.com/office/drawing/2014/main" id="{9DFADC8F-04D5-423A-B9C4-AF07A868A9F1}"/>
              </a:ext>
            </a:extLst>
          </p:cNvPr>
          <p:cNvSpPr/>
          <p:nvPr/>
        </p:nvSpPr>
        <p:spPr>
          <a:xfrm>
            <a:off x="1093386" y="2052918"/>
            <a:ext cx="1016000" cy="14005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Internal</a:t>
            </a:r>
          </a:p>
        </p:txBody>
      </p:sp>
      <p:sp>
        <p:nvSpPr>
          <p:cNvPr id="5" name="Cylinder 4">
            <a:extLst>
              <a:ext uri="{FF2B5EF4-FFF2-40B4-BE49-F238E27FC236}">
                <a16:creationId xmlns:a16="http://schemas.microsoft.com/office/drawing/2014/main" id="{308A33DF-CE49-45A9-97A1-0115FE591325}"/>
              </a:ext>
            </a:extLst>
          </p:cNvPr>
          <p:cNvSpPr/>
          <p:nvPr/>
        </p:nvSpPr>
        <p:spPr>
          <a:xfrm>
            <a:off x="1103312" y="4847869"/>
            <a:ext cx="1145309" cy="140053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external</a:t>
            </a:r>
          </a:p>
        </p:txBody>
      </p:sp>
      <p:sp>
        <p:nvSpPr>
          <p:cNvPr id="7" name="Rectangle: Rounded Corners 6">
            <a:extLst>
              <a:ext uri="{FF2B5EF4-FFF2-40B4-BE49-F238E27FC236}">
                <a16:creationId xmlns:a16="http://schemas.microsoft.com/office/drawing/2014/main" id="{905A18D8-ABF1-4FA2-B4AB-18E543A7F81B}"/>
              </a:ext>
            </a:extLst>
          </p:cNvPr>
          <p:cNvSpPr/>
          <p:nvPr/>
        </p:nvSpPr>
        <p:spPr>
          <a:xfrm>
            <a:off x="2918691" y="2052918"/>
            <a:ext cx="1995054" cy="41954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Bottom Tier</a:t>
            </a:r>
          </a:p>
          <a:p>
            <a:pPr algn="ctr"/>
            <a:r>
              <a:rPr lang="en-IN" dirty="0"/>
              <a:t>Extract</a:t>
            </a:r>
          </a:p>
        </p:txBody>
      </p:sp>
      <p:sp>
        <p:nvSpPr>
          <p:cNvPr id="8" name="Rectangle: Rounded Corners 7">
            <a:extLst>
              <a:ext uri="{FF2B5EF4-FFF2-40B4-BE49-F238E27FC236}">
                <a16:creationId xmlns:a16="http://schemas.microsoft.com/office/drawing/2014/main" id="{8F032554-4570-4B06-AD81-CE37A08F7463}"/>
              </a:ext>
            </a:extLst>
          </p:cNvPr>
          <p:cNvSpPr/>
          <p:nvPr/>
        </p:nvSpPr>
        <p:spPr>
          <a:xfrm>
            <a:off x="5403890" y="2052918"/>
            <a:ext cx="1995054" cy="41954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Middle Tier</a:t>
            </a:r>
          </a:p>
          <a:p>
            <a:pPr algn="ctr"/>
            <a:r>
              <a:rPr lang="en-IN" dirty="0"/>
              <a:t>Analyse</a:t>
            </a:r>
          </a:p>
        </p:txBody>
      </p:sp>
      <p:sp>
        <p:nvSpPr>
          <p:cNvPr id="9" name="Rectangle: Rounded Corners 8">
            <a:extLst>
              <a:ext uri="{FF2B5EF4-FFF2-40B4-BE49-F238E27FC236}">
                <a16:creationId xmlns:a16="http://schemas.microsoft.com/office/drawing/2014/main" id="{DBC294F5-FDBF-443A-8384-8D92EA5C36D6}"/>
              </a:ext>
            </a:extLst>
          </p:cNvPr>
          <p:cNvSpPr/>
          <p:nvPr/>
        </p:nvSpPr>
        <p:spPr>
          <a:xfrm>
            <a:off x="7889089" y="2052917"/>
            <a:ext cx="1995054" cy="41954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 Tier</a:t>
            </a:r>
          </a:p>
          <a:p>
            <a:pPr algn="ctr"/>
            <a:r>
              <a:rPr lang="en-IN" dirty="0"/>
              <a:t>Load</a:t>
            </a:r>
          </a:p>
        </p:txBody>
      </p:sp>
      <p:sp>
        <p:nvSpPr>
          <p:cNvPr id="10" name="Cylinder 9">
            <a:extLst>
              <a:ext uri="{FF2B5EF4-FFF2-40B4-BE49-F238E27FC236}">
                <a16:creationId xmlns:a16="http://schemas.microsoft.com/office/drawing/2014/main" id="{D7873F91-96C3-41E9-84F4-6AB6E8995AC4}"/>
              </a:ext>
            </a:extLst>
          </p:cNvPr>
          <p:cNvSpPr/>
          <p:nvPr/>
        </p:nvSpPr>
        <p:spPr>
          <a:xfrm>
            <a:off x="2974542" y="5569527"/>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1" name="Cylinder 10">
            <a:extLst>
              <a:ext uri="{FF2B5EF4-FFF2-40B4-BE49-F238E27FC236}">
                <a16:creationId xmlns:a16="http://schemas.microsoft.com/office/drawing/2014/main" id="{E71CABF9-4EDF-48CE-B0D0-493BA3333114}"/>
              </a:ext>
            </a:extLst>
          </p:cNvPr>
          <p:cNvSpPr/>
          <p:nvPr/>
        </p:nvSpPr>
        <p:spPr>
          <a:xfrm>
            <a:off x="3426624" y="5569527"/>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2" name="Cylinder 11">
            <a:extLst>
              <a:ext uri="{FF2B5EF4-FFF2-40B4-BE49-F238E27FC236}">
                <a16:creationId xmlns:a16="http://schemas.microsoft.com/office/drawing/2014/main" id="{92A392EF-491A-4DEC-9334-E4440E6D3BEA}"/>
              </a:ext>
            </a:extLst>
          </p:cNvPr>
          <p:cNvSpPr/>
          <p:nvPr/>
        </p:nvSpPr>
        <p:spPr>
          <a:xfrm>
            <a:off x="3879729" y="5578152"/>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3" name="Cylinder 12">
            <a:extLst>
              <a:ext uri="{FF2B5EF4-FFF2-40B4-BE49-F238E27FC236}">
                <a16:creationId xmlns:a16="http://schemas.microsoft.com/office/drawing/2014/main" id="{8D350798-529D-446E-ABA3-9716F9DA17DA}"/>
              </a:ext>
            </a:extLst>
          </p:cNvPr>
          <p:cNvSpPr/>
          <p:nvPr/>
        </p:nvSpPr>
        <p:spPr>
          <a:xfrm>
            <a:off x="4332616" y="5578152"/>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4" name="Cylinder 13">
            <a:extLst>
              <a:ext uri="{FF2B5EF4-FFF2-40B4-BE49-F238E27FC236}">
                <a16:creationId xmlns:a16="http://schemas.microsoft.com/office/drawing/2014/main" id="{91800A90-C65A-4C36-9C2A-AD999D69BF05}"/>
              </a:ext>
            </a:extLst>
          </p:cNvPr>
          <p:cNvSpPr/>
          <p:nvPr/>
        </p:nvSpPr>
        <p:spPr>
          <a:xfrm>
            <a:off x="2974542" y="5097996"/>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5" name="Cylinder 14">
            <a:extLst>
              <a:ext uri="{FF2B5EF4-FFF2-40B4-BE49-F238E27FC236}">
                <a16:creationId xmlns:a16="http://schemas.microsoft.com/office/drawing/2014/main" id="{E5D57C4C-C2C1-44FD-941A-2564D24AA682}"/>
              </a:ext>
            </a:extLst>
          </p:cNvPr>
          <p:cNvSpPr/>
          <p:nvPr/>
        </p:nvSpPr>
        <p:spPr>
          <a:xfrm>
            <a:off x="3426624" y="5097996"/>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6" name="Cylinder 15">
            <a:extLst>
              <a:ext uri="{FF2B5EF4-FFF2-40B4-BE49-F238E27FC236}">
                <a16:creationId xmlns:a16="http://schemas.microsoft.com/office/drawing/2014/main" id="{F1F8E44C-C72B-45C7-9B4F-9816852BA9F9}"/>
              </a:ext>
            </a:extLst>
          </p:cNvPr>
          <p:cNvSpPr/>
          <p:nvPr/>
        </p:nvSpPr>
        <p:spPr>
          <a:xfrm>
            <a:off x="3879729" y="5106621"/>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7" name="Cylinder 16">
            <a:extLst>
              <a:ext uri="{FF2B5EF4-FFF2-40B4-BE49-F238E27FC236}">
                <a16:creationId xmlns:a16="http://schemas.microsoft.com/office/drawing/2014/main" id="{88C5F333-12B1-4044-9B01-F4A70BE62B91}"/>
              </a:ext>
            </a:extLst>
          </p:cNvPr>
          <p:cNvSpPr/>
          <p:nvPr/>
        </p:nvSpPr>
        <p:spPr>
          <a:xfrm>
            <a:off x="4332616" y="5106621"/>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8" name="Cylinder 17">
            <a:extLst>
              <a:ext uri="{FF2B5EF4-FFF2-40B4-BE49-F238E27FC236}">
                <a16:creationId xmlns:a16="http://schemas.microsoft.com/office/drawing/2014/main" id="{747ABC99-E163-412F-AFF1-54B22EE564B3}"/>
              </a:ext>
            </a:extLst>
          </p:cNvPr>
          <p:cNvSpPr/>
          <p:nvPr/>
        </p:nvSpPr>
        <p:spPr>
          <a:xfrm>
            <a:off x="2988505" y="4656483"/>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9" name="Cylinder 18">
            <a:extLst>
              <a:ext uri="{FF2B5EF4-FFF2-40B4-BE49-F238E27FC236}">
                <a16:creationId xmlns:a16="http://schemas.microsoft.com/office/drawing/2014/main" id="{5D6AEC16-50AF-4B22-BFAC-3E175CB6B00C}"/>
              </a:ext>
            </a:extLst>
          </p:cNvPr>
          <p:cNvSpPr/>
          <p:nvPr/>
        </p:nvSpPr>
        <p:spPr>
          <a:xfrm>
            <a:off x="3440587" y="4656483"/>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20" name="Cylinder 19">
            <a:extLst>
              <a:ext uri="{FF2B5EF4-FFF2-40B4-BE49-F238E27FC236}">
                <a16:creationId xmlns:a16="http://schemas.microsoft.com/office/drawing/2014/main" id="{6E39776B-F632-465B-B75B-5F516F1E1BDF}"/>
              </a:ext>
            </a:extLst>
          </p:cNvPr>
          <p:cNvSpPr/>
          <p:nvPr/>
        </p:nvSpPr>
        <p:spPr>
          <a:xfrm>
            <a:off x="3893692" y="4665108"/>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21" name="Cylinder 20">
            <a:extLst>
              <a:ext uri="{FF2B5EF4-FFF2-40B4-BE49-F238E27FC236}">
                <a16:creationId xmlns:a16="http://schemas.microsoft.com/office/drawing/2014/main" id="{9A98CE0C-1FB7-4E0F-8CE8-9EF89BD92831}"/>
              </a:ext>
            </a:extLst>
          </p:cNvPr>
          <p:cNvSpPr/>
          <p:nvPr/>
        </p:nvSpPr>
        <p:spPr>
          <a:xfrm>
            <a:off x="4346579" y="4665108"/>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22" name="Cylinder 21">
            <a:extLst>
              <a:ext uri="{FF2B5EF4-FFF2-40B4-BE49-F238E27FC236}">
                <a16:creationId xmlns:a16="http://schemas.microsoft.com/office/drawing/2014/main" id="{F3972107-EEBE-4B98-9A52-F48AB7153926}"/>
              </a:ext>
            </a:extLst>
          </p:cNvPr>
          <p:cNvSpPr/>
          <p:nvPr/>
        </p:nvSpPr>
        <p:spPr>
          <a:xfrm>
            <a:off x="3354315" y="2239820"/>
            <a:ext cx="1016000" cy="14005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Ware House</a:t>
            </a:r>
          </a:p>
        </p:txBody>
      </p:sp>
      <p:sp>
        <p:nvSpPr>
          <p:cNvPr id="23" name="Arrow: Right 22">
            <a:extLst>
              <a:ext uri="{FF2B5EF4-FFF2-40B4-BE49-F238E27FC236}">
                <a16:creationId xmlns:a16="http://schemas.microsoft.com/office/drawing/2014/main" id="{853E32C8-CFFE-42FE-8666-02EDEA737E5A}"/>
              </a:ext>
            </a:extLst>
          </p:cNvPr>
          <p:cNvSpPr/>
          <p:nvPr/>
        </p:nvSpPr>
        <p:spPr>
          <a:xfrm>
            <a:off x="2109386" y="2595418"/>
            <a:ext cx="865156" cy="526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9E99F6F8-831F-48BF-9DEB-8064662E59BB}"/>
              </a:ext>
            </a:extLst>
          </p:cNvPr>
          <p:cNvSpPr/>
          <p:nvPr/>
        </p:nvSpPr>
        <p:spPr>
          <a:xfrm>
            <a:off x="2157661" y="5106621"/>
            <a:ext cx="865156" cy="526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Up 24">
            <a:extLst>
              <a:ext uri="{FF2B5EF4-FFF2-40B4-BE49-F238E27FC236}">
                <a16:creationId xmlns:a16="http://schemas.microsoft.com/office/drawing/2014/main" id="{88CA6D82-464B-4C78-A408-572600EAA228}"/>
              </a:ext>
            </a:extLst>
          </p:cNvPr>
          <p:cNvSpPr/>
          <p:nvPr/>
        </p:nvSpPr>
        <p:spPr>
          <a:xfrm>
            <a:off x="3731491" y="3640350"/>
            <a:ext cx="360218" cy="9861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1DC47C15-71C5-4A41-A48D-56EFA4CC3BB8}"/>
              </a:ext>
            </a:extLst>
          </p:cNvPr>
          <p:cNvSpPr/>
          <p:nvPr/>
        </p:nvSpPr>
        <p:spPr>
          <a:xfrm>
            <a:off x="5652655" y="2395748"/>
            <a:ext cx="1487054" cy="1244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OLAP</a:t>
            </a:r>
          </a:p>
          <a:p>
            <a:pPr algn="ctr"/>
            <a:r>
              <a:rPr lang="en-IN" dirty="0"/>
              <a:t>Server</a:t>
            </a:r>
          </a:p>
        </p:txBody>
      </p:sp>
      <p:sp>
        <p:nvSpPr>
          <p:cNvPr id="27" name="Arrow: Right 26">
            <a:extLst>
              <a:ext uri="{FF2B5EF4-FFF2-40B4-BE49-F238E27FC236}">
                <a16:creationId xmlns:a16="http://schemas.microsoft.com/office/drawing/2014/main" id="{F2E4CB3D-D695-41BD-9F03-DDAE1D4683CB}"/>
              </a:ext>
            </a:extLst>
          </p:cNvPr>
          <p:cNvSpPr/>
          <p:nvPr/>
        </p:nvSpPr>
        <p:spPr>
          <a:xfrm>
            <a:off x="4370315" y="2595418"/>
            <a:ext cx="1213500" cy="637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5FA34B03-08D4-4572-A371-794AC638881E}"/>
              </a:ext>
            </a:extLst>
          </p:cNvPr>
          <p:cNvSpPr/>
          <p:nvPr/>
        </p:nvSpPr>
        <p:spPr>
          <a:xfrm>
            <a:off x="8442514" y="2319683"/>
            <a:ext cx="886758" cy="91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Mine</a:t>
            </a:r>
          </a:p>
        </p:txBody>
      </p:sp>
      <p:sp>
        <p:nvSpPr>
          <p:cNvPr id="29" name="Rectangle: Rounded Corners 28">
            <a:extLst>
              <a:ext uri="{FF2B5EF4-FFF2-40B4-BE49-F238E27FC236}">
                <a16:creationId xmlns:a16="http://schemas.microsoft.com/office/drawing/2014/main" id="{33424A51-3940-4762-B7DE-4734C9D9C6E4}"/>
              </a:ext>
            </a:extLst>
          </p:cNvPr>
          <p:cNvSpPr/>
          <p:nvPr/>
        </p:nvSpPr>
        <p:spPr>
          <a:xfrm>
            <a:off x="8442514" y="3637357"/>
            <a:ext cx="886758" cy="91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Report</a:t>
            </a:r>
          </a:p>
        </p:txBody>
      </p:sp>
      <p:sp>
        <p:nvSpPr>
          <p:cNvPr id="30" name="Rectangle: Rounded Corners 29">
            <a:extLst>
              <a:ext uri="{FF2B5EF4-FFF2-40B4-BE49-F238E27FC236}">
                <a16:creationId xmlns:a16="http://schemas.microsoft.com/office/drawing/2014/main" id="{39AAC77C-E6A2-43AE-B9EF-143101E32464}"/>
              </a:ext>
            </a:extLst>
          </p:cNvPr>
          <p:cNvSpPr/>
          <p:nvPr/>
        </p:nvSpPr>
        <p:spPr>
          <a:xfrm>
            <a:off x="8442514" y="4955032"/>
            <a:ext cx="886758" cy="91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Analytical tool</a:t>
            </a:r>
          </a:p>
        </p:txBody>
      </p:sp>
      <p:sp>
        <p:nvSpPr>
          <p:cNvPr id="31" name="Arrow: Right 30">
            <a:extLst>
              <a:ext uri="{FF2B5EF4-FFF2-40B4-BE49-F238E27FC236}">
                <a16:creationId xmlns:a16="http://schemas.microsoft.com/office/drawing/2014/main" id="{32CB4958-15C6-4A09-9FD3-3638AEA86B7F}"/>
              </a:ext>
            </a:extLst>
          </p:cNvPr>
          <p:cNvSpPr/>
          <p:nvPr/>
        </p:nvSpPr>
        <p:spPr>
          <a:xfrm>
            <a:off x="7243241" y="2650836"/>
            <a:ext cx="865156" cy="526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1E03DF68-E2A0-4B6E-B025-F5CBB13C0CBF}"/>
              </a:ext>
            </a:extLst>
          </p:cNvPr>
          <p:cNvSpPr/>
          <p:nvPr/>
        </p:nvSpPr>
        <p:spPr>
          <a:xfrm>
            <a:off x="7204512" y="3830643"/>
            <a:ext cx="865156" cy="526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BA08B6D3-31FA-44B7-8E21-C0C464754967}"/>
              </a:ext>
            </a:extLst>
          </p:cNvPr>
          <p:cNvSpPr/>
          <p:nvPr/>
        </p:nvSpPr>
        <p:spPr>
          <a:xfrm>
            <a:off x="7211439" y="5168355"/>
            <a:ext cx="865156" cy="526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2657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198</TotalTime>
  <Words>758</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Amazon RedShift</vt:lpstr>
      <vt:lpstr>Cloud</vt:lpstr>
      <vt:lpstr>REDSHIFT</vt:lpstr>
      <vt:lpstr>Need of RedShift</vt:lpstr>
      <vt:lpstr>Bigdata File Formats</vt:lpstr>
      <vt:lpstr>Data Lake</vt:lpstr>
      <vt:lpstr>Traditional Data Warehouse</vt:lpstr>
      <vt:lpstr>Data Warehouse</vt:lpstr>
      <vt:lpstr>Architecture</vt:lpstr>
      <vt:lpstr>Example</vt:lpstr>
      <vt:lpstr>Disadvantages</vt:lpstr>
      <vt:lpstr>RedShift</vt:lpstr>
      <vt:lpstr>Data Base</vt:lpstr>
      <vt:lpstr>Data Base</vt:lpstr>
      <vt:lpstr>Redshift</vt:lpstr>
      <vt:lpstr>RedShift Architecture</vt:lpstr>
      <vt:lpstr>Leader Node</vt:lpstr>
      <vt:lpstr>Compute Nodes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RedShift</dc:title>
  <dc:creator>Karthick Selvam</dc:creator>
  <cp:lastModifiedBy>Karthick Selvam</cp:lastModifiedBy>
  <cp:revision>14</cp:revision>
  <dcterms:created xsi:type="dcterms:W3CDTF">2020-05-21T04:03:32Z</dcterms:created>
  <dcterms:modified xsi:type="dcterms:W3CDTF">2020-05-21T07:22:29Z</dcterms:modified>
</cp:coreProperties>
</file>