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5" r:id="rId1"/>
    <p:sldMasterId id="2147483694" r:id="rId2"/>
  </p:sldMasterIdLst>
  <p:notesMasterIdLst>
    <p:notesMasterId r:id="rId12"/>
  </p:notesMasterIdLst>
  <p:handoutMasterIdLst>
    <p:handoutMasterId r:id="rId13"/>
  </p:handoutMasterIdLst>
  <p:sldIdLst>
    <p:sldId id="753" r:id="rId3"/>
    <p:sldId id="845" r:id="rId4"/>
    <p:sldId id="846" r:id="rId5"/>
    <p:sldId id="847" r:id="rId6"/>
    <p:sldId id="848" r:id="rId7"/>
    <p:sldId id="849" r:id="rId8"/>
    <p:sldId id="850" r:id="rId9"/>
    <p:sldId id="852" r:id="rId10"/>
    <p:sldId id="853" r:id="rId11"/>
  </p:sldIdLst>
  <p:sldSz cx="9144000" cy="6858000" type="screen4x3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ng-Hoon Kim" initials="YK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5FF"/>
    <a:srgbClr val="FA0E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1" autoAdjust="0"/>
    <p:restoredTop sz="88402" autoAdjust="0"/>
  </p:normalViewPr>
  <p:slideViewPr>
    <p:cSldViewPr showGuides="1">
      <p:cViewPr varScale="1">
        <p:scale>
          <a:sx n="138" d="100"/>
          <a:sy n="138" d="100"/>
        </p:scale>
        <p:origin x="56" y="2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6" d="100"/>
          <a:sy n="116" d="100"/>
        </p:scale>
        <p:origin x="211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80689-640A-6B4C-90FA-ADFF5B7514F1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027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9E0A2-1D82-644A-8F14-C408B13B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68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1EF9B-4BEA-4144-A8EF-0C527B936D92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22CF7-E356-487D-9AE8-2619F13D4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7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HfSeO</a:t>
            </a:r>
            <a:r>
              <a:rPr lang="en-US" altLang="ko-KR" dirty="0"/>
              <a:t>(amorphous)/HfSe2 interface: when O atoms are inserted at the interface through the hole in the amorphous oxide layer during plasma oxidation, HfSe2 layer under oxide layer are easily oxidized. O atoms are </a:t>
            </a:r>
            <a:r>
              <a:rPr lang="en-US" altLang="ko-KR" dirty="0" err="1"/>
              <a:t>barrierlessly</a:t>
            </a:r>
            <a:r>
              <a:rPr lang="en-US" altLang="ko-KR" dirty="0"/>
              <a:t> and spontaneously penetrate into the HfSe2 layer and oxidize Hf atom generating a great amount of heat while Se atoms are extracted to outside of Hf-O core.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(amorphous)/MoS2 interface: When O atoms are dropped on MoS2 surface, they are bound to top of S atom. While O atoms are largely vibrating due to thermal energy, they are adsorbed on to amorphous oxide layer because O atoms are largely stabilized in the Hf-O network of HfO2 layer.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(amorphous)/WSe2 interface: similar to the case of MoS2. </a:t>
            </a:r>
          </a:p>
          <a:p>
            <a:r>
              <a:rPr lang="en-US" altLang="ko-KR" dirty="0"/>
              <a:t>O atoms on the MoS2 (WSe2) surface are bound to top of S (Se) atom and cannot break Mo-S (W-Se) bond to oxidize the substrate.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2CF7-E356-487D-9AE8-2619F13D4D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31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HfSeO</a:t>
            </a:r>
            <a:r>
              <a:rPr lang="en-US" altLang="ko-KR" dirty="0"/>
              <a:t>(amorphous)/HfSe2 interface: when O atoms are inserted at the interface through the hole in the amorphous oxide layer during plasma oxidation, HfSe2 layer under oxide layer are easily oxidized. O atoms are </a:t>
            </a:r>
            <a:r>
              <a:rPr lang="en-US" altLang="ko-KR" dirty="0" err="1"/>
              <a:t>barrierlessly</a:t>
            </a:r>
            <a:r>
              <a:rPr lang="en-US" altLang="ko-KR" dirty="0"/>
              <a:t> and spontaneously penetrate into the HfSe2 layer and oxidize Hf atom generating a great amount of heat while Se atoms are extracted to outside of Hf-O core.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(amorphous)/MoS2 interface: When O atoms are dropped on MoS2 surface, they are bound to top of S atom. While O atoms are largely vibrating due to thermal energy, they are adsorbed on to amorphous oxide layer because O atoms are largely stabilized in the Hf-O network of HfO2 layer.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(amorphous)/WSe2 interface: similar to the case of MoS2. </a:t>
            </a:r>
          </a:p>
          <a:p>
            <a:r>
              <a:rPr lang="en-US" altLang="ko-KR" dirty="0"/>
              <a:t>O atoms on the MoS2 (WSe2) surface are bound to top of S (Se) atom and cannot break Mo-S (W-Se) bond to oxidize the substrate.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2CF7-E356-487D-9AE8-2619F13D4D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18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HfSeO</a:t>
            </a:r>
            <a:r>
              <a:rPr lang="en-US" altLang="ko-KR" dirty="0"/>
              <a:t>(amorphous)/HfSe2 interface: when O atoms are inserted at the interface through the hole in the amorphous oxide layer during plasma oxidation, HfSe2 layer under oxide layer are easily oxidized. O atoms are </a:t>
            </a:r>
            <a:r>
              <a:rPr lang="en-US" altLang="ko-KR" dirty="0" err="1"/>
              <a:t>barrierlessly</a:t>
            </a:r>
            <a:r>
              <a:rPr lang="en-US" altLang="ko-KR" dirty="0"/>
              <a:t> and spontaneously penetrate into the HfSe2 layer and oxidize Hf atom generating a great amount of heat while Se atoms are extracted to outside of Hf-O core.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(amorphous)/MoS2 interface: When O atoms are dropped on MoS2 surface, they are bound to top of S atom. While O atoms are largely vibrating due to thermal energy, they are adsorbed on to amorphous oxide layer because O atoms are largely stabilized in the Hf-O network of HfO2 layer.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(amorphous)/WSe2 interface: similar to the case of MoS2. </a:t>
            </a:r>
          </a:p>
          <a:p>
            <a:r>
              <a:rPr lang="en-US" altLang="ko-KR" dirty="0"/>
              <a:t>O atoms on the MoS2 (WSe2) surface are bound to top of S (Se) atom and cannot break Mo-S (W-Se) bond to oxidize the substrate.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2CF7-E356-487D-9AE8-2619F13D4D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3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HfSeO</a:t>
            </a:r>
            <a:r>
              <a:rPr lang="en-US" altLang="ko-KR" dirty="0"/>
              <a:t>(amorphous)/HfSe2 interface: when O atoms are inserted at the interface through the hole in the amorphous oxide layer during plasma oxidation, HfSe2 layer under oxide layer are easily oxidized. O atoms are </a:t>
            </a:r>
            <a:r>
              <a:rPr lang="en-US" altLang="ko-KR" dirty="0" err="1"/>
              <a:t>barrierlessly</a:t>
            </a:r>
            <a:r>
              <a:rPr lang="en-US" altLang="ko-KR" dirty="0"/>
              <a:t> and spontaneously penetrate into the HfSe2 layer and oxidize Hf atom generating a great amount of heat while Se atoms are extracted to outside of Hf-O core.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(amorphous)/MoS2 interface: When O atoms are dropped on MoS2 surface, they are bound to top of S atom. While O atoms are largely vibrating due to thermal energy, they are adsorbed on to amorphous oxide layer because O atoms are largely stabilized in the Hf-O network of HfO2 layer.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(amorphous)/WSe2 interface: similar to the case of MoS2. </a:t>
            </a:r>
          </a:p>
          <a:p>
            <a:r>
              <a:rPr lang="en-US" altLang="ko-KR" dirty="0"/>
              <a:t>O atoms on the MoS2 (WSe2) surface are bound to top of S (Se) atom and cannot break Mo-S (W-Se) bond to oxidize the substrate.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2CF7-E356-487D-9AE8-2619F13D4D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2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HfSeO</a:t>
            </a:r>
            <a:r>
              <a:rPr lang="en-US" altLang="ko-KR" dirty="0"/>
              <a:t>(amorphous)/HfSe2 interface: when O atoms are inserted at the interface through the hole in the amorphous oxide layer during plasma oxidation, HfSe2 layer under oxide layer are easily oxidized. O atoms are </a:t>
            </a:r>
            <a:r>
              <a:rPr lang="en-US" altLang="ko-KR" dirty="0" err="1"/>
              <a:t>barrierlessly</a:t>
            </a:r>
            <a:r>
              <a:rPr lang="en-US" altLang="ko-KR" dirty="0"/>
              <a:t> and spontaneously penetrate into the HfSe2 layer and oxidize Hf atom generating a great amount of heat while Se atoms are extracted to outside of Hf-O core.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(amorphous)/MoS2 interface: When O atoms are dropped on MoS2 surface, they are bound to top of S atom. While O atoms are largely vibrating due to thermal energy, they are adsorbed on to amorphous oxide layer because O atoms are largely stabilized in the Hf-O network of HfO2 layer.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(amorphous)/WSe2 interface: similar to the case of MoS2. </a:t>
            </a:r>
          </a:p>
          <a:p>
            <a:r>
              <a:rPr lang="en-US" altLang="ko-KR" dirty="0"/>
              <a:t>O atoms on the MoS2 (WSe2) surface are bound to top of S (Se) atom and cannot break Mo-S (W-Se) bond to oxidize the substrate.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2CF7-E356-487D-9AE8-2619F13D4D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92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HfSeO</a:t>
            </a:r>
            <a:r>
              <a:rPr lang="en-US" altLang="ko-KR" dirty="0"/>
              <a:t>(amorphous)/HfSe2 interface: when O atoms are inserted at the interface through the hole in the amorphous oxide layer during plasma oxidation, HfSe2 layer under oxide layer are easily oxidized. O atoms are </a:t>
            </a:r>
            <a:r>
              <a:rPr lang="en-US" altLang="ko-KR" dirty="0" err="1"/>
              <a:t>barrierlessly</a:t>
            </a:r>
            <a:r>
              <a:rPr lang="en-US" altLang="ko-KR" dirty="0"/>
              <a:t> and spontaneously penetrate into the HfSe2 layer and oxidize Hf atom generating a great amount of heat while Se atoms are extracted to outside of Hf-O core.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(amorphous)/MoS2 interface: When O atoms are dropped on MoS2 surface, they are bound to top of S atom. While O atoms are largely vibrating due to thermal energy, they are adsorbed on to amorphous oxide layer because O atoms are largely stabilized in the Hf-O network of HfO2 layer.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(amorphous)/WSe2 interface: similar to the case of MoS2. </a:t>
            </a:r>
          </a:p>
          <a:p>
            <a:r>
              <a:rPr lang="en-US" altLang="ko-KR" dirty="0"/>
              <a:t>O atoms on the MoS2 (WSe2) surface are bound to top of S (Se) atom and cannot break Mo-S (W-Se) bond to oxidize the substrate.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2CF7-E356-487D-9AE8-2619F13D4D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07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HfSeO</a:t>
            </a:r>
            <a:r>
              <a:rPr lang="en-US" altLang="ko-KR" dirty="0"/>
              <a:t>(amorphous)/HfSe2 interface: when O atoms are inserted at the interface through the hole in the amorphous oxide layer during plasma oxidation, HfSe2 layer under oxide layer are easily oxidized. O atoms are </a:t>
            </a:r>
            <a:r>
              <a:rPr lang="en-US" altLang="ko-KR" dirty="0" err="1"/>
              <a:t>barrierlessly</a:t>
            </a:r>
            <a:r>
              <a:rPr lang="en-US" altLang="ko-KR" dirty="0"/>
              <a:t> and spontaneously penetrate into the HfSe2 layer and oxidize Hf atom generating a great amount of heat while Se atoms are extracted to outside of Hf-O core.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(amorphous)/MoS2 interface: When O atoms are dropped on MoS2 surface, they are bound to top of S atom. While O atoms are largely vibrating due to thermal energy, they are adsorbed on to amorphous oxide layer because O atoms are largely stabilized in the Hf-O network of HfO2 layer.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(amorphous)/WSe2 interface: similar to the case of MoS2. </a:t>
            </a:r>
          </a:p>
          <a:p>
            <a:r>
              <a:rPr lang="en-US" altLang="ko-KR" dirty="0"/>
              <a:t>O atoms on the MoS2 (WSe2) surface are bound to top of S (Se) atom and cannot break Mo-S (W-Se) bond to oxidize the substrate.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2CF7-E356-487D-9AE8-2619F13D4D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90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HfSeO</a:t>
            </a:r>
            <a:r>
              <a:rPr lang="en-US" altLang="ko-KR" dirty="0"/>
              <a:t>(amorphous)/HfSe2 interface: when O atoms are inserted at the interface through the hole in the amorphous oxide layer during plasma oxidation, HfSe2 layer under oxide layer are easily oxidized. O atoms are </a:t>
            </a:r>
            <a:r>
              <a:rPr lang="en-US" altLang="ko-KR" dirty="0" err="1"/>
              <a:t>barrierlessly</a:t>
            </a:r>
            <a:r>
              <a:rPr lang="en-US" altLang="ko-KR" dirty="0"/>
              <a:t> and spontaneously penetrate into the HfSe2 layer and oxidize Hf atom generating a great amount of heat while Se atoms are extracted to outside of Hf-O core.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(amorphous)/MoS2 interface: When O atoms are dropped on MoS2 surface, they are bound to top of S atom. While O atoms are largely vibrating due to thermal energy, they are adsorbed on to amorphous oxide layer because O atoms are largely stabilized in the Hf-O network of HfO2 layer.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(amorphous)/WSe2 interface: similar to the case of MoS2. </a:t>
            </a:r>
          </a:p>
          <a:p>
            <a:r>
              <a:rPr lang="en-US" altLang="ko-KR" dirty="0"/>
              <a:t>O atoms on the MoS2 (WSe2) surface are bound to top of S (Se) atom and cannot break Mo-S (W-Se) bond to oxidize the substrate.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2CF7-E356-487D-9AE8-2619F13D4D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4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800080"/>
              </a:buClr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fld id="{4BA96BD6-E52C-4EDF-A29B-026660E7C4A3}" type="slidenum">
              <a:rPr lang="ko-KR" altLang="en-US">
                <a:solidFill>
                  <a:prstClr val="black"/>
                </a:solidFill>
              </a:rPr>
              <a:pPr latinLnBrk="1"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03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800080"/>
              </a:buClr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fld id="{4BA96BD6-E52C-4EDF-A29B-026660E7C4A3}" type="slidenum">
              <a:rPr lang="ko-KR" altLang="en-US">
                <a:solidFill>
                  <a:prstClr val="black"/>
                </a:solidFill>
              </a:rPr>
              <a:pPr latinLnBrk="1"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1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800080"/>
              </a:buClr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fld id="{4BA96BD6-E52C-4EDF-A29B-026660E7C4A3}" type="slidenum">
              <a:rPr lang="ko-KR" altLang="en-US">
                <a:solidFill>
                  <a:prstClr val="black"/>
                </a:solidFill>
              </a:rPr>
              <a:pPr latinLnBrk="1"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063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800080"/>
              </a:buClr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fld id="{4BA96BD6-E52C-4EDF-A29B-026660E7C4A3}" type="slidenum">
              <a:rPr lang="ko-KR" altLang="en-US">
                <a:solidFill>
                  <a:prstClr val="black"/>
                </a:solidFill>
              </a:rPr>
              <a:pPr latinLnBrk="1"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66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800080"/>
              </a:buClr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fld id="{4BA96BD6-E52C-4EDF-A29B-026660E7C4A3}" type="slidenum">
              <a:rPr lang="ko-KR" altLang="en-US">
                <a:solidFill>
                  <a:prstClr val="black"/>
                </a:solidFill>
              </a:rPr>
              <a:pPr latinLnBrk="1"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948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fld id="{267BB5C8-87DE-554D-82EC-54A76FD0F4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146384"/>
            <a:ext cx="8554805" cy="9397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287338"/>
          </a:xfrm>
        </p:spPr>
        <p:txBody>
          <a:bodyPr>
            <a:noAutofit/>
          </a:bodyPr>
          <a:lstStyle>
            <a:lvl5pPr algn="r">
              <a:defRPr sz="1400">
                <a:solidFill>
                  <a:schemeClr val="bg1"/>
                </a:solidFill>
              </a:defRPr>
            </a:lvl5pPr>
          </a:lstStyle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08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fld id="{267BB5C8-87DE-554D-82EC-54A76FD0F4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146384"/>
            <a:ext cx="8554805" cy="9397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287338"/>
          </a:xfrm>
        </p:spPr>
        <p:txBody>
          <a:bodyPr>
            <a:noAutofit/>
          </a:bodyPr>
          <a:lstStyle>
            <a:lvl5pPr algn="r">
              <a:defRPr sz="1400">
                <a:solidFill>
                  <a:schemeClr val="bg1"/>
                </a:solidFill>
              </a:defRPr>
            </a:lvl5pPr>
          </a:lstStyle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581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fld id="{267BB5C8-87DE-554D-82EC-54A76FD0F4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146384"/>
            <a:ext cx="8554805" cy="9397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287338"/>
          </a:xfrm>
        </p:spPr>
        <p:txBody>
          <a:bodyPr>
            <a:noAutofit/>
          </a:bodyPr>
          <a:lstStyle>
            <a:lvl5pPr algn="r">
              <a:defRPr sz="1400">
                <a:solidFill>
                  <a:schemeClr val="bg1"/>
                </a:solidFill>
              </a:defRPr>
            </a:lvl5pPr>
          </a:lstStyle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11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fld id="{267BB5C8-87DE-554D-82EC-54A76FD0F4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146384"/>
            <a:ext cx="8554805" cy="9397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287338"/>
          </a:xfrm>
        </p:spPr>
        <p:txBody>
          <a:bodyPr>
            <a:noAutofit/>
          </a:bodyPr>
          <a:lstStyle>
            <a:lvl5pPr algn="r">
              <a:defRPr sz="1400">
                <a:solidFill>
                  <a:schemeClr val="bg1"/>
                </a:solidFill>
              </a:defRPr>
            </a:lvl5pPr>
          </a:lstStyle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15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fld id="{267BB5C8-87DE-554D-82EC-54A76FD0F4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146384"/>
            <a:ext cx="8554805" cy="9397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287338"/>
          </a:xfrm>
        </p:spPr>
        <p:txBody>
          <a:bodyPr>
            <a:noAutofit/>
          </a:bodyPr>
          <a:lstStyle>
            <a:lvl5pPr algn="r">
              <a:defRPr sz="1400">
                <a:solidFill>
                  <a:schemeClr val="bg1"/>
                </a:solidFill>
              </a:defRPr>
            </a:lvl5pPr>
          </a:lstStyle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26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fld id="{267BB5C8-87DE-554D-82EC-54A76FD0F4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146384"/>
            <a:ext cx="8554805" cy="9397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287338"/>
          </a:xfrm>
        </p:spPr>
        <p:txBody>
          <a:bodyPr>
            <a:noAutofit/>
          </a:bodyPr>
          <a:lstStyle>
            <a:lvl5pPr algn="r">
              <a:defRPr sz="1400">
                <a:solidFill>
                  <a:schemeClr val="bg1"/>
                </a:solidFill>
              </a:defRPr>
            </a:lvl5pPr>
          </a:lstStyle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42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-2346"/>
            <a:ext cx="6552728" cy="544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200" b="1">
                <a:solidFill>
                  <a:srgbClr val="0070C0"/>
                </a:solidFill>
                <a:latin typeface="+mn-lt"/>
                <a:cs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5192" y="1124744"/>
            <a:ext cx="8435280" cy="5184576"/>
          </a:xfr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2000">
                <a:latin typeface="Calibri" panose="020F0502020204030204" pitchFamily="34" charset="0"/>
              </a:defRPr>
            </a:lvl1pPr>
            <a:lvl2pPr marL="914400" indent="-457200">
              <a:buFont typeface="+mj-lt"/>
              <a:buAutoNum type="alphaLcPeriod"/>
              <a:defRPr sz="1800">
                <a:latin typeface="Calibri" panose="020F0502020204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Calibri" panose="020F0502020204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400">
                <a:latin typeface="Calibri" panose="020F0502020204030204" pitchFamily="34" charset="0"/>
              </a:defRPr>
            </a:lvl4pPr>
            <a:lvl5pPr marL="2171700" indent="-342900">
              <a:buFont typeface="Wingdings" panose="05000000000000000000" pitchFamily="2" charset="2"/>
              <a:buChar char="§"/>
              <a:defRPr sz="1400">
                <a:latin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496" y="6453336"/>
            <a:ext cx="1656184" cy="365125"/>
          </a:xfrm>
          <a:prstGeom prst="rect">
            <a:avLst/>
          </a:prstGeom>
        </p:spPr>
        <p:txBody>
          <a:bodyPr anchor="b"/>
          <a:lstStyle>
            <a:lvl1pPr algn="l">
              <a:defRPr sz="1400">
                <a:latin typeface="Constantia" panose="02030602050306030303" pitchFamily="18" charset="0"/>
              </a:defRPr>
            </a:lvl1pPr>
          </a:lstStyle>
          <a:p>
            <a:pPr latinLnBrk="1"/>
            <a:fld id="{4BA96BD6-E52C-4EDF-A29B-026660E7C4A3}" type="slidenum">
              <a:rPr lang="ko-KR" altLang="en-US" smtClean="0">
                <a:solidFill>
                  <a:prstClr val="black"/>
                </a:solidFill>
              </a:rPr>
              <a:pPr latinLnBrk="1"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222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fld id="{267BB5C8-87DE-554D-82EC-54A76FD0F4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146384"/>
            <a:ext cx="8554805" cy="9397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287338"/>
          </a:xfrm>
        </p:spPr>
        <p:txBody>
          <a:bodyPr>
            <a:noAutofit/>
          </a:bodyPr>
          <a:lstStyle>
            <a:lvl5pPr algn="r">
              <a:defRPr sz="1400">
                <a:solidFill>
                  <a:schemeClr val="bg1"/>
                </a:solidFill>
              </a:defRPr>
            </a:lvl5pPr>
          </a:lstStyle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90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53C92-0601-48EE-AFA4-2FF56D853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91B539-92D7-4528-A692-7009F3BDE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E2E9A-9131-4671-8260-1A728C38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DA23AFB-D695-45DC-B078-1AF933B2D3AC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DA855-DF62-4B6B-9656-AFAB7F70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EFC5E4-65EC-46E6-A34E-7D1CD7AA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AFD2BB-A6B0-4A8C-9F59-5F2469E3A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062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C72B5-4FF3-45E7-A5A8-2AFC95C1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AFF8B-D0BA-46B5-BBAF-055D6C4B6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20D27-EEE7-46E2-9E96-0C020FA9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DA23AFB-D695-45DC-B078-1AF933B2D3AC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E9B5A-3E03-451F-9DD6-A2E56351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E4E3F1-D524-4643-88F9-4A8C6107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AFD2BB-A6B0-4A8C-9F59-5F2469E3A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7852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1975E-D5D8-4B59-B250-252EC714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0B5236-1A71-492C-8335-E7CD5AF76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BC21B5-1E5A-4A78-867A-FC259A86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DA23AFB-D695-45DC-B078-1AF933B2D3AC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49461-99C4-460D-AC8F-F961E2C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8ED43-3C78-404E-B02F-F619168E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AFD2BB-A6B0-4A8C-9F59-5F2469E3A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0413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5505E-D03B-4805-9A5B-3B83813C5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3F35A-BF8D-4C76-AE68-51C3378AC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DA0BCE-B9E2-4C3E-9C02-027D66E0A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DC1425-C88F-4E84-A210-499A1FE74C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DA23AFB-D695-45DC-B078-1AF933B2D3AC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5EE5EF-46E4-4DD3-9AAA-3046520B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144B78-B1A2-481A-A0E4-2069AC7F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AFD2BB-A6B0-4A8C-9F59-5F2469E3A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0588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2312C-A7C3-4126-B266-4D8165F7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087BD9-5F19-41C0-95EE-4B867BADD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62718E-EEFB-497E-B6FE-9D55F030A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0D2A66-994A-47D7-A6B3-1DEDA5E61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A1D3C0-1A87-4513-B00A-55D9DB1B6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BF5279-5A65-4F63-A9C9-BAD2314C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DA23AFB-D695-45DC-B078-1AF933B2D3AC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D316FC-C4A7-4C0B-A004-9271C398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0105E6-A9DB-46C2-AB5C-A4D7FEC7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AFD2BB-A6B0-4A8C-9F59-5F2469E3A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3461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ED4E8-B161-461F-A66B-5F815A095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DA6497-570B-45F0-BF47-57034870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DA23AFB-D695-45DC-B078-1AF933B2D3AC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A9B369-76E3-4C70-BDEF-987A2D47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8A05D8-C3E0-4109-A207-A7DE2992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AFD2BB-A6B0-4A8C-9F59-5F2469E3A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9682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9A3A99-3EC2-47DC-B8F9-BA8FBFBE8E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DA23AFB-D695-45DC-B078-1AF933B2D3AC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C49146-0E99-44D8-BB5A-016C786E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115443-F8A8-48D6-A1E9-D739C486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AFD2BB-A6B0-4A8C-9F59-5F2469E3A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0707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E8F21-1D89-4DE3-8074-6D6DF1C3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FF885-72EB-48B5-9B5F-693CF5622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BD9F3E-AB27-462D-860A-3569D95B4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5D9737-9453-4453-A2C2-A5FEC053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DA23AFB-D695-45DC-B078-1AF933B2D3AC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BD8437-61ED-4AB0-B420-2A4A80A4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2AE8E3-A3DA-45DE-9F7E-E2DB730E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AFD2BB-A6B0-4A8C-9F59-5F2469E3A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7202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0D5E3-3E01-40CC-91B6-D60B3B01F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8186C9-99A5-47FF-9DE7-DC7212D31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73F8D0-44FC-4F50-BAAA-261F86F0E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985F65-9564-4710-89AF-A65393E576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DA23AFB-D695-45DC-B078-1AF933B2D3AC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1C71DC-2420-4364-90B1-5417C659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3ADE16-8DE8-4582-901E-89DBD692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AFD2BB-A6B0-4A8C-9F59-5F2469E3A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67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-2346"/>
            <a:ext cx="6552728" cy="544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200" b="1">
                <a:solidFill>
                  <a:srgbClr val="0070C0"/>
                </a:solidFill>
                <a:latin typeface="+mn-lt"/>
                <a:cs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496" y="6453336"/>
            <a:ext cx="1656184" cy="365125"/>
          </a:xfrm>
          <a:prstGeom prst="rect">
            <a:avLst/>
          </a:prstGeom>
        </p:spPr>
        <p:txBody>
          <a:bodyPr anchor="b"/>
          <a:lstStyle>
            <a:lvl1pPr algn="l">
              <a:defRPr sz="1400">
                <a:latin typeface="Constantia" panose="02030602050306030303" pitchFamily="18" charset="0"/>
              </a:defRPr>
            </a:lvl1pPr>
          </a:lstStyle>
          <a:p>
            <a:pPr latinLnBrk="1"/>
            <a:fld id="{4BA96BD6-E52C-4EDF-A29B-026660E7C4A3}" type="slidenum">
              <a:rPr lang="ko-KR" altLang="en-US" smtClean="0">
                <a:solidFill>
                  <a:prstClr val="black"/>
                </a:solidFill>
              </a:rPr>
              <a:pPr latinLnBrk="1"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6647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63236-AEF3-4110-985F-AAE1E30BE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B51869-C579-4D07-8018-DB3294842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31FF1E-8197-4AE5-94A5-553AB18D3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DA23AFB-D695-45DC-B078-1AF933B2D3AC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F90F08-BA22-4E59-9304-1AD3382D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FA9A5-B2D7-4BF3-A105-F0764C46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AFD2BB-A6B0-4A8C-9F59-5F2469E3A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7530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29162E-EF9F-40C0-9A65-8CBF15827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AC7460-F6C3-499F-873C-00C150F24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AEDCA-EBA4-48FD-B7D5-7F63E10B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DA23AFB-D695-45DC-B078-1AF933B2D3AC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523BE-A811-4A11-B088-27D2287A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700E04-AE6C-48F2-9E2F-85D31F5C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AFD2BB-A6B0-4A8C-9F59-5F2469E3A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91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-2346"/>
            <a:ext cx="6552728" cy="544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solidFill>
                  <a:srgbClr val="0070C0"/>
                </a:solidFill>
                <a:latin typeface="+mn-lt"/>
                <a:cs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5192" y="1124744"/>
            <a:ext cx="8435280" cy="5184576"/>
          </a:xfrm>
        </p:spPr>
        <p:txBody>
          <a:bodyPr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496" y="6453336"/>
            <a:ext cx="1656184" cy="365125"/>
          </a:xfrm>
          <a:prstGeom prst="rect">
            <a:avLst/>
          </a:prstGeom>
        </p:spPr>
        <p:txBody>
          <a:bodyPr anchor="b"/>
          <a:lstStyle>
            <a:lvl1pPr algn="l">
              <a:defRPr sz="1400">
                <a:latin typeface="Constantia" panose="02030602050306030303" pitchFamily="18" charset="0"/>
              </a:defRPr>
            </a:lvl1pPr>
          </a:lstStyle>
          <a:p>
            <a:pPr latinLnBrk="1"/>
            <a:fld id="{4BA96BD6-E52C-4EDF-A29B-026660E7C4A3}" type="slidenum">
              <a:rPr lang="ko-KR" altLang="en-US" smtClean="0">
                <a:solidFill>
                  <a:prstClr val="black"/>
                </a:solidFill>
              </a:rPr>
              <a:pPr latinLnBrk="1"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86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800080"/>
              </a:buClr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fld id="{4BA96BD6-E52C-4EDF-A29B-026660E7C4A3}" type="slidenum">
              <a:rPr lang="ko-KR" altLang="en-US">
                <a:solidFill>
                  <a:prstClr val="black"/>
                </a:solidFill>
              </a:rPr>
              <a:pPr latinLnBrk="1"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16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800080"/>
              </a:buClr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fld id="{4BA96BD6-E52C-4EDF-A29B-026660E7C4A3}" type="slidenum">
              <a:rPr lang="ko-KR" altLang="en-US">
                <a:solidFill>
                  <a:prstClr val="black"/>
                </a:solidFill>
              </a:rPr>
              <a:pPr latinLnBrk="1"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7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800080"/>
              </a:buClr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fld id="{4BA96BD6-E52C-4EDF-A29B-026660E7C4A3}" type="slidenum">
              <a:rPr lang="ko-KR" altLang="en-US">
                <a:solidFill>
                  <a:prstClr val="black"/>
                </a:solidFill>
              </a:rPr>
              <a:pPr latinLnBrk="1"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51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800080"/>
              </a:buClr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fld id="{4BA96BD6-E52C-4EDF-A29B-026660E7C4A3}" type="slidenum">
              <a:rPr lang="ko-KR" altLang="en-US">
                <a:solidFill>
                  <a:prstClr val="black"/>
                </a:solidFill>
              </a:rPr>
              <a:pPr latinLnBrk="1"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16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800080"/>
              </a:buClr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fld id="{4BA96BD6-E52C-4EDF-A29B-026660E7C4A3}" type="slidenum">
              <a:rPr lang="ko-KR" altLang="en-US">
                <a:solidFill>
                  <a:prstClr val="black"/>
                </a:solidFill>
              </a:rPr>
              <a:pPr latinLnBrk="1"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5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tif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1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48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제목 1"/>
          <p:cNvSpPr txBox="1">
            <a:spLocks/>
          </p:cNvSpPr>
          <p:nvPr userDrawn="1"/>
        </p:nvSpPr>
        <p:spPr>
          <a:xfrm>
            <a:off x="6948264" y="4280"/>
            <a:ext cx="2195736" cy="544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algn="ctr"/>
            <a:r>
              <a:rPr lang="ko-KR" altLang="en-US" sz="1200" b="0" dirty="0">
                <a:solidFill>
                  <a:schemeClr val="bg1"/>
                </a:solidFill>
              </a:rPr>
              <a:t>제 </a:t>
            </a:r>
            <a:r>
              <a:rPr lang="en-US" altLang="ko-KR" sz="1200" b="0" dirty="0">
                <a:solidFill>
                  <a:schemeClr val="bg1"/>
                </a:solidFill>
              </a:rPr>
              <a:t>6</a:t>
            </a:r>
            <a:r>
              <a:rPr lang="ko-KR" altLang="en-US" sz="1200" b="0" dirty="0">
                <a:solidFill>
                  <a:schemeClr val="bg1"/>
                </a:solidFill>
              </a:rPr>
              <a:t>회 전자구조계산 여름학교 </a:t>
            </a:r>
            <a:r>
              <a:rPr lang="en-US" altLang="ko-KR" sz="1200" b="0" dirty="0">
                <a:solidFill>
                  <a:schemeClr val="bg1"/>
                </a:solidFill>
              </a:rPr>
              <a:t>Jul 11/2025</a:t>
            </a:r>
            <a:endParaRPr lang="ko-KR" altLang="en-US" sz="1200" b="0" dirty="0">
              <a:solidFill>
                <a:schemeClr val="bg1"/>
              </a:solidFill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6ABD20F8-D18A-4F89-B136-3EF59A451BE5}"/>
              </a:ext>
            </a:extLst>
          </p:cNvPr>
          <p:cNvSpPr txBox="1">
            <a:spLocks/>
          </p:cNvSpPr>
          <p:nvPr userDrawn="1"/>
        </p:nvSpPr>
        <p:spPr>
          <a:xfrm>
            <a:off x="8021750" y="6495693"/>
            <a:ext cx="87997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900" dirty="0">
                <a:solidFill>
                  <a:srgbClr val="4BACC6">
                    <a:lumMod val="75000"/>
                  </a:srgbClr>
                </a:solidFill>
                <a:latin typeface="Constantia" pitchFamily="18" charset="0"/>
              </a:rPr>
              <a:t> J. Park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900" i="1" dirty="0">
                <a:solidFill>
                  <a:srgbClr val="4BACC6">
                    <a:lumMod val="50000"/>
                  </a:srgbClr>
                </a:solidFill>
                <a:latin typeface="Constantia" pitchFamily="18" charset="0"/>
              </a:rPr>
              <a:t>KAIST</a:t>
            </a:r>
            <a:r>
              <a:rPr lang="en-US" altLang="ko-KR" sz="900" i="1" dirty="0">
                <a:solidFill>
                  <a:srgbClr val="4BACC6">
                    <a:lumMod val="75000"/>
                  </a:srgbClr>
                </a:solidFill>
                <a:latin typeface="Constantia" pitchFamily="18" charset="0"/>
              </a:rPr>
              <a:t> </a:t>
            </a:r>
            <a:r>
              <a:rPr lang="en-US" altLang="ko-KR" sz="900" i="1" dirty="0">
                <a:solidFill>
                  <a:srgbClr val="FF0000"/>
                </a:solidFill>
                <a:latin typeface="Constantia" pitchFamily="18" charset="0"/>
              </a:rPr>
              <a:t>E</a:t>
            </a:r>
            <a:r>
              <a:rPr lang="en-US" altLang="ko-KR" sz="900" i="1" dirty="0">
                <a:solidFill>
                  <a:srgbClr val="00B050"/>
                </a:solidFill>
                <a:latin typeface="Constantia" pitchFamily="18" charset="0"/>
              </a:rPr>
              <a:t>E</a:t>
            </a:r>
            <a:endParaRPr lang="ko-KR" altLang="en-US" sz="900" i="1" dirty="0">
              <a:solidFill>
                <a:srgbClr val="7030A0"/>
              </a:solidFill>
              <a:latin typeface="Constantia" pitchFamily="18" charset="0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06B0D7A6-0E62-4003-A77E-6E1E30FF6104}"/>
              </a:ext>
            </a:extLst>
          </p:cNvPr>
          <p:cNvSpPr txBox="1">
            <a:spLocks/>
          </p:cNvSpPr>
          <p:nvPr userDrawn="1"/>
        </p:nvSpPr>
        <p:spPr>
          <a:xfrm>
            <a:off x="8781452" y="6487878"/>
            <a:ext cx="365370" cy="372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kumimoji="0" sz="10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fld id="{0D526BE3-724B-4E69-8D74-49C82C0D0585}" type="slidenum">
              <a:rPr lang="en-US" b="1" smtClean="0">
                <a:solidFill>
                  <a:prstClr val="white">
                    <a:lumMod val="65000"/>
                  </a:prstClr>
                </a:solidFill>
                <a:latin typeface="Constantia" panose="02030602050306030303" pitchFamily="18" charset="0"/>
                <a:ea typeface="굴림" pitchFamily="50" charset="-127"/>
              </a:rPr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t>‹#›</a:t>
            </a:fld>
            <a:endParaRPr lang="en-US" b="1" dirty="0">
              <a:solidFill>
                <a:prstClr val="white">
                  <a:lumMod val="65000"/>
                </a:prstClr>
              </a:solidFill>
              <a:latin typeface="Constantia" panose="02030602050306030303" pitchFamily="18" charset="0"/>
              <a:ea typeface="굴림" pitchFamily="50" charset="-127"/>
            </a:endParaRPr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4E8AF3F2-8346-40C8-ABAF-205A32644BA6}"/>
              </a:ext>
            </a:extLst>
          </p:cNvPr>
          <p:cNvSpPr txBox="1">
            <a:spLocks/>
          </p:cNvSpPr>
          <p:nvPr userDrawn="1"/>
        </p:nvSpPr>
        <p:spPr>
          <a:xfrm>
            <a:off x="8730764" y="6495692"/>
            <a:ext cx="17389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1200" b="1" dirty="0">
                <a:solidFill>
                  <a:prstClr val="white">
                    <a:lumMod val="65000"/>
                  </a:prstClr>
                </a:solidFill>
                <a:latin typeface="Constantia" panose="02030602050306030303" pitchFamily="18" charset="0"/>
              </a:rPr>
              <a:t>|</a:t>
            </a:r>
            <a:endParaRPr lang="ko-KR" altLang="en-US" sz="1200" b="1" dirty="0">
              <a:solidFill>
                <a:prstClr val="white">
                  <a:lumMod val="65000"/>
                </a:prst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97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707" r:id="rId3"/>
    <p:sldLayoutId id="2147483706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725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no2.edison.re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hkimlab.github.io/YHKimLabWiki/site/environment/wsl2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ano2.edison.re.k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ano2.edison.re.k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hkimlab.github.io/YHKimLabWiki/site/other/1.1_LinuxCheatShee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>
            <a:extLst>
              <a:ext uri="{FF2B5EF4-FFF2-40B4-BE49-F238E27FC236}">
                <a16:creationId xmlns:a16="http://schemas.microsoft.com/office/drawing/2014/main" id="{7CBDCA6B-E12D-456D-988E-CD0FE03FDECF}"/>
              </a:ext>
            </a:extLst>
          </p:cNvPr>
          <p:cNvGrpSpPr>
            <a:grpSpLocks/>
          </p:cNvGrpSpPr>
          <p:nvPr/>
        </p:nvGrpSpPr>
        <p:grpSpPr bwMode="auto">
          <a:xfrm>
            <a:off x="611560" y="2137544"/>
            <a:ext cx="8108454" cy="1433513"/>
            <a:chOff x="0" y="1296"/>
            <a:chExt cx="5652" cy="903"/>
          </a:xfrm>
        </p:grpSpPr>
        <p:grpSp>
          <p:nvGrpSpPr>
            <p:cNvPr id="3" name="Group 22">
              <a:extLst>
                <a:ext uri="{FF2B5EF4-FFF2-40B4-BE49-F238E27FC236}">
                  <a16:creationId xmlns:a16="http://schemas.microsoft.com/office/drawing/2014/main" id="{4C32FA50-131B-495C-8CEB-9C67E16F83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389"/>
              <a:ext cx="448" cy="407"/>
              <a:chOff x="720" y="336"/>
              <a:chExt cx="624" cy="432"/>
            </a:xfrm>
          </p:grpSpPr>
          <p:sp>
            <p:nvSpPr>
              <p:cNvPr id="10" name="Rectangle 23">
                <a:extLst>
                  <a:ext uri="{FF2B5EF4-FFF2-40B4-BE49-F238E27FC236}">
                    <a16:creationId xmlns:a16="http://schemas.microsoft.com/office/drawing/2014/main" id="{4161C653-F292-4042-8503-F4A881ECA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03638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endParaRPr kumimoji="1" lang="ko-KR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1" name="Rectangle 24">
                <a:extLst>
                  <a:ext uri="{FF2B5EF4-FFF2-40B4-BE49-F238E27FC236}">
                    <a16:creationId xmlns:a16="http://schemas.microsoft.com/office/drawing/2014/main" id="{28E356D4-F62F-441A-B4ED-A387BBA93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rgbClr val="800080"/>
                  </a:gs>
                  <a:gs pos="100000">
                    <a:sysClr val="window" lastClr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03638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endParaRPr kumimoji="1" lang="ko-KR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grpSp>
          <p:nvGrpSpPr>
            <p:cNvPr id="4" name="Group 25">
              <a:extLst>
                <a:ext uri="{FF2B5EF4-FFF2-40B4-BE49-F238E27FC236}">
                  <a16:creationId xmlns:a16="http://schemas.microsoft.com/office/drawing/2014/main" id="{652C3A90-5C8E-49D0-8994-ABAAEE10DE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751"/>
              <a:ext cx="465" cy="407"/>
              <a:chOff x="912" y="2640"/>
              <a:chExt cx="672" cy="432"/>
            </a:xfrm>
          </p:grpSpPr>
          <p:sp>
            <p:nvSpPr>
              <p:cNvPr id="8" name="Rectangle 26">
                <a:extLst>
                  <a:ext uri="{FF2B5EF4-FFF2-40B4-BE49-F238E27FC236}">
                    <a16:creationId xmlns:a16="http://schemas.microsoft.com/office/drawing/2014/main" id="{DE6C9F5A-6E25-43F8-B6EC-FD417963B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03638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endParaRPr kumimoji="1" lang="ko-KR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9" name="Rectangle 27">
                <a:extLst>
                  <a:ext uri="{FF2B5EF4-FFF2-40B4-BE49-F238E27FC236}">
                    <a16:creationId xmlns:a16="http://schemas.microsoft.com/office/drawing/2014/main" id="{8F26651B-C099-477F-8535-77A5274F1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rgbClr val="C0504D"/>
                  </a:gs>
                  <a:gs pos="100000">
                    <a:sysClr val="window" lastClr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03638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endParaRPr kumimoji="1" lang="ko-KR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sp>
          <p:nvSpPr>
            <p:cNvPr id="5" name="Rectangle 28">
              <a:extLst>
                <a:ext uri="{FF2B5EF4-FFF2-40B4-BE49-F238E27FC236}">
                  <a16:creationId xmlns:a16="http://schemas.microsoft.com/office/drawing/2014/main" id="{0A10F68B-0EE1-49EC-8633-AABD0F663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88"/>
              <a:ext cx="353" cy="363"/>
            </a:xfrm>
            <a:prstGeom prst="rect">
              <a:avLst/>
            </a:prstGeom>
            <a:gradFill rotWithShape="0">
              <a:gsLst>
                <a:gs pos="0">
                  <a:sysClr val="window" lastClr="FFFFFF"/>
                </a:gs>
                <a:gs pos="100000">
                  <a:srgbClr val="0000F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03638"/>
                </a:buClr>
                <a:buSzPct val="60000"/>
                <a:buFont typeface="Wingdings" pitchFamily="2" charset="2"/>
                <a:buNone/>
                <a:tabLst/>
                <a:defRPr/>
              </a:pPr>
              <a:endParaRPr kumimoji="1" lang="ko-KR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6" name="Rectangle 29">
              <a:extLst>
                <a:ext uri="{FF2B5EF4-FFF2-40B4-BE49-F238E27FC236}">
                  <a16:creationId xmlns:a16="http://schemas.microsoft.com/office/drawing/2014/main" id="{481C7143-F5BC-4447-A480-FE6984311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296"/>
              <a:ext cx="47" cy="903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03638"/>
                </a:buClr>
                <a:buSzPct val="60000"/>
                <a:buFont typeface="Wingdings" pitchFamily="2" charset="2"/>
                <a:buNone/>
                <a:tabLst/>
                <a:defRPr/>
              </a:pPr>
              <a:endParaRPr kumimoji="1" lang="ko-KR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7" name="Rectangle 30">
              <a:extLst>
                <a:ext uri="{FF2B5EF4-FFF2-40B4-BE49-F238E27FC236}">
                  <a16:creationId xmlns:a16="http://schemas.microsoft.com/office/drawing/2014/main" id="{AC90A519-2CB4-40CE-A44F-892048EDC5D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02"/>
              <a:ext cx="5453" cy="49"/>
            </a:xfrm>
            <a:prstGeom prst="rect">
              <a:avLst/>
            </a:prstGeom>
            <a:gradFill rotWithShape="0">
              <a:gsLst>
                <a:gs pos="0">
                  <a:srgbClr val="EEECE1"/>
                </a:gs>
                <a:gs pos="100000">
                  <a:sysClr val="window" lastClr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03638"/>
                </a:buClr>
                <a:buSzPct val="60000"/>
                <a:buFont typeface="Wingdings" pitchFamily="2" charset="2"/>
                <a:buNone/>
                <a:tabLst/>
                <a:defRPr/>
              </a:pPr>
              <a:endParaRPr kumimoji="1" lang="ko-KR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</a:endParaRPr>
            </a:p>
          </p:txBody>
        </p:sp>
      </p:grpSp>
      <p:sp>
        <p:nvSpPr>
          <p:cNvPr id="12" name="Rectangle 31">
            <a:extLst>
              <a:ext uri="{FF2B5EF4-FFF2-40B4-BE49-F238E27FC236}">
                <a16:creationId xmlns:a16="http://schemas.microsoft.com/office/drawing/2014/main" id="{FB84E7A8-9601-46DA-AB3C-26C1A05CD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137" y="1561317"/>
            <a:ext cx="7255674" cy="157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2800" b="1" kern="1200" dirty="0">
                <a:solidFill>
                  <a:srgbClr val="002060"/>
                </a:solidFill>
                <a:latin typeface="+mn-lt"/>
                <a:ea typeface="+mj-ea"/>
                <a:cs typeface="Calibri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libri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libri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libri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libri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libri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libri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libri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libri"/>
                <a:ea typeface="맑은 고딕" pitchFamily="50" charset="-127"/>
              </a:defRPr>
            </a:lvl9pPr>
          </a:lstStyle>
          <a:p>
            <a:pPr latinLnBrk="0"/>
            <a:r>
              <a:rPr lang="ko-KR" altLang="en-US" dirty="0">
                <a:solidFill>
                  <a:srgbClr val="C00000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1: </a:t>
            </a:r>
            <a:r>
              <a:rPr lang="ko-KR" altLang="en-US" dirty="0">
                <a:solidFill>
                  <a:srgbClr val="C00000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환경 설정 및 </a:t>
            </a:r>
            <a:r>
              <a:rPr lang="en-US" altLang="ko-KR" dirty="0">
                <a:solidFill>
                  <a:srgbClr val="C00000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Atom</a:t>
            </a:r>
            <a:br>
              <a:rPr lang="en-US" altLang="ko-KR" sz="3200" dirty="0">
                <a:solidFill>
                  <a:srgbClr val="C00000"/>
                </a:solidFill>
                <a:latin typeface="Constantia" panose="02030602050306030303" pitchFamily="18" charset="0"/>
                <a:cs typeface="Arial" panose="020B0604020202020204" pitchFamily="34" charset="0"/>
              </a:rPr>
            </a:br>
            <a:r>
              <a:rPr lang="en-US" altLang="ko-KR" sz="1800" dirty="0">
                <a:solidFill>
                  <a:srgbClr val="0033CC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 2025.07.11</a:t>
            </a:r>
            <a:endParaRPr kumimoji="1" lang="ko-KR" altLang="en-US" dirty="0">
              <a:solidFill>
                <a:srgbClr val="333399"/>
              </a:solidFill>
              <a:latin typeface="Constantia" pitchFamily="18" charset="0"/>
              <a:cs typeface="+mj-cs"/>
            </a:endParaRPr>
          </a:p>
        </p:txBody>
      </p:sp>
      <p:pic>
        <p:nvPicPr>
          <p:cNvPr id="13" name="Picture 346">
            <a:extLst>
              <a:ext uri="{FF2B5EF4-FFF2-40B4-BE49-F238E27FC236}">
                <a16:creationId xmlns:a16="http://schemas.microsoft.com/office/drawing/2014/main" id="{4EC564E3-2B22-43A8-AE11-42D24863ED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27667" y="5976959"/>
            <a:ext cx="748815" cy="548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1" descr="C:\Users\yh1k\AppData\Local\Temp\_AZTMP1_\KAIST_logo.jpg">
            <a:extLst>
              <a:ext uri="{FF2B5EF4-FFF2-40B4-BE49-F238E27FC236}">
                <a16:creationId xmlns:a16="http://schemas.microsoft.com/office/drawing/2014/main" id="{8A7B3428-94F5-4AA2-9A68-1C43B51CBE1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5682" y="6066054"/>
            <a:ext cx="1704171" cy="542693"/>
          </a:xfrm>
          <a:prstGeom prst="rect">
            <a:avLst/>
          </a:prstGeom>
          <a:noFill/>
        </p:spPr>
      </p:pic>
      <p:sp>
        <p:nvSpPr>
          <p:cNvPr id="16" name="Rectangle 32">
            <a:extLst>
              <a:ext uri="{FF2B5EF4-FFF2-40B4-BE49-F238E27FC236}">
                <a16:creationId xmlns:a16="http://schemas.microsoft.com/office/drawing/2014/main" id="{59C82790-2D11-4AA6-A79B-BC6064232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638" y="3686661"/>
            <a:ext cx="7006672" cy="18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Blip>
                <a:blip r:embed="rId4"/>
              </a:buBlip>
              <a:tabLst>
                <a:tab pos="989013" algn="l"/>
              </a:tabLst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tabLst>
                <a:tab pos="989013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65225" indent="-2682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itchFamily="34" charset="0"/>
              <a:buChar char="−"/>
              <a:tabLst>
                <a:tab pos="989013" algn="l"/>
              </a:tabLst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889125" indent="-3159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–"/>
              <a:tabLst>
                <a:tab pos="989013" algn="l"/>
              </a:tabLst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408238" indent="-3397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tabLst>
                <a:tab pos="989013" algn="l"/>
              </a:tabLst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865438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tabLst>
                <a:tab pos="989013" algn="l"/>
              </a:tabLst>
              <a:defRPr kumimoji="1">
                <a:solidFill>
                  <a:schemeClr val="tx1"/>
                </a:solidFill>
                <a:latin typeface="+mn-ea"/>
                <a:ea typeface="+mn-ea"/>
              </a:defRPr>
            </a:lvl6pPr>
            <a:lvl7pPr marL="3322638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tabLst>
                <a:tab pos="989013" algn="l"/>
              </a:tabLst>
              <a:defRPr kumimoji="1">
                <a:solidFill>
                  <a:schemeClr val="tx1"/>
                </a:solidFill>
                <a:latin typeface="+mn-ea"/>
                <a:ea typeface="+mn-ea"/>
              </a:defRPr>
            </a:lvl7pPr>
            <a:lvl8pPr marL="3779838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tabLst>
                <a:tab pos="989013" algn="l"/>
              </a:tabLst>
              <a:defRPr kumimoji="1">
                <a:solidFill>
                  <a:schemeClr val="tx1"/>
                </a:solidFill>
                <a:latin typeface="+mn-ea"/>
                <a:ea typeface="+mn-ea"/>
              </a:defRPr>
            </a:lvl8pPr>
            <a:lvl9pPr marL="4237038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tabLst>
                <a:tab pos="989013" algn="l"/>
              </a:tabLst>
              <a:defRPr kumimoji="1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marL="342900" indent="-342900" algn="ctr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2400" b="1" dirty="0">
                <a:latin typeface="Constantia" panose="02030602050306030303" pitchFamily="18" charset="0"/>
              </a:rPr>
              <a:t>Dr. J. Park &amp; </a:t>
            </a:r>
            <a:r>
              <a:rPr lang="en-US" altLang="ko-KR" sz="2400" b="1" dirty="0" err="1">
                <a:latin typeface="Constantia" panose="02030602050306030303" pitchFamily="18" charset="0"/>
              </a:rPr>
              <a:t>RyongKyu</a:t>
            </a:r>
            <a:r>
              <a:rPr lang="en-US" altLang="ko-KR" sz="2400" b="1" dirty="0">
                <a:latin typeface="Constantia" panose="02030602050306030303" pitchFamily="18" charset="0"/>
              </a:rPr>
              <a:t> Lee</a:t>
            </a:r>
            <a:endParaRPr lang="en-US" altLang="ko-KR" sz="1100" dirty="0">
              <a:solidFill>
                <a:srgbClr val="0000FF"/>
              </a:solidFill>
              <a:latin typeface="Constantia" panose="02030602050306030303" pitchFamily="18" charset="0"/>
            </a:endParaRPr>
          </a:p>
          <a:p>
            <a:pPr marL="342900" indent="-342900" algn="ctr" eaLnBrk="1" hangingPunct="1">
              <a:buFont typeface="Wingdings 2" pitchFamily="18" charset="2"/>
              <a:buNone/>
            </a:pPr>
            <a:r>
              <a:rPr kumimoji="0" lang="en-US" altLang="ko-KR" sz="1600" dirty="0">
                <a:latin typeface="Constantia" panose="02030602050306030303" pitchFamily="18" charset="0"/>
              </a:rPr>
              <a:t>School of Electrical Engineering</a:t>
            </a:r>
          </a:p>
          <a:p>
            <a:pPr marL="342900" indent="-342900" algn="ctr" eaLnBrk="1" hangingPunct="1">
              <a:buFont typeface="Wingdings 2" pitchFamily="18" charset="2"/>
              <a:buNone/>
            </a:pPr>
            <a:r>
              <a:rPr kumimoji="0" lang="en-US" altLang="ko-KR" sz="1600" dirty="0">
                <a:latin typeface="Constantia" panose="02030602050306030303" pitchFamily="18" charset="0"/>
              </a:rPr>
              <a:t>Korea Advanced Institute of Science &amp; Technology (KAIST)</a:t>
            </a:r>
          </a:p>
          <a:p>
            <a:pPr marL="342900" indent="-342900" algn="ctr" eaLnBrk="1" hangingPunct="1">
              <a:buFont typeface="Wingdings 2" pitchFamily="18" charset="2"/>
              <a:buNone/>
            </a:pPr>
            <a:endParaRPr kumimoji="0" lang="en-US" altLang="ko-KR" sz="1600" dirty="0">
              <a:latin typeface="Constantia" panose="02030602050306030303" pitchFamily="18" charset="0"/>
            </a:endParaRPr>
          </a:p>
          <a:p>
            <a:pPr marL="342900" lvl="0" indent="-342900" algn="ctr" eaLnBrk="1" hangingPunct="1">
              <a:lnSpc>
                <a:spcPct val="130000"/>
              </a:lnSpc>
              <a:buClr>
                <a:srgbClr val="72A376"/>
              </a:buClr>
              <a:buNone/>
            </a:pPr>
            <a:r>
              <a:rPr lang="en-US" altLang="ko-KR" sz="1600" dirty="0">
                <a:solidFill>
                  <a:srgbClr val="0000FF"/>
                </a:solidFill>
              </a:rPr>
              <a:t>y.h.kim@kaist.ac.kr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FFA05-D42F-4D7A-8229-73140500F153}"/>
              </a:ext>
            </a:extLst>
          </p:cNvPr>
          <p:cNvSpPr/>
          <p:nvPr/>
        </p:nvSpPr>
        <p:spPr>
          <a:xfrm>
            <a:off x="2339752" y="836712"/>
            <a:ext cx="44644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 </a:t>
            </a:r>
            <a:r>
              <a:rPr lang="en-US" altLang="ko-KR" dirty="0"/>
              <a:t>6</a:t>
            </a:r>
            <a:r>
              <a:rPr lang="ko-KR" altLang="en-US" dirty="0"/>
              <a:t>회 전자구조계산 여름학교</a:t>
            </a:r>
          </a:p>
        </p:txBody>
      </p:sp>
    </p:spTree>
    <p:extLst>
      <p:ext uri="{BB962C8B-B14F-4D97-AF65-F5344CB8AC3E}">
        <p14:creationId xmlns:p14="http://schemas.microsoft.com/office/powerpoint/2010/main" val="417233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63399-6D7C-2600-18BF-530D19CE4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39CFF6-CED8-4322-B5BB-242FE575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환경 설정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63CE3A-B284-4534-B3D3-F4F18317F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192" y="1772816"/>
            <a:ext cx="8435280" cy="4536504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Edison </a:t>
            </a:r>
            <a:r>
              <a:rPr lang="ko-KR" altLang="en-US" dirty="0">
                <a:solidFill>
                  <a:srgbClr val="FF0000"/>
                </a:solidFill>
              </a:rPr>
              <a:t>웹 페이지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ko-KR" dirty="0">
                <a:hlinkClick r:id="rId3"/>
              </a:rPr>
              <a:t>https://nano2.edison.re.kr/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Jupyter</a:t>
            </a:r>
            <a:r>
              <a:rPr lang="en-US" altLang="ko-KR" dirty="0"/>
              <a:t> terminal</a:t>
            </a:r>
          </a:p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KISTI</a:t>
            </a:r>
            <a:r>
              <a:rPr lang="ko-KR" altLang="en-US" dirty="0">
                <a:solidFill>
                  <a:srgbClr val="FF0000"/>
                </a:solidFill>
              </a:rPr>
              <a:t> 슈퍼컴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계정 및 </a:t>
            </a:r>
            <a:r>
              <a:rPr lang="en-US" altLang="ko-KR" dirty="0"/>
              <a:t>OTP </a:t>
            </a:r>
            <a:r>
              <a:rPr lang="ko-KR" altLang="en-US" dirty="0"/>
              <a:t>를 통한 접속</a:t>
            </a:r>
            <a:endParaRPr lang="en-US" altLang="ko-KR" dirty="0"/>
          </a:p>
          <a:p>
            <a:r>
              <a:rPr lang="en-US" altLang="ko-KR" dirty="0"/>
              <a:t>WSL </a:t>
            </a:r>
          </a:p>
          <a:p>
            <a:pPr lvl="1"/>
            <a:r>
              <a:rPr lang="en-US" altLang="ko-KR" dirty="0">
                <a:hlinkClick r:id="rId4"/>
              </a:rPr>
              <a:t>https://yhkimlab.github.io/YHKimLabWiki/site/environment/wsl2/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Windows OS</a:t>
            </a:r>
            <a:r>
              <a:rPr lang="ko-KR" altLang="en-US" dirty="0"/>
              <a:t>에 </a:t>
            </a:r>
            <a:r>
              <a:rPr lang="en-US" altLang="ko-KR" dirty="0"/>
              <a:t>Ubuntu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ko-KR" altLang="en-US" dirty="0"/>
              <a:t>개인 플랫폼</a:t>
            </a:r>
            <a:endParaRPr lang="en-US" altLang="ko-KR" dirty="0"/>
          </a:p>
          <a:p>
            <a:pPr lvl="1"/>
            <a:r>
              <a:rPr lang="en-US" altLang="ko-KR" dirty="0"/>
              <a:t>Linux </a:t>
            </a:r>
            <a:r>
              <a:rPr lang="ko-KR" altLang="en-US" dirty="0"/>
              <a:t>환경</a:t>
            </a:r>
            <a:endParaRPr lang="en-US" altLang="ko-KR" dirty="0"/>
          </a:p>
          <a:p>
            <a:pPr lvl="1"/>
            <a:r>
              <a:rPr lang="en-US" altLang="ko-KR" dirty="0"/>
              <a:t>Server </a:t>
            </a:r>
            <a:r>
              <a:rPr lang="ko-KR" altLang="en-US" dirty="0"/>
              <a:t>접속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336987-BD18-4586-AA7E-5AAC036C9855}"/>
              </a:ext>
            </a:extLst>
          </p:cNvPr>
          <p:cNvSpPr txBox="1"/>
          <p:nvPr/>
        </p:nvSpPr>
        <p:spPr>
          <a:xfrm>
            <a:off x="328185" y="104303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Linux </a:t>
            </a:r>
            <a:r>
              <a:rPr lang="ko-KR" altLang="en-US" dirty="0"/>
              <a:t>환경 만들기</a:t>
            </a:r>
          </a:p>
        </p:txBody>
      </p:sp>
    </p:spTree>
    <p:extLst>
      <p:ext uri="{BB962C8B-B14F-4D97-AF65-F5344CB8AC3E}">
        <p14:creationId xmlns:p14="http://schemas.microsoft.com/office/powerpoint/2010/main" val="419099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63399-6D7C-2600-18BF-530D19CE4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39CFF6-CED8-4322-B5BB-242FE575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환경 설정 </a:t>
            </a:r>
            <a:r>
              <a:rPr lang="en-US" altLang="ko-KR" dirty="0"/>
              <a:t>-  Edison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2A4466-91DA-447D-ABE7-B5F0F9F2B2B2}"/>
              </a:ext>
            </a:extLst>
          </p:cNvPr>
          <p:cNvSpPr txBox="1"/>
          <p:nvPr/>
        </p:nvSpPr>
        <p:spPr>
          <a:xfrm>
            <a:off x="-83692" y="764704"/>
            <a:ext cx="7536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Edison </a:t>
            </a:r>
            <a:r>
              <a:rPr lang="ko-KR" altLang="en-US" dirty="0"/>
              <a:t>웹 페이지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https://nano2.edison.re.kr/</a:t>
            </a:r>
            <a:r>
              <a:rPr lang="en-US" altLang="ko-KR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6E932A-2323-4A32-8818-C2D6AFF46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2205290"/>
            <a:ext cx="7575903" cy="38884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058903-35BF-4D2A-9A04-021E1E5A2B69}"/>
              </a:ext>
            </a:extLst>
          </p:cNvPr>
          <p:cNvSpPr txBox="1"/>
          <p:nvPr/>
        </p:nvSpPr>
        <p:spPr>
          <a:xfrm>
            <a:off x="395536" y="137255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계정 만들기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444EBE-4BE3-43A6-997F-F4137091B61B}"/>
              </a:ext>
            </a:extLst>
          </p:cNvPr>
          <p:cNvSpPr/>
          <p:nvPr/>
        </p:nvSpPr>
        <p:spPr>
          <a:xfrm>
            <a:off x="7308304" y="2236625"/>
            <a:ext cx="720080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27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63399-6D7C-2600-18BF-530D19CE4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39CFF6-CED8-4322-B5BB-242FE575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환경 설정 </a:t>
            </a:r>
            <a:r>
              <a:rPr lang="en-US" altLang="ko-KR" dirty="0"/>
              <a:t>-  Edison/</a:t>
            </a:r>
            <a:r>
              <a:rPr lang="en-US" altLang="ko-KR" dirty="0" err="1"/>
              <a:t>JupyterLab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2A4466-91DA-447D-ABE7-B5F0F9F2B2B2}"/>
              </a:ext>
            </a:extLst>
          </p:cNvPr>
          <p:cNvSpPr txBox="1"/>
          <p:nvPr/>
        </p:nvSpPr>
        <p:spPr>
          <a:xfrm>
            <a:off x="-83692" y="764704"/>
            <a:ext cx="7536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Edison </a:t>
            </a:r>
            <a:r>
              <a:rPr lang="ko-KR" altLang="en-US" dirty="0"/>
              <a:t>웹 페이지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https://nano2.edison.re.kr/</a:t>
            </a:r>
            <a:r>
              <a:rPr lang="en-US" altLang="ko-KR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58903-35BF-4D2A-9A04-021E1E5A2B69}"/>
              </a:ext>
            </a:extLst>
          </p:cNvPr>
          <p:cNvSpPr txBox="1"/>
          <p:nvPr/>
        </p:nvSpPr>
        <p:spPr>
          <a:xfrm>
            <a:off x="395536" y="1372552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JupyterLab</a:t>
            </a:r>
            <a:r>
              <a:rPr lang="en-US" altLang="ko-KR" dirty="0"/>
              <a:t> </a:t>
            </a:r>
            <a:r>
              <a:rPr lang="ko-KR" altLang="en-US" dirty="0"/>
              <a:t>열기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err="1"/>
              <a:t>Menu:Tool</a:t>
            </a:r>
            <a:r>
              <a:rPr lang="en-US" altLang="ko-KR" dirty="0"/>
              <a:t>/</a:t>
            </a:r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FFED72-72D5-4F25-8501-B8A286970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" y="2276872"/>
            <a:ext cx="7452320" cy="325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444EBE-4BE3-43A6-997F-F4137091B61B}"/>
              </a:ext>
            </a:extLst>
          </p:cNvPr>
          <p:cNvSpPr/>
          <p:nvPr/>
        </p:nvSpPr>
        <p:spPr>
          <a:xfrm>
            <a:off x="5220072" y="2348880"/>
            <a:ext cx="57606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9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63399-6D7C-2600-18BF-530D19CE4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39CFF6-CED8-4322-B5BB-242FE575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환경 설정 </a:t>
            </a:r>
            <a:r>
              <a:rPr lang="en-US" altLang="ko-KR" dirty="0"/>
              <a:t>-  Edison/</a:t>
            </a:r>
            <a:r>
              <a:rPr lang="en-US" altLang="ko-KR" dirty="0" err="1"/>
              <a:t>JupyterLab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58903-35BF-4D2A-9A04-021E1E5A2B69}"/>
              </a:ext>
            </a:extLst>
          </p:cNvPr>
          <p:cNvSpPr txBox="1"/>
          <p:nvPr/>
        </p:nvSpPr>
        <p:spPr>
          <a:xfrm>
            <a:off x="467544" y="908720"/>
            <a:ext cx="835292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JupyterLab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JupyterLab</a:t>
            </a:r>
            <a:r>
              <a:rPr lang="en-US" altLang="ko-KR" sz="1600" dirty="0"/>
              <a:t>: Menu, File browser, Workspace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600" dirty="0"/>
              <a:t>Menu: File/New or [ + ] icon </a:t>
            </a:r>
            <a:r>
              <a:rPr lang="ko-KR" altLang="en-US" sz="1600" dirty="0"/>
              <a:t>클릭 </a:t>
            </a:r>
            <a:r>
              <a:rPr lang="en-US" altLang="ko-KR" sz="1600" dirty="0">
                <a:sym typeface="Wingdings" panose="05000000000000000000" pitchFamily="2" charset="2"/>
              </a:rPr>
              <a:t> New tab</a:t>
            </a:r>
            <a:endParaRPr lang="en-US" altLang="ko-KR" sz="16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600" dirty="0"/>
              <a:t>Workspace: Tab</a:t>
            </a:r>
            <a:r>
              <a:rPr lang="ko-KR" altLang="en-US" sz="1600" dirty="0"/>
              <a:t>으로 </a:t>
            </a:r>
            <a:r>
              <a:rPr lang="en-US" altLang="ko-KR" sz="1600" dirty="0"/>
              <a:t>notebook, terminal </a:t>
            </a:r>
            <a:r>
              <a:rPr lang="ko-KR" altLang="en-US" sz="1600" dirty="0"/>
              <a:t>등이 열림</a:t>
            </a:r>
            <a:endParaRPr lang="en-US" altLang="ko-KR" sz="16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600" dirty="0"/>
              <a:t>File browser: .txt, .</a:t>
            </a:r>
            <a:r>
              <a:rPr lang="en-US" altLang="ko-KR" sz="1600" dirty="0" err="1"/>
              <a:t>ipynb</a:t>
            </a:r>
            <a:r>
              <a:rPr lang="en-US" altLang="ko-KR" sz="1600" dirty="0"/>
              <a:t>, .csv, .</a:t>
            </a:r>
            <a:r>
              <a:rPr lang="en-US" altLang="ko-KR" sz="1600" dirty="0" err="1"/>
              <a:t>png</a:t>
            </a:r>
            <a:r>
              <a:rPr lang="en-US" altLang="ko-KR" sz="1600" dirty="0"/>
              <a:t> (</a:t>
            </a:r>
            <a:r>
              <a:rPr lang="ko-KR" altLang="en-US" sz="1600" dirty="0"/>
              <a:t>그림파일</a:t>
            </a:r>
            <a:r>
              <a:rPr lang="en-US" altLang="ko-KR" sz="1600" dirty="0"/>
              <a:t>) </a:t>
            </a:r>
            <a:r>
              <a:rPr lang="ko-KR" altLang="en-US" sz="1600" dirty="0"/>
              <a:t>등은 바로 열림</a:t>
            </a:r>
            <a:endParaRPr lang="en-US" altLang="ko-KR" sz="16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DE415-8A13-4B63-A6BD-1EB9BAC1B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636912"/>
            <a:ext cx="6264696" cy="398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63399-6D7C-2600-18BF-530D19CE4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39CFF6-CED8-4322-B5BB-242FE575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 </a:t>
            </a:r>
            <a:r>
              <a:rPr lang="en-US" altLang="ko-KR" dirty="0" err="1"/>
              <a:t>JupyterLab</a:t>
            </a:r>
            <a:r>
              <a:rPr lang="en-US" altLang="ko-KR" dirty="0"/>
              <a:t>-Terminal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58903-35BF-4D2A-9A04-021E1E5A2B69}"/>
              </a:ext>
            </a:extLst>
          </p:cNvPr>
          <p:cNvSpPr txBox="1"/>
          <p:nvPr/>
        </p:nvSpPr>
        <p:spPr>
          <a:xfrm>
            <a:off x="467544" y="908720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Terminal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Linux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hlinkClick r:id="rId3"/>
              </a:rPr>
              <a:t>https://yhkimlab.github.io/YHKimLabWiki/site/other/1.1_LinuxCheatSheet/</a:t>
            </a:r>
            <a:r>
              <a:rPr lang="en-US" altLang="ko-KR" dirty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F315F5-8D3F-41F0-8EC3-659066D96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60" y="2276872"/>
            <a:ext cx="8892480" cy="389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9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63399-6D7C-2600-18BF-530D19CE4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39CFF6-CED8-4322-B5BB-242FE575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 </a:t>
            </a:r>
            <a:r>
              <a:rPr lang="en-US" altLang="ko-KR" dirty="0" err="1"/>
              <a:t>JupyterLab-ipynb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58903-35BF-4D2A-9A04-021E1E5A2B69}"/>
              </a:ext>
            </a:extLst>
          </p:cNvPr>
          <p:cNvSpPr txBox="1"/>
          <p:nvPr/>
        </p:nvSpPr>
        <p:spPr>
          <a:xfrm>
            <a:off x="467544" y="908720"/>
            <a:ext cx="8352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Encode python script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/>
              <a:t>모듈 설치는 터미널에서 </a:t>
            </a:r>
            <a:r>
              <a:rPr lang="en-US" altLang="ko-KR" dirty="0"/>
              <a:t>pip</a:t>
            </a:r>
            <a:r>
              <a:rPr lang="ko-KR" altLang="en-US" dirty="0"/>
              <a:t>을 이용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6C895-380B-4D2C-8437-3437047C7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8181"/>
            <a:ext cx="9144000" cy="288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0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63399-6D7C-2600-18BF-530D19CE4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39CFF6-CED8-4322-B5BB-242FE575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 </a:t>
            </a:r>
            <a:r>
              <a:rPr lang="en-US" altLang="ko-KR" dirty="0" err="1"/>
              <a:t>JupyterLab</a:t>
            </a:r>
            <a:r>
              <a:rPr lang="en-US" altLang="ko-KR" dirty="0"/>
              <a:t> - </a:t>
            </a:r>
            <a:r>
              <a:rPr lang="en-US" altLang="ko-KR" dirty="0" err="1"/>
              <a:t>png</a:t>
            </a:r>
            <a:r>
              <a:rPr lang="en-US" altLang="ko-KR" dirty="0"/>
              <a:t> </a:t>
            </a:r>
            <a:r>
              <a:rPr lang="ko-KR" altLang="en-US" dirty="0"/>
              <a:t>그림 파일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58903-35BF-4D2A-9A04-021E1E5A2B69}"/>
              </a:ext>
            </a:extLst>
          </p:cNvPr>
          <p:cNvSpPr txBox="1"/>
          <p:nvPr/>
        </p:nvSpPr>
        <p:spPr>
          <a:xfrm>
            <a:off x="467544" y="908720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en-US" altLang="ko-KR" dirty="0" err="1"/>
              <a:t>png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Terminal</a:t>
            </a:r>
            <a:r>
              <a:rPr lang="ko-KR" altLang="en-US" dirty="0"/>
              <a:t>에서 작업 후 </a:t>
            </a:r>
            <a:r>
              <a:rPr lang="en-US" altLang="ko-KR" dirty="0" err="1"/>
              <a:t>png</a:t>
            </a:r>
            <a:r>
              <a:rPr lang="en-US" altLang="ko-KR" dirty="0"/>
              <a:t> </a:t>
            </a:r>
            <a:r>
              <a:rPr lang="ko-KR" altLang="en-US" dirty="0"/>
              <a:t>파일 생성시 가시화</a:t>
            </a:r>
            <a:r>
              <a:rPr lang="en-US" altLang="ko-KR" dirty="0"/>
              <a:t>    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DD7E75-14CD-4A10-BCED-337914B3A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5" y="2636912"/>
            <a:ext cx="9144000" cy="386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83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63399-6D7C-2600-18BF-530D19CE4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39CFF6-CED8-4322-B5BB-242FE575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 </a:t>
            </a:r>
            <a:r>
              <a:rPr lang="en-US" altLang="ko-KR" dirty="0" err="1"/>
              <a:t>JupyterLab</a:t>
            </a:r>
            <a:r>
              <a:rPr lang="en-US" altLang="ko-KR" dirty="0"/>
              <a:t> – Download/Upload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58903-35BF-4D2A-9A04-021E1E5A2B69}"/>
              </a:ext>
            </a:extLst>
          </p:cNvPr>
          <p:cNvSpPr txBox="1"/>
          <p:nvPr/>
        </p:nvSpPr>
        <p:spPr>
          <a:xfrm>
            <a:off x="467544" y="908720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Download manual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Git clone https://github.com/hopefulp/SummerSchool6.git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/>
              <a:t>매뉴얼 찾아 오른쪽 마우스로 </a:t>
            </a:r>
            <a:r>
              <a:rPr lang="en-US" altLang="ko-KR" dirty="0"/>
              <a:t>Download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Source batch.sh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Text </a:t>
            </a:r>
            <a:r>
              <a:rPr lang="ko-KR" altLang="en-US" dirty="0"/>
              <a:t>파일 </a:t>
            </a:r>
            <a:r>
              <a:rPr lang="en-US" altLang="ko-KR" dirty="0">
                <a:sym typeface="Wingdings" panose="05000000000000000000" pitchFamily="2" charset="2"/>
              </a:rPr>
              <a:t> double click</a:t>
            </a:r>
            <a:r>
              <a:rPr lang="ko-KR" altLang="en-US" dirty="0">
                <a:sym typeface="Wingdings" panose="05000000000000000000" pitchFamily="2" charset="2"/>
              </a:rPr>
              <a:t>으로 열기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수정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7. File upload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ym typeface="Wingdings" panose="05000000000000000000" pitchFamily="2" charset="2"/>
              </a:rPr>
              <a:t>Icon </a:t>
            </a:r>
            <a:r>
              <a:rPr lang="ko-KR" altLang="en-US" dirty="0">
                <a:sym typeface="Wingdings" panose="05000000000000000000" pitchFamily="2" charset="2"/>
              </a:rPr>
              <a:t>이용 파일 </a:t>
            </a:r>
            <a:r>
              <a:rPr lang="en-US" altLang="ko-KR" dirty="0">
                <a:sym typeface="Wingdings" panose="05000000000000000000" pitchFamily="2" charset="2"/>
              </a:rPr>
              <a:t>upload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9E97074-C1BD-41D2-9490-7C6F920234AA}"/>
              </a:ext>
            </a:extLst>
          </p:cNvPr>
          <p:cNvGrpSpPr/>
          <p:nvPr/>
        </p:nvGrpSpPr>
        <p:grpSpPr>
          <a:xfrm>
            <a:off x="467544" y="2996952"/>
            <a:ext cx="8113162" cy="3528392"/>
            <a:chOff x="515419" y="2492896"/>
            <a:chExt cx="8113162" cy="3528392"/>
          </a:xfrm>
        </p:grpSpPr>
        <p:pic>
          <p:nvPicPr>
            <p:cNvPr id="7" name="그림 1">
              <a:extLst>
                <a:ext uri="{FF2B5EF4-FFF2-40B4-BE49-F238E27FC236}">
                  <a16:creationId xmlns:a16="http://schemas.microsoft.com/office/drawing/2014/main" id="{A2671169-9F9D-4DCF-A765-F89EE8BC0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5419" y="2492896"/>
              <a:ext cx="8113162" cy="3528392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A02916E-EEF3-42A2-B59D-D675AD984093}"/>
                </a:ext>
              </a:extLst>
            </p:cNvPr>
            <p:cNvSpPr/>
            <p:nvPr/>
          </p:nvSpPr>
          <p:spPr>
            <a:xfrm>
              <a:off x="4067944" y="3429000"/>
              <a:ext cx="2736304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AF9EF1B-B723-47DD-B509-CF8BEE7052F0}"/>
                </a:ext>
              </a:extLst>
            </p:cNvPr>
            <p:cNvSpPr/>
            <p:nvPr/>
          </p:nvSpPr>
          <p:spPr>
            <a:xfrm>
              <a:off x="755576" y="5157192"/>
              <a:ext cx="1800200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47447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4">
      <a:majorFont>
        <a:latin typeface="callibri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첨단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128269</TotalTime>
  <Words>1715</Words>
  <Application>Microsoft Office PowerPoint</Application>
  <PresentationFormat>On-screen Show (4:3)</PresentationFormat>
  <Paragraphs>92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callibri</vt:lpstr>
      <vt:lpstr>맑은 고딕</vt:lpstr>
      <vt:lpstr>Arial</vt:lpstr>
      <vt:lpstr>Calibri</vt:lpstr>
      <vt:lpstr>Constantia</vt:lpstr>
      <vt:lpstr>Times New Roman</vt:lpstr>
      <vt:lpstr>Wingdings</vt:lpstr>
      <vt:lpstr>Wingdings 2</vt:lpstr>
      <vt:lpstr>1_Office 테마</vt:lpstr>
      <vt:lpstr>디자인 사용자 지정</vt:lpstr>
      <vt:lpstr>PowerPoint Presentation</vt:lpstr>
      <vt:lpstr>1. 환경 설정</vt:lpstr>
      <vt:lpstr>1-1 환경 설정 -  Edison</vt:lpstr>
      <vt:lpstr>1-1 환경 설정 -  Edison/JupyterLab</vt:lpstr>
      <vt:lpstr>1-1 환경 설정 -  Edison/JupyterLab</vt:lpstr>
      <vt:lpstr>1-2 JupyterLab-Terminal</vt:lpstr>
      <vt:lpstr>1-2 JupyterLab-ipynb</vt:lpstr>
      <vt:lpstr>1-2 JupyterLab - png 그림 파일</vt:lpstr>
      <vt:lpstr>1-2 JupyterLab – Download/Upload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Yong-Hoon Kim</dc:creator>
  <cp:lastModifiedBy>Joonho Park</cp:lastModifiedBy>
  <cp:revision>1139</cp:revision>
  <cp:lastPrinted>2017-03-03T03:20:58Z</cp:lastPrinted>
  <dcterms:created xsi:type="dcterms:W3CDTF">2012-07-04T02:23:50Z</dcterms:created>
  <dcterms:modified xsi:type="dcterms:W3CDTF">2025-07-11T16:25:19Z</dcterms:modified>
</cp:coreProperties>
</file>