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sldIdLst>
    <p:sldId id="256" r:id="rId5"/>
    <p:sldId id="257" r:id="rId6"/>
    <p:sldId id="263" r:id="rId7"/>
    <p:sldId id="259" r:id="rId8"/>
    <p:sldId id="265" r:id="rId9"/>
    <p:sldId id="260" r:id="rId10"/>
    <p:sldId id="261" r:id="rId11"/>
    <p:sldId id="264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C987A-E202-4D42-BB92-025203BC2A4C}" v="2" dt="2021-03-31T11:16:4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06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E6A4-D2BA-4851-B085-1F292957102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D9D1-331C-4EA8-9B20-8C775442C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8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Direto de Padronização (ou da População-Padrão) 1. Escolhe-se uma “população-padrão” e realizam-se os cálculos como se as duas populações tivessem esta distribuição de idades . </a:t>
            </a:r>
          </a:p>
          <a:p>
            <a:r>
              <a:rPr lang="pt-BR" dirty="0"/>
              <a:t>A população pode ser real (uma das populações em estudo ou aquela de um outro país) ou ser fictícia (média ou soma das populações envolvidas na análise).</a:t>
            </a:r>
          </a:p>
          <a:p>
            <a:r>
              <a:rPr lang="pt-BR" dirty="0"/>
              <a:t>2. Aplicam-se na população-padrão, os coeficientes observados nas duas regiões, para obter o “número de óbitos esperados” para ambas 3. Estes “números de óbitos esperados” permitem o cálculo dos coeficientes ajustados O resultado (taxa de mortalidade padronizada ou ajustada para idade) indica a mortalidade que uma população teria caso apresentasse um estrutura etária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4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todas as categorias de cor/raça e em ambos os triênios verificou-se maior proporção de internações no sexo masculino. As internações foram mais frequentes na faixa etária de 1 a 4 anos no triênio 2009-2011, exceto para indígenas, em que 51,2% das internações ocorreram em menores de um ano.</a:t>
            </a:r>
          </a:p>
          <a:p>
            <a:r>
              <a:rPr lang="pt-BR" dirty="0"/>
              <a:t>No triênio seguinte, as crianças amarelas (55,8%), brancas (51,4%) e com cor/raça ignorada (52,3%) passaram a ter mais internações em menores de um ano, ao passo que indígenas apresentaram proporção de internação mais elevada entre 1 e 4 anos (53,4%).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Houve queda no número absoluto de internações no período de estudo, passando de 1.279.239, em 2009, para 1.123.440, em 2014 (todas as raças exceto na categoria amarela)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5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X: Doenças do sistema respiratório.</a:t>
            </a:r>
          </a:p>
          <a:p>
            <a:r>
              <a:rPr lang="pt-BR" dirty="0"/>
              <a:t>Capítulo I: Doenças infecciosas e parasitárias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Capítulo XVI: A</a:t>
            </a:r>
            <a:r>
              <a:rPr lang="pt-BR" b="0" i="0" dirty="0">
                <a:solidFill>
                  <a:srgbClr val="000000"/>
                </a:solidFill>
                <a:effectLst/>
                <a:latin typeface="Linux Libertine"/>
              </a:rPr>
              <a:t>fecções originadas no período perinatal</a:t>
            </a:r>
            <a:endParaRPr lang="pt-BR" dirty="0"/>
          </a:p>
          <a:p>
            <a:r>
              <a:rPr lang="pt-BR" dirty="0"/>
              <a:t>Capítulo XI: Doenças do aparelho digestivo</a:t>
            </a:r>
          </a:p>
          <a:p>
            <a:r>
              <a:rPr lang="pt-BR" dirty="0"/>
              <a:t>Capítulo XIV: Doenças do aparelho </a:t>
            </a:r>
            <a:r>
              <a:rPr lang="pt-BR" dirty="0" err="1"/>
              <a:t>genitourinário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Brasil, a taxa mais elevada de ICSAP foi observada em crianças indígenas (97,3/1.000 crianças), seguidas por crianças de cores parda (40,0/1.000 crianças), branca (20,9/1.000 crianças), preta (16,8/1.000 crianças) e amarela (14,8/1.000 crianças) (Tabela 3). A análise por regiões e cor/raça revelou que os indígenas apresentaram as maiores taxas no Centro-oeste (337,7/1.000 crianças), Sudeste (79,8/1.000 crianças) e Norte (50,0/1.000 crianças), com destaque para a primeira, que representou a maior taxa de todas as regiões e categorias de cor/raça. Ressalta-se que a categoria branca apresentou taxas brutas mais elevadas que a preta em três regiões (Centro-oeste, Sudeste e Sul), com magnitude claramente convincente apenas na Região Centro-oeste.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23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0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77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31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00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2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49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98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9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5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70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896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5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00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E09C-9284-4E51-B4EC-B1781975DFD5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9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8F38-9FAD-4463-9277-407BB6E58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Iniquidades étnico-raciais nas hospitalizações por causas evitáveis em menores de cinco anos no Brasil, 2009-2014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25874-EA51-41DF-A516-7F12599A1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Cad. Saúde Pública 2019; 35 </a:t>
            </a:r>
            <a:r>
              <a:rPr lang="pt-BR" dirty="0" err="1"/>
              <a:t>Sup</a:t>
            </a:r>
            <a:r>
              <a:rPr lang="pt-BR" dirty="0"/>
              <a:t> 3:e00001019</a:t>
            </a:r>
          </a:p>
          <a:p>
            <a:r>
              <a:rPr lang="pt-BR"/>
              <a:t>Yasmin Nascimento Farias, Iuri da Costa Leite , Marilda Agudo Mendonça Teixeira de Siqueira , Andrey Moreira Cardoso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1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F2E49-3BC9-4B60-AFE6-DBE27F08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5FEFC-001F-4BD9-9A39-021E9B9C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D2E39F-FF97-4D87-B4ED-55838D52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9" y="0"/>
            <a:ext cx="12041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6059-A797-4180-A5A5-FDEE0E6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CE313-E5AD-419B-A569-906EFF46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57" y="1250302"/>
            <a:ext cx="10178322" cy="1017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Estudar as inequidades étnico-raciais nas internações em menores de 5 anos, no Brasil e regiões, com ênfase em ICSAP e infecções respiratórias agudas, no período de 2009 a 2014.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9B6E1D-1DEA-428C-88E3-55B75C1E766A}"/>
              </a:ext>
            </a:extLst>
          </p:cNvPr>
          <p:cNvSpPr txBox="1">
            <a:spLocks/>
          </p:cNvSpPr>
          <p:nvPr/>
        </p:nvSpPr>
        <p:spPr>
          <a:xfrm>
            <a:off x="1251678" y="2438561"/>
            <a:ext cx="10178322" cy="867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 de estudo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A7C5FD-75AA-43DE-A520-985FF4DD6205}"/>
              </a:ext>
            </a:extLst>
          </p:cNvPr>
          <p:cNvSpPr txBox="1">
            <a:spLocks/>
          </p:cNvSpPr>
          <p:nvPr/>
        </p:nvSpPr>
        <p:spPr>
          <a:xfrm>
            <a:off x="1245457" y="3278156"/>
            <a:ext cx="10178322" cy="10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Descritivo da morbidade hospitalar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B008C9-74A0-4927-BE00-B84878F890F1}"/>
              </a:ext>
            </a:extLst>
          </p:cNvPr>
          <p:cNvSpPr txBox="1">
            <a:spLocks/>
          </p:cNvSpPr>
          <p:nvPr/>
        </p:nvSpPr>
        <p:spPr>
          <a:xfrm>
            <a:off x="1245451" y="4158512"/>
            <a:ext cx="10178322" cy="867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Fonte de dados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E8F673-F7E4-4CD0-875D-DB428121B1A5}"/>
              </a:ext>
            </a:extLst>
          </p:cNvPr>
          <p:cNvSpPr txBox="1">
            <a:spLocks/>
          </p:cNvSpPr>
          <p:nvPr/>
        </p:nvSpPr>
        <p:spPr>
          <a:xfrm>
            <a:off x="1239230" y="4998107"/>
            <a:ext cx="10178322" cy="10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SIH-SUS – Sistema de Informações Hospitalares</a:t>
            </a:r>
          </a:p>
          <a:p>
            <a:pPr marL="0" indent="0">
              <a:buNone/>
            </a:pPr>
            <a:r>
              <a:rPr lang="pt-BR" dirty="0"/>
              <a:t>Foram excluídas as AIH de longa duração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63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F7F13-E60A-4BAC-9761-2399F6C1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85A5D-9C2F-45DF-B4AC-2D3CEC26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Foram consideradas as seguintes causas de internação:</a:t>
            </a:r>
          </a:p>
          <a:p>
            <a:pPr lvl="1"/>
            <a:r>
              <a:rPr lang="pt-BR" dirty="0"/>
              <a:t>Capítulos da CID 10</a:t>
            </a:r>
          </a:p>
          <a:p>
            <a:pPr lvl="1"/>
            <a:r>
              <a:rPr lang="pt-BR" dirty="0"/>
              <a:t>Internações por IRA (J00-J22)</a:t>
            </a:r>
          </a:p>
          <a:p>
            <a:pPr lvl="1"/>
            <a:r>
              <a:rPr lang="pt-BR" dirty="0"/>
              <a:t>Internações por pneumonia e influenza – P&amp;I (J10-J18)</a:t>
            </a:r>
          </a:p>
          <a:p>
            <a:pPr lvl="1"/>
            <a:r>
              <a:rPr lang="pt-BR" dirty="0"/>
              <a:t>ICSAP, com base na lista brasileira</a:t>
            </a:r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58DC1C7-AB07-42BE-BE79-E8418C129EA1}"/>
              </a:ext>
            </a:extLst>
          </p:cNvPr>
          <p:cNvSpPr txBox="1">
            <a:spLocks/>
          </p:cNvSpPr>
          <p:nvPr/>
        </p:nvSpPr>
        <p:spPr>
          <a:xfrm>
            <a:off x="1239230" y="4998107"/>
            <a:ext cx="10178322" cy="10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6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6059-A797-4180-A5A5-FDEE0E6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r>
              <a:rPr lang="pt-BR" dirty="0"/>
              <a:t>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CE313-E5AD-419B-A569-906EFF46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56" y="1524000"/>
            <a:ext cx="10268117" cy="4483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Realizou-se uma análise descritiva das hospitalizações, estimando-se as internações proporcionais específicas por sexo, faixa etária (&lt; 1 ano e 1-4 anos), região de residência e tempo de permanência hospitalar segundo categorias de cor/raça, em dois triênios (2009-2011 e 2012-2014). Calcularam-se ainda as internações proporcionais por causas (Capítulos da CID-10; IRA; P&amp;I; e ICSAP) segundo cor/ raça. Em seguida, foram estimadas as taxas brutas de ICSAP com os respectivos intervalos de 95% de confiança (IC95%) por categoria de cor/raça, para o Brasil e regiões, após a imputação múltipla dos dados faltantes de cor/raça. Por fim, foram estimadas as razões de taxas (RT) de ICSAP ajustadas por idade e sexo, com IC95% entre as categorias de cor/raça, para o Brasil e regiões, antes e após a imputação múltipla da variável cor/raça.</a:t>
            </a:r>
          </a:p>
        </p:txBody>
      </p:sp>
    </p:spTree>
    <p:extLst>
      <p:ext uri="{BB962C8B-B14F-4D97-AF65-F5344CB8AC3E}">
        <p14:creationId xmlns:p14="http://schemas.microsoft.com/office/powerpoint/2010/main" val="15148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D99F5-E901-409F-8803-BFB352D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78D645-349C-4FB7-8D94-63AB494F1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03" y="1376979"/>
            <a:ext cx="10064949" cy="4704917"/>
          </a:xfrm>
        </p:spPr>
      </p:pic>
    </p:spTree>
    <p:extLst>
      <p:ext uri="{BB962C8B-B14F-4D97-AF65-F5344CB8AC3E}">
        <p14:creationId xmlns:p14="http://schemas.microsoft.com/office/powerpoint/2010/main" val="39330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EFCA9-5997-4C15-8B75-6E56545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E3405F-F2E1-4CC3-A651-98E70B9B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06" y="-3749"/>
            <a:ext cx="10306834" cy="68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FEA152-B343-4B5D-B0D9-02ED6AB66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48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7AEC45-3956-4518-94AB-571EE24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46" y="0"/>
            <a:ext cx="8946307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0EB65E-CC4C-4B13-AA4F-6305B78557AF}"/>
              </a:ext>
            </a:extLst>
          </p:cNvPr>
          <p:cNvSpPr txBox="1"/>
          <p:nvPr/>
        </p:nvSpPr>
        <p:spPr>
          <a:xfrm>
            <a:off x="81280" y="1463041"/>
            <a:ext cx="193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pt-BR" sz="1000" dirty="0"/>
              <a:t>D. sistema respiratório</a:t>
            </a:r>
          </a:p>
          <a:p>
            <a:pPr algn="r">
              <a:lnSpc>
                <a:spcPct val="140000"/>
              </a:lnSpc>
            </a:pPr>
            <a:r>
              <a:rPr lang="pt-BR" sz="1000" dirty="0"/>
              <a:t>D. infecciosas e parasitárias</a:t>
            </a:r>
          </a:p>
          <a:p>
            <a:pPr algn="r">
              <a:lnSpc>
                <a:spcPct val="140000"/>
              </a:lnSpc>
            </a:pPr>
            <a:r>
              <a:rPr lang="pt-BR" sz="1000" dirty="0" err="1"/>
              <a:t>Afec</a:t>
            </a:r>
            <a:r>
              <a:rPr lang="pt-BR" sz="1000" dirty="0"/>
              <a:t>. período perinatal</a:t>
            </a:r>
          </a:p>
          <a:p>
            <a:pPr algn="r">
              <a:lnSpc>
                <a:spcPct val="140000"/>
              </a:lnSpc>
            </a:pPr>
            <a:r>
              <a:rPr lang="pt-BR" sz="1000" dirty="0"/>
              <a:t>D. aparelho digestivo</a:t>
            </a:r>
          </a:p>
          <a:p>
            <a:pPr algn="r">
              <a:lnSpc>
                <a:spcPct val="140000"/>
              </a:lnSpc>
            </a:pPr>
            <a:r>
              <a:rPr lang="pt-BR" sz="1000" dirty="0"/>
              <a:t>D. aparelho </a:t>
            </a:r>
            <a:r>
              <a:rPr lang="pt-BR" sz="1000" dirty="0" err="1"/>
              <a:t>genitourinário</a:t>
            </a:r>
            <a:endParaRPr lang="pt-BR" sz="1000" dirty="0"/>
          </a:p>
          <a:p>
            <a:pPr algn="r">
              <a:lnSpc>
                <a:spcPct val="140000"/>
              </a:lnSpc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917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936719A-91CD-4C16-8126-4432EA00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062038"/>
            <a:ext cx="12134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0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56AD040A70BD43BB28F1E652F45C5E" ma:contentTypeVersion="10" ma:contentTypeDescription="Crie um novo documento." ma:contentTypeScope="" ma:versionID="1686fed47b4ae0b1ee09be94eb848867">
  <xsd:schema xmlns:xsd="http://www.w3.org/2001/XMLSchema" xmlns:xs="http://www.w3.org/2001/XMLSchema" xmlns:p="http://schemas.microsoft.com/office/2006/metadata/properties" xmlns:ns3="6a2bd023-16bb-4476-bf24-fd142991fb11" xmlns:ns4="19bfc35a-05b2-46d1-84c3-a2743e996c82" targetNamespace="http://schemas.microsoft.com/office/2006/metadata/properties" ma:root="true" ma:fieldsID="2e9dcc6113eb475181dbf05136df800c" ns3:_="" ns4:_="">
    <xsd:import namespace="6a2bd023-16bb-4476-bf24-fd142991fb11"/>
    <xsd:import namespace="19bfc35a-05b2-46d1-84c3-a2743e996c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bd023-16bb-4476-bf24-fd142991f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fc35a-05b2-46d1-84c3-a2743e996c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3A472-B0EA-4DB2-AB39-BEF4CF087D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DE72-9A6D-4D59-AAD2-1F6486F4F8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bd023-16bb-4476-bf24-fd142991fb11"/>
    <ds:schemaRef ds:uri="19bfc35a-05b2-46d1-84c3-a2743e996c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C06FF9-B605-4D76-855E-B269EE36870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a2bd023-16bb-4476-bf24-fd142991fb11"/>
    <ds:schemaRef ds:uri="http://schemas.microsoft.com/office/2006/metadata/properties"/>
    <ds:schemaRef ds:uri="http://purl.org/dc/elements/1.1/"/>
    <ds:schemaRef ds:uri="http://www.w3.org/XML/1998/namespace"/>
    <ds:schemaRef ds:uri="19bfc35a-05b2-46d1-84c3-a2743e996c8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784</Words>
  <Application>Microsoft Office PowerPoint</Application>
  <PresentationFormat>Widescreen</PresentationFormat>
  <Paragraphs>42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Linux Libertine</vt:lpstr>
      <vt:lpstr>Trebuchet MS</vt:lpstr>
      <vt:lpstr>Wingdings 3</vt:lpstr>
      <vt:lpstr>Facetado</vt:lpstr>
      <vt:lpstr>Iniquidades étnico-raciais nas hospitalizações por causas evitáveis em menores de cinco anos no Brasil, 2009-2014</vt:lpstr>
      <vt:lpstr>Objetivo</vt:lpstr>
      <vt:lpstr>Fontes de dados</vt:lpstr>
      <vt:lpstr>Análise de dados</vt:lpstr>
      <vt:lpstr>Análise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ICSAP no df 2009 a 2018</dc:title>
  <dc:creator>THAIS PAIXAO</dc:creator>
  <cp:lastModifiedBy>Thaís</cp:lastModifiedBy>
  <cp:revision>11</cp:revision>
  <dcterms:created xsi:type="dcterms:W3CDTF">2020-10-06T21:56:00Z</dcterms:created>
  <dcterms:modified xsi:type="dcterms:W3CDTF">2021-04-09T14:44:04Z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0x0101001C56AD040A70BD43BB28F1E652F45C5E</vt:lpwstr>
  </property>
</Properties>
</file>