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 ContentType="image/tiff"/>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handoutMasterIdLst>
    <p:handoutMasterId r:id="rId18"/>
  </p:handoutMasterIdLst>
  <p:sldIdLst>
    <p:sldId id="256" r:id="rId5"/>
    <p:sldId id="280" r:id="rId6"/>
    <p:sldId id="282" r:id="rId7"/>
    <p:sldId id="283" r:id="rId8"/>
    <p:sldId id="284" r:id="rId9"/>
    <p:sldId id="285" r:id="rId10"/>
    <p:sldId id="286" r:id="rId11"/>
    <p:sldId id="287" r:id="rId12"/>
    <p:sldId id="281" r:id="rId13"/>
    <p:sldId id="289" r:id="rId14"/>
    <p:sldId id="290" r:id="rId15"/>
    <p:sldId id="291" r:id="rId16"/>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9" d="100"/>
          <a:sy n="99" d="100"/>
        </p:scale>
        <p:origin x="357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ney Bissoli" userId="27a8628a50772066" providerId="LiveId" clId="{A11E9799-E0FC-4D3A-9F92-BF69A457A71E}"/>
    <pc:docChg chg="modSld">
      <pc:chgData name="Sidney Bissoli" userId="27a8628a50772066" providerId="LiveId" clId="{A11E9799-E0FC-4D3A-9F92-BF69A457A71E}" dt="2021-04-14T13:39:53.023" v="1" actId="20577"/>
      <pc:docMkLst>
        <pc:docMk/>
      </pc:docMkLst>
      <pc:sldChg chg="modSp mod">
        <pc:chgData name="Sidney Bissoli" userId="27a8628a50772066" providerId="LiveId" clId="{A11E9799-E0FC-4D3A-9F92-BF69A457A71E}" dt="2021-04-14T13:39:53.023" v="1" actId="20577"/>
        <pc:sldMkLst>
          <pc:docMk/>
          <pc:sldMk cId="2437263596" sldId="290"/>
        </pc:sldMkLst>
        <pc:spChg chg="mod">
          <ac:chgData name="Sidney Bissoli" userId="27a8628a50772066" providerId="LiveId" clId="{A11E9799-E0FC-4D3A-9F92-BF69A457A71E}" dt="2021-04-14T13:39:53.023" v="1" actId="20577"/>
          <ac:spMkLst>
            <pc:docMk/>
            <pc:sldMk cId="2437263596" sldId="290"/>
            <ac:spMk id="3" creationId="{435B9619-9CDD-49BA-BFC2-1D57A8EE593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1"/>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7777D35-62E0-4ADA-A544-0FF8CE93EFA3}" type="datetime1">
              <a:rPr lang="pt-BR" noProof="1" smtClean="0"/>
              <a:t>14/04/2021</a:t>
            </a:fld>
            <a:endParaRPr lang="pt-BR" noProof="1"/>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1"/>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pt-BR" noProof="1" dirty="0" smtClean="0"/>
              <a:t>‹nº›</a:t>
            </a:fld>
            <a:endParaRPr lang="pt-BR" noProof="1"/>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1"/>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0F727BD-530A-46F6-89AA-0169182CFF12}" type="datetime1">
              <a:rPr lang="pt-BR" noProof="1" smtClean="0"/>
              <a:t>14/04/2021</a:t>
            </a:fld>
            <a:endParaRPr lang="pt-BR" noProof="1"/>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1"/>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1"/>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pt-BR" noProof="1" dirty="0" smtClean="0"/>
              <a:t>‹nº›</a:t>
            </a:fld>
            <a:endParaRPr lang="pt-BR" noProof="1"/>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1"/>
          </a:p>
        </p:txBody>
      </p:sp>
      <p:sp>
        <p:nvSpPr>
          <p:cNvPr id="4" name="Espaço Reservado para o Número do Slide 3"/>
          <p:cNvSpPr>
            <a:spLocks noGrp="1"/>
          </p:cNvSpPr>
          <p:nvPr>
            <p:ph type="sldNum" sz="quarter" idx="10"/>
          </p:nvPr>
        </p:nvSpPr>
        <p:spPr/>
        <p:txBody>
          <a:bodyPr rtlCol="0"/>
          <a:lstStyle/>
          <a:p>
            <a:pPr rtl="0"/>
            <a:fld id="{4B725628-3A68-42F4-BA86-981817953149}" type="slidenum">
              <a:rPr lang="pt-BR" noProof="1" smtClean="0"/>
              <a:t>1</a:t>
            </a:fld>
            <a:endParaRPr lang="pt-BR" noProof="1"/>
          </a:p>
        </p:txBody>
      </p:sp>
    </p:spTree>
    <p:extLst>
      <p:ext uri="{BB962C8B-B14F-4D97-AF65-F5344CB8AC3E}">
        <p14:creationId xmlns:p14="http://schemas.microsoft.com/office/powerpoint/2010/main" val="385925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tângu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hasCustomPrompt="1"/>
          </p:nvPr>
        </p:nvSpPr>
        <p:spPr>
          <a:xfrm>
            <a:off x="457200" y="4960137"/>
            <a:ext cx="7772400" cy="1463040"/>
          </a:xfrm>
        </p:spPr>
        <p:txBody>
          <a:bodyPr rtlCol="0" anchor="ctr">
            <a:normAutofit/>
          </a:bodyPr>
          <a:lstStyle>
            <a:lvl1pPr algn="r">
              <a:defRPr sz="5000" spc="200" baseline="0"/>
            </a:lvl1pPr>
          </a:lstStyle>
          <a:p>
            <a:pPr rtl="0"/>
            <a:r>
              <a:rPr lang="pt-BR" noProof="1"/>
              <a:t>Clique para editar o estilo de título Mestre</a:t>
            </a:r>
          </a:p>
        </p:txBody>
      </p:sp>
      <p:sp>
        <p:nvSpPr>
          <p:cNvPr id="3" name="Subtítu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pt-BR" noProof="1"/>
              <a:t>Clique para editar o estilo do subtítulo Mestre</a:t>
            </a:r>
          </a:p>
        </p:txBody>
      </p:sp>
      <p:sp>
        <p:nvSpPr>
          <p:cNvPr id="4" name="Espaço Reservado para Data 3"/>
          <p:cNvSpPr>
            <a:spLocks noGrp="1"/>
          </p:cNvSpPr>
          <p:nvPr>
            <p:ph type="dt" sz="half" idx="10"/>
          </p:nvPr>
        </p:nvSpPr>
        <p:spPr/>
        <p:txBody>
          <a:bodyPr rtlCol="0"/>
          <a:lstStyle>
            <a:lvl1pPr algn="l">
              <a:defRPr/>
            </a:lvl1pPr>
          </a:lstStyle>
          <a:p>
            <a:pPr rtl="0"/>
            <a:fld id="{58BA592B-0EA4-40D4-A1E4-71971A215A20}" type="datetime1">
              <a:rPr lang="pt-BR" noProof="1" smtClean="0"/>
              <a:t>14/04/2021</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cxnSp>
        <p:nvCxnSpPr>
          <p:cNvPr id="8" name="Conector Re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1"/>
              <a:t>Clique para editar o estilo de título Mestre</a:t>
            </a:r>
          </a:p>
        </p:txBody>
      </p:sp>
      <p:sp>
        <p:nvSpPr>
          <p:cNvPr id="3" name="Espaço reservado para texto vertical 2"/>
          <p:cNvSpPr>
            <a:spLocks noGrp="1"/>
          </p:cNvSpPr>
          <p:nvPr>
            <p:ph type="body" orient="vert" idx="1" hasCustomPrompt="1"/>
          </p:nvPr>
        </p:nvSpPr>
        <p:spPr/>
        <p:txBody>
          <a:bodyPr vert="eaVert"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Data 3"/>
          <p:cNvSpPr>
            <a:spLocks noGrp="1"/>
          </p:cNvSpPr>
          <p:nvPr>
            <p:ph type="dt" sz="half" idx="10"/>
          </p:nvPr>
        </p:nvSpPr>
        <p:spPr/>
        <p:txBody>
          <a:bodyPr rtlCol="0"/>
          <a:lstStyle/>
          <a:p>
            <a:pPr rtl="0"/>
            <a:fld id="{E5D014EE-1076-4685-AE78-7B1C143CD568}" type="datetime1">
              <a:rPr lang="pt-BR" noProof="1" smtClean="0"/>
              <a:t>14/04/2021</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724901" y="762000"/>
            <a:ext cx="2628900" cy="5410200"/>
          </a:xfrm>
        </p:spPr>
        <p:txBody>
          <a:bodyPr vert="eaVert" lIns="45720" tIns="91440" rIns="45720" bIns="91440" rtlCol="0"/>
          <a:lstStyle/>
          <a:p>
            <a:pPr rtl="0"/>
            <a:r>
              <a:rPr lang="pt-BR" noProof="1"/>
              <a:t>Clique para editar o estilo de título Mestre</a:t>
            </a:r>
          </a:p>
        </p:txBody>
      </p:sp>
      <p:sp>
        <p:nvSpPr>
          <p:cNvPr id="3" name="Espaço reservado para texto vertical 2"/>
          <p:cNvSpPr>
            <a:spLocks noGrp="1"/>
          </p:cNvSpPr>
          <p:nvPr>
            <p:ph type="body" orient="vert" idx="1" hasCustomPrompt="1"/>
          </p:nvPr>
        </p:nvSpPr>
        <p:spPr>
          <a:xfrm>
            <a:off x="990601" y="762000"/>
            <a:ext cx="7581900" cy="5410200"/>
          </a:xfrm>
        </p:spPr>
        <p:txBody>
          <a:bodyPr vert="eaVert"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Data 3"/>
          <p:cNvSpPr>
            <a:spLocks noGrp="1"/>
          </p:cNvSpPr>
          <p:nvPr>
            <p:ph type="dt" sz="half" idx="10"/>
          </p:nvPr>
        </p:nvSpPr>
        <p:spPr/>
        <p:txBody>
          <a:bodyPr rtlCol="0"/>
          <a:lstStyle/>
          <a:p>
            <a:pPr rtl="0"/>
            <a:fld id="{17238825-B43B-4B14-B624-1C85BDF721B5}" type="datetime1">
              <a:rPr lang="pt-BR" noProof="1" smtClean="0"/>
              <a:t>14/04/2021</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cxnSp>
        <p:nvCxnSpPr>
          <p:cNvPr id="7" name="Conector reto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1"/>
              <a:t>Clique para editar o estilo de título Mestre</a:t>
            </a:r>
          </a:p>
        </p:txBody>
      </p:sp>
      <p:sp>
        <p:nvSpPr>
          <p:cNvPr id="3" name="Espaço reservado para conteúdo 2"/>
          <p:cNvSpPr>
            <a:spLocks noGrp="1"/>
          </p:cNvSpPr>
          <p:nvPr>
            <p:ph idx="1" hasCustomPrompt="1"/>
          </p:nvPr>
        </p:nvSpPr>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Data 3"/>
          <p:cNvSpPr>
            <a:spLocks noGrp="1"/>
          </p:cNvSpPr>
          <p:nvPr>
            <p:ph type="dt" sz="half" idx="10"/>
          </p:nvPr>
        </p:nvSpPr>
        <p:spPr/>
        <p:txBody>
          <a:bodyPr rtlCol="0"/>
          <a:lstStyle/>
          <a:p>
            <a:pPr rtl="0"/>
            <a:fld id="{D1AEA189-6A12-46BC-8D40-4AE493F46DA7}" type="datetime1">
              <a:rPr lang="pt-BR" noProof="1" smtClean="0"/>
              <a:t>14/04/2021</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9" name="Retângu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457200" y="4960137"/>
            <a:ext cx="7772400" cy="1463040"/>
          </a:xfrm>
        </p:spPr>
        <p:txBody>
          <a:bodyPr rtlCol="0" anchor="ctr">
            <a:normAutofit/>
          </a:bodyPr>
          <a:lstStyle>
            <a:lvl1pPr algn="r">
              <a:defRPr sz="5000" b="0" spc="200" baseline="0"/>
            </a:lvl1pPr>
          </a:lstStyle>
          <a:p>
            <a:pPr rtl="0"/>
            <a:r>
              <a:rPr lang="pt-BR" noProof="1"/>
              <a:t>Clique para editar o estilo de título Mestre</a:t>
            </a:r>
          </a:p>
        </p:txBody>
      </p:sp>
      <p:sp>
        <p:nvSpPr>
          <p:cNvPr id="3" name="Espaço reservado para texto 2"/>
          <p:cNvSpPr>
            <a:spLocks noGrp="1"/>
          </p:cNvSpPr>
          <p:nvPr>
            <p:ph type="body" idx="1" hasCustomPrompt="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1"/>
              <a:t>Clique para editar o texto Mestre</a:t>
            </a:r>
          </a:p>
        </p:txBody>
      </p:sp>
      <p:sp>
        <p:nvSpPr>
          <p:cNvPr id="4" name="Espaço Reservado para Data 3"/>
          <p:cNvSpPr>
            <a:spLocks noGrp="1"/>
          </p:cNvSpPr>
          <p:nvPr>
            <p:ph type="dt" sz="half" idx="10"/>
          </p:nvPr>
        </p:nvSpPr>
        <p:spPr/>
        <p:txBody>
          <a:bodyPr rtlCol="0"/>
          <a:lstStyle/>
          <a:p>
            <a:pPr rtl="0"/>
            <a:fld id="{849CDA04-3929-4D47-933D-1E3D28969575}" type="datetime1">
              <a:rPr lang="pt-BR" noProof="1" smtClean="0"/>
              <a:t>14/04/2021</a:t>
            </a:fld>
            <a:endParaRPr lang="pt-BR" noProof="1"/>
          </a:p>
        </p:txBody>
      </p:sp>
      <p:sp>
        <p:nvSpPr>
          <p:cNvPr id="5" name="Espaço Reservado para Rodapé 4"/>
          <p:cNvSpPr>
            <a:spLocks noGrp="1"/>
          </p:cNvSpPr>
          <p:nvPr>
            <p:ph type="ftr" sz="quarter" idx="11"/>
          </p:nvPr>
        </p:nvSpPr>
        <p:spPr/>
        <p:txBody>
          <a:bodyPr rtlCol="0"/>
          <a:lstStyle/>
          <a:p>
            <a:pPr rtl="0"/>
            <a:endParaRPr lang="pt-BR" noProof="1"/>
          </a:p>
        </p:txBody>
      </p:sp>
      <p:sp>
        <p:nvSpPr>
          <p:cNvPr id="6" name="Espaço Reservado para o Número do Slide 5"/>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cxnSp>
        <p:nvCxnSpPr>
          <p:cNvPr id="8" name="Conector Reto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024128" y="585216"/>
            <a:ext cx="9720072" cy="1499616"/>
          </a:xfrm>
        </p:spPr>
        <p:txBody>
          <a:bodyPr rtlCol="0"/>
          <a:lstStyle/>
          <a:p>
            <a:pPr rtl="0"/>
            <a:r>
              <a:rPr lang="pt-BR" noProof="1"/>
              <a:t>Clique para editar o estilo de título Mestre</a:t>
            </a:r>
          </a:p>
        </p:txBody>
      </p:sp>
      <p:sp>
        <p:nvSpPr>
          <p:cNvPr id="3" name="Espaço reservado para conteúdo 2"/>
          <p:cNvSpPr>
            <a:spLocks noGrp="1"/>
          </p:cNvSpPr>
          <p:nvPr>
            <p:ph sz="half" idx="1" hasCustomPrompt="1"/>
          </p:nvPr>
        </p:nvSpPr>
        <p:spPr>
          <a:xfrm>
            <a:off x="1024127" y="2286000"/>
            <a:ext cx="4754880" cy="4023360"/>
          </a:xfrm>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conteúdo 3"/>
          <p:cNvSpPr>
            <a:spLocks noGrp="1"/>
          </p:cNvSpPr>
          <p:nvPr>
            <p:ph sz="half" idx="2" hasCustomPrompt="1"/>
          </p:nvPr>
        </p:nvSpPr>
        <p:spPr>
          <a:xfrm>
            <a:off x="5989320" y="2286000"/>
            <a:ext cx="4754880" cy="4023360"/>
          </a:xfrm>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5" name="Espaço Reservado para Data 4"/>
          <p:cNvSpPr>
            <a:spLocks noGrp="1"/>
          </p:cNvSpPr>
          <p:nvPr>
            <p:ph type="dt" sz="half" idx="10"/>
          </p:nvPr>
        </p:nvSpPr>
        <p:spPr/>
        <p:txBody>
          <a:bodyPr rtlCol="0"/>
          <a:lstStyle/>
          <a:p>
            <a:pPr rtl="0"/>
            <a:fld id="{677F04DB-A7C8-4A03-A390-FF466E07A079}" type="datetime1">
              <a:rPr lang="pt-BR" noProof="1" smtClean="0"/>
              <a:t>14/04/2021</a:t>
            </a:fld>
            <a:endParaRPr lang="pt-BR" noProof="1"/>
          </a:p>
        </p:txBody>
      </p:sp>
      <p:sp>
        <p:nvSpPr>
          <p:cNvPr id="6" name="Espaço Reservado para Rodapé 5"/>
          <p:cNvSpPr>
            <a:spLocks noGrp="1"/>
          </p:cNvSpPr>
          <p:nvPr>
            <p:ph type="ftr" sz="quarter" idx="11"/>
          </p:nvPr>
        </p:nvSpPr>
        <p:spPr/>
        <p:txBody>
          <a:bodyPr rtlCol="0"/>
          <a:lstStyle/>
          <a:p>
            <a:pPr rtl="0"/>
            <a:endParaRPr lang="pt-BR" noProof="1"/>
          </a:p>
        </p:txBody>
      </p:sp>
      <p:sp>
        <p:nvSpPr>
          <p:cNvPr id="7" name="Espaço Reservado para o Número do Slide 6"/>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pt-BR" noProof="1"/>
              <a:t>Clique para editar o título Mestre</a:t>
            </a:r>
          </a:p>
        </p:txBody>
      </p:sp>
      <p:sp>
        <p:nvSpPr>
          <p:cNvPr id="3" name="Espaço reservado para texto 2"/>
          <p:cNvSpPr>
            <a:spLocks noGrp="1"/>
          </p:cNvSpPr>
          <p:nvPr>
            <p:ph type="body" idx="1" hasCustomPrompt="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1"/>
              <a:t>Clique para editar o texto Mestre</a:t>
            </a:r>
          </a:p>
        </p:txBody>
      </p:sp>
      <p:sp>
        <p:nvSpPr>
          <p:cNvPr id="4" name="Espaço reservado para conteúdo 3"/>
          <p:cNvSpPr>
            <a:spLocks noGrp="1"/>
          </p:cNvSpPr>
          <p:nvPr>
            <p:ph sz="half" idx="2" hasCustomPrompt="1"/>
          </p:nvPr>
        </p:nvSpPr>
        <p:spPr>
          <a:xfrm>
            <a:off x="1024128" y="2967788"/>
            <a:ext cx="4754880" cy="3341572"/>
          </a:xfrm>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5" name="Espaço reservado para texto 4"/>
          <p:cNvSpPr>
            <a:spLocks noGrp="1"/>
          </p:cNvSpPr>
          <p:nvPr>
            <p:ph type="body" sz="quarter" idx="3" hasCustomPrompt="1"/>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BR" noProof="1"/>
              <a:t>Clique para editar o texto Mestre</a:t>
            </a:r>
          </a:p>
        </p:txBody>
      </p:sp>
      <p:sp>
        <p:nvSpPr>
          <p:cNvPr id="6" name="Espaço reservado para conteúdo 5"/>
          <p:cNvSpPr>
            <a:spLocks noGrp="1"/>
          </p:cNvSpPr>
          <p:nvPr>
            <p:ph sz="quarter" idx="4" hasCustomPrompt="1"/>
          </p:nvPr>
        </p:nvSpPr>
        <p:spPr>
          <a:xfrm>
            <a:off x="5990888" y="2967788"/>
            <a:ext cx="4754880" cy="3341572"/>
          </a:xfrm>
        </p:spPr>
        <p:txBody>
          <a:bodyPr rtlCol="0"/>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7" name="Espaço Reservado para Data 6"/>
          <p:cNvSpPr>
            <a:spLocks noGrp="1"/>
          </p:cNvSpPr>
          <p:nvPr>
            <p:ph type="dt" sz="half" idx="10"/>
          </p:nvPr>
        </p:nvSpPr>
        <p:spPr/>
        <p:txBody>
          <a:bodyPr rtlCol="0"/>
          <a:lstStyle/>
          <a:p>
            <a:pPr rtl="0"/>
            <a:fld id="{E4B593EC-2F08-44C6-ABE6-DDD998346E60}" type="datetime1">
              <a:rPr lang="pt-BR" noProof="1" smtClean="0"/>
              <a:t>14/04/2021</a:t>
            </a:fld>
            <a:endParaRPr lang="pt-BR" noProof="1"/>
          </a:p>
        </p:txBody>
      </p:sp>
      <p:sp>
        <p:nvSpPr>
          <p:cNvPr id="8" name="Espaço Reservado para Rodapé 7"/>
          <p:cNvSpPr>
            <a:spLocks noGrp="1"/>
          </p:cNvSpPr>
          <p:nvPr>
            <p:ph type="ftr" sz="quarter" idx="11"/>
          </p:nvPr>
        </p:nvSpPr>
        <p:spPr/>
        <p:txBody>
          <a:bodyPr rtlCol="0"/>
          <a:lstStyle/>
          <a:p>
            <a:pPr rtl="0"/>
            <a:endParaRPr lang="pt-BR" noProof="1"/>
          </a:p>
        </p:txBody>
      </p:sp>
      <p:sp>
        <p:nvSpPr>
          <p:cNvPr id="9" name="Espaço Reservado para o Número do Slide 8"/>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pt-BR" noProof="1"/>
              <a:t>Clique para editar o estilo de título Mestre</a:t>
            </a:r>
          </a:p>
        </p:txBody>
      </p:sp>
      <p:sp>
        <p:nvSpPr>
          <p:cNvPr id="3" name="Espaço Reservado para Data 2"/>
          <p:cNvSpPr>
            <a:spLocks noGrp="1"/>
          </p:cNvSpPr>
          <p:nvPr>
            <p:ph type="dt" sz="half" idx="10"/>
          </p:nvPr>
        </p:nvSpPr>
        <p:spPr/>
        <p:txBody>
          <a:bodyPr rtlCol="0"/>
          <a:lstStyle/>
          <a:p>
            <a:pPr rtl="0"/>
            <a:fld id="{D25D5DED-087C-4044-A01E-71A37BA13494}" type="datetime1">
              <a:rPr lang="pt-BR" noProof="1" smtClean="0"/>
              <a:t>14/04/2021</a:t>
            </a:fld>
            <a:endParaRPr lang="pt-BR" noProof="1"/>
          </a:p>
        </p:txBody>
      </p:sp>
      <p:sp>
        <p:nvSpPr>
          <p:cNvPr id="4" name="Espaço Reservado para Rodapé 3"/>
          <p:cNvSpPr>
            <a:spLocks noGrp="1"/>
          </p:cNvSpPr>
          <p:nvPr>
            <p:ph type="ftr" sz="quarter" idx="11"/>
          </p:nvPr>
        </p:nvSpPr>
        <p:spPr/>
        <p:txBody>
          <a:bodyPr rtlCol="0"/>
          <a:lstStyle/>
          <a:p>
            <a:pPr rtl="0"/>
            <a:endParaRPr lang="pt-BR" noProof="1"/>
          </a:p>
        </p:txBody>
      </p:sp>
      <p:sp>
        <p:nvSpPr>
          <p:cNvPr id="5" name="Espaço Reservado para o Número do Slide 4"/>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808423E9-1DB6-4230-88B5-F7BE0B79B8DA}" type="datetime1">
              <a:rPr lang="pt-BR" noProof="1" smtClean="0"/>
              <a:t>14/04/2021</a:t>
            </a:fld>
            <a:endParaRPr lang="pt-BR" noProof="1"/>
          </a:p>
        </p:txBody>
      </p:sp>
      <p:sp>
        <p:nvSpPr>
          <p:cNvPr id="3" name="Espaço Reservado para Rodapé 2"/>
          <p:cNvSpPr>
            <a:spLocks noGrp="1"/>
          </p:cNvSpPr>
          <p:nvPr>
            <p:ph type="ftr" sz="quarter" idx="11"/>
          </p:nvPr>
        </p:nvSpPr>
        <p:spPr/>
        <p:txBody>
          <a:bodyPr rtlCol="0"/>
          <a:lstStyle/>
          <a:p>
            <a:pPr rtl="0"/>
            <a:endParaRPr lang="pt-BR" noProof="1"/>
          </a:p>
        </p:txBody>
      </p:sp>
      <p:sp>
        <p:nvSpPr>
          <p:cNvPr id="4" name="Espaço reservado para o número do slide 3"/>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ítulo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pt-BR" noProof="1"/>
              <a:t>Clique para editar o título Mestre</a:t>
            </a:r>
          </a:p>
        </p:txBody>
      </p:sp>
      <p:sp>
        <p:nvSpPr>
          <p:cNvPr id="3" name="Espaço reservado para conteúdo 2"/>
          <p:cNvSpPr>
            <a:spLocks noGrp="1"/>
          </p:cNvSpPr>
          <p:nvPr>
            <p:ph idx="1" hasCustomPrompt="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texto 3"/>
          <p:cNvSpPr>
            <a:spLocks noGrp="1"/>
          </p:cNvSpPr>
          <p:nvPr>
            <p:ph type="body" sz="half" idx="2" hasCustomPrompt="1"/>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1"/>
              <a:t>Clique para editar o texto Mestre</a:t>
            </a:r>
          </a:p>
        </p:txBody>
      </p:sp>
      <p:sp>
        <p:nvSpPr>
          <p:cNvPr id="5" name="Espaço Reservado para Data 4"/>
          <p:cNvSpPr>
            <a:spLocks noGrp="1"/>
          </p:cNvSpPr>
          <p:nvPr>
            <p:ph type="dt" sz="half" idx="10"/>
          </p:nvPr>
        </p:nvSpPr>
        <p:spPr/>
        <p:txBody>
          <a:bodyPr rtlCol="0"/>
          <a:lstStyle/>
          <a:p>
            <a:pPr rtl="0"/>
            <a:fld id="{68E18BF6-C54B-4774-B74E-64B13634CEBD}" type="datetime1">
              <a:rPr lang="pt-BR" noProof="1" smtClean="0"/>
              <a:t>14/04/2021</a:t>
            </a:fld>
            <a:endParaRPr lang="pt-BR" noProof="1"/>
          </a:p>
        </p:txBody>
      </p:sp>
      <p:sp>
        <p:nvSpPr>
          <p:cNvPr id="6" name="Espaço Reservado para Rodapé 5"/>
          <p:cNvSpPr>
            <a:spLocks noGrp="1"/>
          </p:cNvSpPr>
          <p:nvPr>
            <p:ph type="ftr" sz="quarter" idx="11"/>
          </p:nvPr>
        </p:nvSpPr>
        <p:spPr/>
        <p:txBody>
          <a:bodyPr rtlCol="0"/>
          <a:lstStyle/>
          <a:p>
            <a:pPr rtl="0"/>
            <a:endParaRPr lang="pt-BR" noProof="1"/>
          </a:p>
        </p:txBody>
      </p:sp>
      <p:sp>
        <p:nvSpPr>
          <p:cNvPr id="7" name="Espaço Reservado para o Número do Slide 6"/>
          <p:cNvSpPr>
            <a:spLocks noGrp="1"/>
          </p:cNvSpPr>
          <p:nvPr>
            <p:ph type="sldNum" sz="quarter" idx="12"/>
          </p:nvPr>
        </p:nvSpPr>
        <p:spPr/>
        <p:txBody>
          <a:bodyPr rtlCol="0"/>
          <a:lstStyle/>
          <a:p>
            <a:pPr rtl="0"/>
            <a:fld id="{4FAB73BC-B049-4115-A692-8D63A059BFB8}" type="slidenum">
              <a:rPr lang="pt-BR" noProof="1" dirty="0" smtClean="0"/>
              <a:t>‹nº›</a:t>
            </a:fld>
            <a:endParaRPr lang="pt-BR"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57200" y="4960138"/>
            <a:ext cx="7772400" cy="1463040"/>
          </a:xfrm>
        </p:spPr>
        <p:txBody>
          <a:bodyPr rtlCol="0" anchor="ctr">
            <a:normAutofit/>
          </a:bodyPr>
          <a:lstStyle>
            <a:lvl1pPr algn="r">
              <a:defRPr sz="5000" spc="200" baseline="0"/>
            </a:lvl1pPr>
          </a:lstStyle>
          <a:p>
            <a:pPr rtl="0"/>
            <a:r>
              <a:rPr lang="pt-BR" noProof="1"/>
              <a:t>Clique para editar o estilo de título Mestre</a:t>
            </a:r>
          </a:p>
        </p:txBody>
      </p:sp>
      <p:sp>
        <p:nvSpPr>
          <p:cNvPr id="3" name="Espaço Reservado para Imagem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1"/>
              <a:t>Clique no ícone para adicionar uma imagem</a:t>
            </a:r>
          </a:p>
        </p:txBody>
      </p:sp>
      <p:sp>
        <p:nvSpPr>
          <p:cNvPr id="4" name="Espaço reservado para texto 3"/>
          <p:cNvSpPr>
            <a:spLocks noGrp="1"/>
          </p:cNvSpPr>
          <p:nvPr>
            <p:ph type="body" sz="half" idx="2" hasCustomPrompt="1"/>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1"/>
              <a:t>Clique para editar o texto Mestre</a:t>
            </a:r>
          </a:p>
        </p:txBody>
      </p:sp>
      <p:sp>
        <p:nvSpPr>
          <p:cNvPr id="5" name="Espaço Reservado para Data 4"/>
          <p:cNvSpPr>
            <a:spLocks noGrp="1"/>
          </p:cNvSpPr>
          <p:nvPr>
            <p:ph type="dt" sz="half" idx="10"/>
          </p:nvPr>
        </p:nvSpPr>
        <p:spPr/>
        <p:txBody>
          <a:bodyPr rtlCol="0"/>
          <a:lstStyle/>
          <a:p>
            <a:pPr rtl="0"/>
            <a:fld id="{5366459E-9F7E-4AD8-ABE1-A057363D4744}" type="datetime1">
              <a:rPr lang="pt-BR" noProof="1" smtClean="0"/>
              <a:t>14/04/2021</a:t>
            </a:fld>
            <a:endParaRPr lang="pt-BR" noProof="1"/>
          </a:p>
        </p:txBody>
      </p:sp>
      <p:sp>
        <p:nvSpPr>
          <p:cNvPr id="6" name="Espaço Reservado para Rodapé 5"/>
          <p:cNvSpPr>
            <a:spLocks noGrp="1"/>
          </p:cNvSpPr>
          <p:nvPr>
            <p:ph type="ftr" sz="quarter" idx="11"/>
          </p:nvPr>
        </p:nvSpPr>
        <p:spPr/>
        <p:txBody>
          <a:bodyPr rtlCol="0"/>
          <a:lstStyle/>
          <a:p>
            <a:pPr rtl="0"/>
            <a:endParaRPr lang="pt-BR" noProof="1"/>
          </a:p>
        </p:txBody>
      </p:sp>
      <p:sp>
        <p:nvSpPr>
          <p:cNvPr id="7" name="Espaço Reservado para o Número do Slide 6"/>
          <p:cNvSpPr>
            <a:spLocks noGrp="1"/>
          </p:cNvSpPr>
          <p:nvPr>
            <p:ph type="sldNum" sz="quarter" idx="12"/>
          </p:nvPr>
        </p:nvSpPr>
        <p:spPr/>
        <p:txBody>
          <a:bodyPr rtlCol="0"/>
          <a:lstStyle/>
          <a:p>
            <a:pPr rtl="0"/>
            <a:fld id="{867E5644-1E61-4311-A31E-84CB9C7AA8A9}" type="slidenum">
              <a:rPr lang="pt-BR" noProof="1" dirty="0" smtClean="0"/>
              <a:t>‹nº›</a:t>
            </a:fld>
            <a:endParaRPr lang="pt-BR" noProof="1"/>
          </a:p>
        </p:txBody>
      </p:sp>
      <p:cxnSp>
        <p:nvCxnSpPr>
          <p:cNvPr id="8" name="Conector Reto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pt-BR" noProof="1"/>
              <a:t>Clique para editar o estilo de título Mestre</a:t>
            </a:r>
          </a:p>
        </p:txBody>
      </p:sp>
      <p:sp>
        <p:nvSpPr>
          <p:cNvPr id="3" name="Espaço reservado para tex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pt-BR" noProof="1"/>
              <a:t>Clique para editar o texto Mestre</a:t>
            </a:r>
          </a:p>
          <a:p>
            <a:pPr lvl="1" rtl="0"/>
            <a:r>
              <a:rPr lang="pt-BR" noProof="1"/>
              <a:t>Segundo nível</a:t>
            </a:r>
          </a:p>
          <a:p>
            <a:pPr lvl="2" rtl="0"/>
            <a:r>
              <a:rPr lang="pt-BR" noProof="1"/>
              <a:t>Terceiro nível</a:t>
            </a:r>
          </a:p>
          <a:p>
            <a:pPr lvl="3" rtl="0"/>
            <a:r>
              <a:rPr lang="pt-BR" noProof="1"/>
              <a:t>Quarto nível</a:t>
            </a:r>
          </a:p>
          <a:p>
            <a:pPr lvl="4" rtl="0"/>
            <a:r>
              <a:rPr lang="pt-BR" noProof="1"/>
              <a:t>Quinto nível</a:t>
            </a:r>
          </a:p>
        </p:txBody>
      </p:sp>
      <p:sp>
        <p:nvSpPr>
          <p:cNvPr id="4" name="Espaço Reservado para Dat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8071EC9B-CAF5-4D8C-962A-CE3A64DB1FC2}" type="datetime1">
              <a:rPr lang="pt-BR" noProof="1" smtClean="0"/>
              <a:t>14/04/2021</a:t>
            </a:fld>
            <a:endParaRPr lang="pt-BR" noProof="1"/>
          </a:p>
        </p:txBody>
      </p:sp>
      <p:sp>
        <p:nvSpPr>
          <p:cNvPr id="5" name="Espaço Reservado para Rodapé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pt-BR" noProof="1"/>
          </a:p>
        </p:txBody>
      </p:sp>
      <p:sp>
        <p:nvSpPr>
          <p:cNvPr id="6" name="Espaço Reservado para o Número do Slide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pt-BR" noProof="1" dirty="0" smtClean="0"/>
              <a:pPr rtl="0"/>
              <a:t>‹nº›</a:t>
            </a:fld>
            <a:endParaRPr lang="pt-BR" noProof="1"/>
          </a:p>
        </p:txBody>
      </p:sp>
      <p:cxnSp>
        <p:nvCxnSpPr>
          <p:cNvPr id="7" name="Conector reto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tângulo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1"/>
          </a:p>
        </p:txBody>
      </p:sp>
      <p:pic>
        <p:nvPicPr>
          <p:cNvPr id="5" name="Imagem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tângulo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pt-BR" noProof="1"/>
          </a:p>
        </p:txBody>
      </p:sp>
      <p:sp>
        <p:nvSpPr>
          <p:cNvPr id="2" name="Título 1">
            <a:extLst>
              <a:ext uri="{FF2B5EF4-FFF2-40B4-BE49-F238E27FC236}">
                <a16:creationId xmlns:a16="http://schemas.microsoft.com/office/drawing/2014/main" id="{DE3D84FB-5D02-47D2-98FD-4F01A02E2AEA}"/>
              </a:ext>
            </a:extLst>
          </p:cNvPr>
          <p:cNvSpPr>
            <a:spLocks noGrp="1"/>
          </p:cNvSpPr>
          <p:nvPr>
            <p:ph type="ctrTitle"/>
          </p:nvPr>
        </p:nvSpPr>
        <p:spPr>
          <a:xfrm>
            <a:off x="4309349" y="3167272"/>
            <a:ext cx="7501651" cy="1352666"/>
          </a:xfrm>
        </p:spPr>
        <p:txBody>
          <a:bodyPr rtlCol="0" anchor="b">
            <a:normAutofit/>
          </a:bodyPr>
          <a:lstStyle/>
          <a:p>
            <a:pPr algn="l"/>
            <a:r>
              <a:rPr lang="pt-BR" noProof="1">
                <a:solidFill>
                  <a:srgbClr val="FFFFFF"/>
                </a:solidFill>
              </a:rPr>
              <a:t>ICS: possibilidade de avaliação na atenção básica</a:t>
            </a:r>
          </a:p>
        </p:txBody>
      </p:sp>
      <p:sp>
        <p:nvSpPr>
          <p:cNvPr id="3" name="Subtítulo 2">
            <a:extLst>
              <a:ext uri="{FF2B5EF4-FFF2-40B4-BE49-F238E27FC236}">
                <a16:creationId xmlns:a16="http://schemas.microsoft.com/office/drawing/2014/main" id="{E9F6641D-ADF3-40BD-9BA3-E740E77C8826}"/>
              </a:ext>
            </a:extLst>
          </p:cNvPr>
          <p:cNvSpPr>
            <a:spLocks noGrp="1"/>
          </p:cNvSpPr>
          <p:nvPr>
            <p:ph type="subTitle" idx="1"/>
          </p:nvPr>
        </p:nvSpPr>
        <p:spPr>
          <a:xfrm>
            <a:off x="4309349" y="4666480"/>
            <a:ext cx="7501650" cy="887019"/>
          </a:xfrm>
        </p:spPr>
        <p:txBody>
          <a:bodyPr rtlCol="0" anchor="t">
            <a:normAutofit/>
          </a:bodyPr>
          <a:lstStyle/>
          <a:p>
            <a:pPr rtl="0"/>
            <a:r>
              <a:rPr lang="pt-BR" noProof="1">
                <a:solidFill>
                  <a:srgbClr val="FFFFFF"/>
                </a:solidFill>
              </a:rPr>
              <a:t>Marianna Ferreira, Bruna Moreno Dias e Silvana Martins Mishima</a:t>
            </a:r>
          </a:p>
          <a:p>
            <a:pPr rtl="0"/>
            <a:r>
              <a:rPr lang="pt-BR" noProof="1">
                <a:solidFill>
                  <a:srgbClr val="FFFFFF"/>
                </a:solidFill>
              </a:rPr>
              <a:t>Revista Eletrônica de Enfermagem (B4)</a:t>
            </a:r>
          </a:p>
          <a:p>
            <a:pPr rtl="0"/>
            <a:endParaRPr lang="pt-BR" noProof="1">
              <a:solidFill>
                <a:srgbClr val="FFFFFF"/>
              </a:solidFill>
            </a:endParaRPr>
          </a:p>
        </p:txBody>
      </p:sp>
      <p:cxnSp>
        <p:nvCxnSpPr>
          <p:cNvPr id="23" name="Conector Reto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27266-46BF-49C7-96A7-8BE5E0A3606C}"/>
              </a:ext>
            </a:extLst>
          </p:cNvPr>
          <p:cNvSpPr>
            <a:spLocks noGrp="1"/>
          </p:cNvSpPr>
          <p:nvPr>
            <p:ph type="title"/>
          </p:nvPr>
        </p:nvSpPr>
        <p:spPr/>
        <p:txBody>
          <a:bodyPr/>
          <a:lstStyle/>
          <a:p>
            <a:r>
              <a:rPr lang="pt-BR" dirty="0"/>
              <a:t>DISCUSSÃO</a:t>
            </a:r>
          </a:p>
        </p:txBody>
      </p:sp>
      <p:sp>
        <p:nvSpPr>
          <p:cNvPr id="3" name="Espaço Reservado para Conteúdo 2">
            <a:extLst>
              <a:ext uri="{FF2B5EF4-FFF2-40B4-BE49-F238E27FC236}">
                <a16:creationId xmlns:a16="http://schemas.microsoft.com/office/drawing/2014/main" id="{435B9619-9CDD-49BA-BFC2-1D57A8EE593E}"/>
              </a:ext>
            </a:extLst>
          </p:cNvPr>
          <p:cNvSpPr>
            <a:spLocks noGrp="1"/>
          </p:cNvSpPr>
          <p:nvPr>
            <p:ph idx="1"/>
          </p:nvPr>
        </p:nvSpPr>
        <p:spPr/>
        <p:txBody>
          <a:bodyPr>
            <a:normAutofit lnSpcReduction="10000"/>
          </a:bodyPr>
          <a:lstStyle/>
          <a:p>
            <a:pPr>
              <a:buFont typeface="Wingdings" panose="05000000000000000000" pitchFamily="2" charset="2"/>
              <a:buChar char="Ø"/>
            </a:pPr>
            <a:r>
              <a:rPr lang="pt-BR" sz="2400" dirty="0">
                <a:solidFill>
                  <a:srgbClr val="000000"/>
                </a:solidFill>
              </a:rPr>
              <a:t>Em relação ao aumento da ICSAP por coqueluche, em</a:t>
            </a:r>
            <a:r>
              <a:rPr lang="pt-BR" sz="2400" b="0" i="0" u="none" strike="noStrike" baseline="0" dirty="0">
                <a:solidFill>
                  <a:srgbClr val="000000"/>
                </a:solidFill>
              </a:rPr>
              <a:t> Ribeirão Pret</a:t>
            </a:r>
            <a:r>
              <a:rPr lang="pt-BR" sz="2400" dirty="0">
                <a:solidFill>
                  <a:srgbClr val="000000"/>
                </a:solidFill>
              </a:rPr>
              <a:t>o </a:t>
            </a:r>
            <a:r>
              <a:rPr lang="pt-BR" sz="2400" b="0" i="0" u="none" strike="noStrike" baseline="0" dirty="0">
                <a:solidFill>
                  <a:srgbClr val="000000"/>
                </a:solidFill>
              </a:rPr>
              <a:t>ocorreu decréscimo da cobertura vacinal da população em 2007, com relação aos anos anteriores, sendo de 97,2% a cobertura populacional pela vacina tríplice bacteriana (DTP) em 2000 e de 95,9% da população vacinada com a vacina tetravalente em 2007, indicando uma provável relação com o aumento no número de internações por Coqueluche para os anos analisados.</a:t>
            </a:r>
          </a:p>
          <a:p>
            <a:pPr>
              <a:buFont typeface="Wingdings" panose="05000000000000000000" pitchFamily="2" charset="2"/>
              <a:buChar char="Ø"/>
            </a:pPr>
            <a:r>
              <a:rPr lang="pt-BR" sz="2400" dirty="0">
                <a:solidFill>
                  <a:srgbClr val="000000"/>
                </a:solidFill>
              </a:rPr>
              <a:t>Em relação ao aumento de ICSAP por tuberculose, </a:t>
            </a:r>
            <a:r>
              <a:rPr lang="pt-BR" sz="2400" b="0" i="0" u="none" strike="noStrike" baseline="0" dirty="0">
                <a:solidFill>
                  <a:srgbClr val="000000"/>
                </a:solidFill>
              </a:rPr>
              <a:t>estes dados diferem tanto na situação do estado de São Paulo como também do país. Internações por TB pulmonar apresentam um decréscimo de 20% no país e de 54% no estado de São Paulo, enquanto que internações por outros tipos de TB também apresentam decréscimo, sendo de 25,2% no Brasil e de 21,4% para o estado de São Paulo</a:t>
            </a:r>
          </a:p>
          <a:p>
            <a:pPr>
              <a:buFont typeface="Wingdings" panose="05000000000000000000" pitchFamily="2" charset="2"/>
              <a:buChar char="Ø"/>
            </a:pPr>
            <a:endParaRPr lang="pt-BR" sz="2400" dirty="0"/>
          </a:p>
        </p:txBody>
      </p:sp>
    </p:spTree>
    <p:extLst>
      <p:ext uri="{BB962C8B-B14F-4D97-AF65-F5344CB8AC3E}">
        <p14:creationId xmlns:p14="http://schemas.microsoft.com/office/powerpoint/2010/main" val="3048047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27266-46BF-49C7-96A7-8BE5E0A3606C}"/>
              </a:ext>
            </a:extLst>
          </p:cNvPr>
          <p:cNvSpPr>
            <a:spLocks noGrp="1"/>
          </p:cNvSpPr>
          <p:nvPr>
            <p:ph type="title"/>
          </p:nvPr>
        </p:nvSpPr>
        <p:spPr/>
        <p:txBody>
          <a:bodyPr/>
          <a:lstStyle/>
          <a:p>
            <a:r>
              <a:rPr lang="pt-BR" dirty="0"/>
              <a:t>DISCUSSÃO</a:t>
            </a:r>
          </a:p>
        </p:txBody>
      </p:sp>
      <p:sp>
        <p:nvSpPr>
          <p:cNvPr id="3" name="Espaço Reservado para Conteúdo 2">
            <a:extLst>
              <a:ext uri="{FF2B5EF4-FFF2-40B4-BE49-F238E27FC236}">
                <a16:creationId xmlns:a16="http://schemas.microsoft.com/office/drawing/2014/main" id="{435B9619-9CDD-49BA-BFC2-1D57A8EE593E}"/>
              </a:ext>
            </a:extLst>
          </p:cNvPr>
          <p:cNvSpPr>
            <a:spLocks noGrp="1"/>
          </p:cNvSpPr>
          <p:nvPr>
            <p:ph idx="1"/>
          </p:nvPr>
        </p:nvSpPr>
        <p:spPr/>
        <p:txBody>
          <a:bodyPr>
            <a:normAutofit/>
          </a:bodyPr>
          <a:lstStyle/>
          <a:p>
            <a:pPr>
              <a:buFont typeface="Wingdings" panose="05000000000000000000" pitchFamily="2" charset="2"/>
              <a:buChar char="Ø"/>
            </a:pPr>
            <a:r>
              <a:rPr lang="pt-BR" sz="2400" b="0" i="0" u="none" strike="noStrike" baseline="0" dirty="0">
                <a:solidFill>
                  <a:srgbClr val="000000"/>
                </a:solidFill>
              </a:rPr>
              <a:t>Tal acontecimento pode estar relacionado com falhas no processo de notificações da doença, ou ainda, a subnotificações tanto para o Estado quanto para o país, ou mesmo a dificuldade de acompanhamento dos usuários no âmbito do município, podendo com isto indicar problemas na atenção ofertada aos portadores de TB pela rede de atenção local. </a:t>
            </a:r>
          </a:p>
          <a:p>
            <a:pPr>
              <a:buFont typeface="Wingdings" panose="05000000000000000000" pitchFamily="2" charset="2"/>
              <a:buChar char="Ø"/>
            </a:pPr>
            <a:r>
              <a:rPr lang="pt-BR" sz="2400" dirty="0">
                <a:solidFill>
                  <a:srgbClr val="000000"/>
                </a:solidFill>
              </a:rPr>
              <a:t>A</a:t>
            </a:r>
            <a:r>
              <a:rPr lang="pt-BR" sz="2400" b="0" i="0" u="none" strike="noStrike" baseline="0" dirty="0">
                <a:solidFill>
                  <a:srgbClr val="000000"/>
                </a:solidFill>
              </a:rPr>
              <a:t>presentou importante decréscimo no número de hospitalizações o subgrupo Ascaridíase, em relação ao período estudado, sendo este de 87,5%. Ascaridíase possui distribuição mundial, estando presente em lugares de clima tropical e subtropical; possui maior prevalência em áreas rurais e está associada principalmente a condições econômicas e sanitárias precárias.</a:t>
            </a:r>
            <a:endParaRPr lang="pt-BR" sz="2400" dirty="0"/>
          </a:p>
        </p:txBody>
      </p:sp>
    </p:spTree>
    <p:extLst>
      <p:ext uri="{BB962C8B-B14F-4D97-AF65-F5344CB8AC3E}">
        <p14:creationId xmlns:p14="http://schemas.microsoft.com/office/powerpoint/2010/main" val="2437263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27266-46BF-49C7-96A7-8BE5E0A3606C}"/>
              </a:ext>
            </a:extLst>
          </p:cNvPr>
          <p:cNvSpPr>
            <a:spLocks noGrp="1"/>
          </p:cNvSpPr>
          <p:nvPr>
            <p:ph type="title"/>
          </p:nvPr>
        </p:nvSpPr>
        <p:spPr/>
        <p:txBody>
          <a:bodyPr/>
          <a:lstStyle/>
          <a:p>
            <a:r>
              <a:rPr lang="pt-BR" dirty="0"/>
              <a:t>DISCUSSÃO</a:t>
            </a:r>
          </a:p>
        </p:txBody>
      </p:sp>
      <p:sp>
        <p:nvSpPr>
          <p:cNvPr id="3" name="Espaço Reservado para Conteúdo 2">
            <a:extLst>
              <a:ext uri="{FF2B5EF4-FFF2-40B4-BE49-F238E27FC236}">
                <a16:creationId xmlns:a16="http://schemas.microsoft.com/office/drawing/2014/main" id="{435B9619-9CDD-49BA-BFC2-1D57A8EE593E}"/>
              </a:ext>
            </a:extLst>
          </p:cNvPr>
          <p:cNvSpPr>
            <a:spLocks noGrp="1"/>
          </p:cNvSpPr>
          <p:nvPr>
            <p:ph idx="1"/>
          </p:nvPr>
        </p:nvSpPr>
        <p:spPr/>
        <p:txBody>
          <a:bodyPr>
            <a:normAutofit/>
          </a:bodyPr>
          <a:lstStyle/>
          <a:p>
            <a:pPr>
              <a:buFont typeface="Wingdings" panose="05000000000000000000" pitchFamily="2" charset="2"/>
              <a:buChar char="Ø"/>
            </a:pPr>
            <a:r>
              <a:rPr lang="pt-BR" sz="2400" b="0" i="0" u="none" strike="noStrike" baseline="0" dirty="0">
                <a:solidFill>
                  <a:srgbClr val="000000"/>
                </a:solidFill>
              </a:rPr>
              <a:t>No caso do município de Ribeirão Preto, os registros municipais indicam 99,09% da população atendida pela rede de abastecimento de água, 97,15% de coleta de lixo e apenas 5% da população ainda não atendida pela rede de esgoto.</a:t>
            </a:r>
            <a:endParaRPr lang="pt-BR" sz="2400" dirty="0"/>
          </a:p>
        </p:txBody>
      </p:sp>
    </p:spTree>
    <p:extLst>
      <p:ext uri="{BB962C8B-B14F-4D97-AF65-F5344CB8AC3E}">
        <p14:creationId xmlns:p14="http://schemas.microsoft.com/office/powerpoint/2010/main" val="301818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F29C4A-0E52-465E-8944-7F01592CB75D}"/>
              </a:ext>
            </a:extLst>
          </p:cNvPr>
          <p:cNvSpPr>
            <a:spLocks noGrp="1"/>
          </p:cNvSpPr>
          <p:nvPr>
            <p:ph type="title"/>
          </p:nvPr>
        </p:nvSpPr>
        <p:spPr/>
        <p:txBody>
          <a:bodyPr/>
          <a:lstStyle/>
          <a:p>
            <a:r>
              <a:rPr lang="pt-BR" dirty="0"/>
              <a:t>OBJETIVO E MÉTODO</a:t>
            </a:r>
          </a:p>
        </p:txBody>
      </p:sp>
      <p:sp>
        <p:nvSpPr>
          <p:cNvPr id="3" name="Espaço Reservado para Conteúdo 2">
            <a:extLst>
              <a:ext uri="{FF2B5EF4-FFF2-40B4-BE49-F238E27FC236}">
                <a16:creationId xmlns:a16="http://schemas.microsoft.com/office/drawing/2014/main" id="{55A3A138-7E2B-4F5A-911E-336B23F4D86F}"/>
              </a:ext>
            </a:extLst>
          </p:cNvPr>
          <p:cNvSpPr>
            <a:spLocks noGrp="1"/>
          </p:cNvSpPr>
          <p:nvPr>
            <p:ph idx="1"/>
          </p:nvPr>
        </p:nvSpPr>
        <p:spPr/>
        <p:txBody>
          <a:bodyPr anchor="ctr">
            <a:normAutofit/>
          </a:bodyPr>
          <a:lstStyle/>
          <a:p>
            <a:pPr>
              <a:buFont typeface="Wingdings" panose="05000000000000000000" pitchFamily="2" charset="2"/>
              <a:buChar char="ü"/>
            </a:pPr>
            <a:r>
              <a:rPr lang="pt-BR" sz="2600" dirty="0"/>
              <a:t>Objetivo: descrever e analisar a ocorrência de ICSAP nos residentes do município de Ribeirão Preto/SP, entre 2000 e 2007.</a:t>
            </a:r>
          </a:p>
          <a:p>
            <a:pPr>
              <a:buFont typeface="Wingdings" panose="05000000000000000000" pitchFamily="2" charset="2"/>
              <a:buChar char="ü"/>
            </a:pPr>
            <a:r>
              <a:rPr lang="pt-BR" sz="2600" dirty="0"/>
              <a:t>Estudo exploratório descritivo de corte transversal</a:t>
            </a:r>
          </a:p>
          <a:p>
            <a:pPr>
              <a:buFont typeface="Wingdings" panose="05000000000000000000" pitchFamily="2" charset="2"/>
              <a:buChar char="ü"/>
            </a:pPr>
            <a:r>
              <a:rPr lang="pt-BR" sz="2600" dirty="0"/>
              <a:t>Fonte dos dados: Centro de Processamento do Hospital das Clínicas da Faculdade de Medicina da Universidade de São Paulo</a:t>
            </a:r>
          </a:p>
          <a:p>
            <a:pPr>
              <a:buFont typeface="Wingdings" panose="05000000000000000000" pitchFamily="2" charset="2"/>
              <a:buChar char="ü"/>
            </a:pPr>
            <a:r>
              <a:rPr lang="pt-BR" sz="2600" dirty="0"/>
              <a:t>O ano de 2000 foi selecionado como corte inicial, pois indica o perfil das ICSAP antes da efetiva implantação da ESF em Ribeirão Preto.</a:t>
            </a:r>
          </a:p>
          <a:p>
            <a:pPr>
              <a:buFont typeface="Wingdings" panose="05000000000000000000" pitchFamily="2" charset="2"/>
              <a:buChar char="ü"/>
            </a:pPr>
            <a:endParaRPr lang="pt-BR" dirty="0"/>
          </a:p>
        </p:txBody>
      </p:sp>
    </p:spTree>
    <p:extLst>
      <p:ext uri="{BB962C8B-B14F-4D97-AF65-F5344CB8AC3E}">
        <p14:creationId xmlns:p14="http://schemas.microsoft.com/office/powerpoint/2010/main" val="1372330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0E607-9D88-4A55-93EA-DA44D295CF2A}"/>
              </a:ext>
            </a:extLst>
          </p:cNvPr>
          <p:cNvSpPr>
            <a:spLocks noGrp="1"/>
          </p:cNvSpPr>
          <p:nvPr>
            <p:ph type="title"/>
          </p:nvPr>
        </p:nvSpPr>
        <p:spPr/>
        <p:txBody>
          <a:bodyPr/>
          <a:lstStyle/>
          <a:p>
            <a:r>
              <a:rPr lang="pt-BR" dirty="0"/>
              <a:t>RESULTADOS</a:t>
            </a:r>
          </a:p>
        </p:txBody>
      </p:sp>
      <p:pic>
        <p:nvPicPr>
          <p:cNvPr id="5" name="Espaço Reservado para Conteúdo 4" descr="Tela de celular com texto preto sobre fundo branco&#10;&#10;Descrição gerada automaticamente">
            <a:extLst>
              <a:ext uri="{FF2B5EF4-FFF2-40B4-BE49-F238E27FC236}">
                <a16:creationId xmlns:a16="http://schemas.microsoft.com/office/drawing/2014/main" id="{3EC6E360-874A-4BCB-92D9-DF223256468A}"/>
              </a:ext>
            </a:extLst>
          </p:cNvPr>
          <p:cNvPicPr>
            <a:picLocks noGrp="1" noChangeAspect="1"/>
          </p:cNvPicPr>
          <p:nvPr>
            <p:ph idx="1"/>
          </p:nvPr>
        </p:nvPicPr>
        <p:blipFill>
          <a:blip r:embed="rId2"/>
          <a:stretch>
            <a:fillRect/>
          </a:stretch>
        </p:blipFill>
        <p:spPr>
          <a:xfrm>
            <a:off x="1024128" y="2084832"/>
            <a:ext cx="9720072" cy="4773168"/>
          </a:xfrm>
        </p:spPr>
      </p:pic>
    </p:spTree>
    <p:extLst>
      <p:ext uri="{BB962C8B-B14F-4D97-AF65-F5344CB8AC3E}">
        <p14:creationId xmlns:p14="http://schemas.microsoft.com/office/powerpoint/2010/main" val="278552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0E607-9D88-4A55-93EA-DA44D295CF2A}"/>
              </a:ext>
            </a:extLst>
          </p:cNvPr>
          <p:cNvSpPr>
            <a:spLocks noGrp="1"/>
          </p:cNvSpPr>
          <p:nvPr>
            <p:ph type="title"/>
          </p:nvPr>
        </p:nvSpPr>
        <p:spPr/>
        <p:txBody>
          <a:bodyPr/>
          <a:lstStyle/>
          <a:p>
            <a:r>
              <a:rPr lang="pt-BR" dirty="0"/>
              <a:t>RESULTADOS</a:t>
            </a:r>
          </a:p>
        </p:txBody>
      </p:sp>
      <p:pic>
        <p:nvPicPr>
          <p:cNvPr id="7" name="Espaço Reservado para Conteúdo 6" descr="Tabela&#10;&#10;Descrição gerada automaticamente">
            <a:extLst>
              <a:ext uri="{FF2B5EF4-FFF2-40B4-BE49-F238E27FC236}">
                <a16:creationId xmlns:a16="http://schemas.microsoft.com/office/drawing/2014/main" id="{B160FD4B-6FD2-4BD1-BE92-7B2BA9D2941E}"/>
              </a:ext>
            </a:extLst>
          </p:cNvPr>
          <p:cNvPicPr>
            <a:picLocks noGrp="1" noChangeAspect="1"/>
          </p:cNvPicPr>
          <p:nvPr>
            <p:ph idx="1"/>
          </p:nvPr>
        </p:nvPicPr>
        <p:blipFill>
          <a:blip r:embed="rId2"/>
          <a:stretch>
            <a:fillRect/>
          </a:stretch>
        </p:blipFill>
        <p:spPr>
          <a:xfrm>
            <a:off x="1024128" y="2084832"/>
            <a:ext cx="9720072" cy="4773168"/>
          </a:xfrm>
        </p:spPr>
      </p:pic>
    </p:spTree>
    <p:extLst>
      <p:ext uri="{BB962C8B-B14F-4D97-AF65-F5344CB8AC3E}">
        <p14:creationId xmlns:p14="http://schemas.microsoft.com/office/powerpoint/2010/main" val="2442149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0E607-9D88-4A55-93EA-DA44D295CF2A}"/>
              </a:ext>
            </a:extLst>
          </p:cNvPr>
          <p:cNvSpPr>
            <a:spLocks noGrp="1"/>
          </p:cNvSpPr>
          <p:nvPr>
            <p:ph type="title"/>
          </p:nvPr>
        </p:nvSpPr>
        <p:spPr/>
        <p:txBody>
          <a:bodyPr/>
          <a:lstStyle/>
          <a:p>
            <a:r>
              <a:rPr lang="pt-BR" dirty="0"/>
              <a:t>RESULTADOS</a:t>
            </a:r>
          </a:p>
        </p:txBody>
      </p:sp>
      <p:pic>
        <p:nvPicPr>
          <p:cNvPr id="6" name="Espaço Reservado para Conteúdo 5" descr="Tabela&#10;&#10;Descrição gerada automaticamente">
            <a:extLst>
              <a:ext uri="{FF2B5EF4-FFF2-40B4-BE49-F238E27FC236}">
                <a16:creationId xmlns:a16="http://schemas.microsoft.com/office/drawing/2014/main" id="{BCF82188-B4B2-4AEE-92A5-B2BBE66B43BC}"/>
              </a:ext>
            </a:extLst>
          </p:cNvPr>
          <p:cNvPicPr>
            <a:picLocks noGrp="1" noChangeAspect="1"/>
          </p:cNvPicPr>
          <p:nvPr>
            <p:ph idx="1"/>
          </p:nvPr>
        </p:nvPicPr>
        <p:blipFill>
          <a:blip r:embed="rId2"/>
          <a:stretch>
            <a:fillRect/>
          </a:stretch>
        </p:blipFill>
        <p:spPr>
          <a:xfrm>
            <a:off x="1024128" y="2084832"/>
            <a:ext cx="9720072" cy="4773168"/>
          </a:xfrm>
        </p:spPr>
      </p:pic>
    </p:spTree>
    <p:extLst>
      <p:ext uri="{BB962C8B-B14F-4D97-AF65-F5344CB8AC3E}">
        <p14:creationId xmlns:p14="http://schemas.microsoft.com/office/powerpoint/2010/main" val="370726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0E607-9D88-4A55-93EA-DA44D295CF2A}"/>
              </a:ext>
            </a:extLst>
          </p:cNvPr>
          <p:cNvSpPr>
            <a:spLocks noGrp="1"/>
          </p:cNvSpPr>
          <p:nvPr>
            <p:ph type="title"/>
          </p:nvPr>
        </p:nvSpPr>
        <p:spPr/>
        <p:txBody>
          <a:bodyPr/>
          <a:lstStyle/>
          <a:p>
            <a:r>
              <a:rPr lang="pt-BR" dirty="0"/>
              <a:t>RESULTADOS</a:t>
            </a:r>
          </a:p>
        </p:txBody>
      </p:sp>
      <p:pic>
        <p:nvPicPr>
          <p:cNvPr id="7" name="Espaço Reservado para Conteúdo 6" descr="Tabela&#10;&#10;Descrição gerada automaticamente">
            <a:extLst>
              <a:ext uri="{FF2B5EF4-FFF2-40B4-BE49-F238E27FC236}">
                <a16:creationId xmlns:a16="http://schemas.microsoft.com/office/drawing/2014/main" id="{69C56F04-CC51-4863-B084-F0EBE8CC7B77}"/>
              </a:ext>
            </a:extLst>
          </p:cNvPr>
          <p:cNvPicPr>
            <a:picLocks noGrp="1" noChangeAspect="1"/>
          </p:cNvPicPr>
          <p:nvPr>
            <p:ph idx="1"/>
          </p:nvPr>
        </p:nvPicPr>
        <p:blipFill>
          <a:blip r:embed="rId2"/>
          <a:stretch>
            <a:fillRect/>
          </a:stretch>
        </p:blipFill>
        <p:spPr>
          <a:xfrm>
            <a:off x="1024128" y="2084832"/>
            <a:ext cx="9720072" cy="4773168"/>
          </a:xfrm>
        </p:spPr>
      </p:pic>
    </p:spTree>
    <p:extLst>
      <p:ext uri="{BB962C8B-B14F-4D97-AF65-F5344CB8AC3E}">
        <p14:creationId xmlns:p14="http://schemas.microsoft.com/office/powerpoint/2010/main" val="5646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0E607-9D88-4A55-93EA-DA44D295CF2A}"/>
              </a:ext>
            </a:extLst>
          </p:cNvPr>
          <p:cNvSpPr>
            <a:spLocks noGrp="1"/>
          </p:cNvSpPr>
          <p:nvPr>
            <p:ph type="title"/>
          </p:nvPr>
        </p:nvSpPr>
        <p:spPr/>
        <p:txBody>
          <a:bodyPr/>
          <a:lstStyle/>
          <a:p>
            <a:r>
              <a:rPr lang="pt-BR" dirty="0"/>
              <a:t>RESULTADOS</a:t>
            </a:r>
          </a:p>
        </p:txBody>
      </p:sp>
      <p:sp>
        <p:nvSpPr>
          <p:cNvPr id="4" name="Espaço Reservado para Conteúdo 3">
            <a:extLst>
              <a:ext uri="{FF2B5EF4-FFF2-40B4-BE49-F238E27FC236}">
                <a16:creationId xmlns:a16="http://schemas.microsoft.com/office/drawing/2014/main" id="{F1154243-516C-48A3-84C5-95AE00E24419}"/>
              </a:ext>
            </a:extLst>
          </p:cNvPr>
          <p:cNvSpPr>
            <a:spLocks noGrp="1"/>
          </p:cNvSpPr>
          <p:nvPr>
            <p:ph idx="1"/>
          </p:nvPr>
        </p:nvSpPr>
        <p:spPr/>
        <p:txBody>
          <a:bodyPr>
            <a:normAutofit/>
          </a:bodyPr>
          <a:lstStyle/>
          <a:p>
            <a:pPr>
              <a:buFont typeface="Wingdings" panose="05000000000000000000" pitchFamily="2" charset="2"/>
              <a:buChar char="Ø"/>
            </a:pPr>
            <a:r>
              <a:rPr lang="pt-BR" sz="3200" b="0" i="0" u="none" strike="noStrike" baseline="0" dirty="0">
                <a:solidFill>
                  <a:srgbClr val="000000"/>
                </a:solidFill>
              </a:rPr>
              <a:t>Outro fato observado é que as internações por CSAP, para ambos os anos estudados, são mais prevalentes para o sexo feminino, 4.927 para o ano 2000 e 4.633 no ano de 2007, do que o sexo masculino, com ocorrência de 4.604 internações no ano 2000 e 3.983 em 2007. </a:t>
            </a:r>
            <a:endParaRPr lang="pt-BR" sz="3200" dirty="0"/>
          </a:p>
        </p:txBody>
      </p:sp>
    </p:spTree>
    <p:extLst>
      <p:ext uri="{BB962C8B-B14F-4D97-AF65-F5344CB8AC3E}">
        <p14:creationId xmlns:p14="http://schemas.microsoft.com/office/powerpoint/2010/main" val="277161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0E607-9D88-4A55-93EA-DA44D295CF2A}"/>
              </a:ext>
            </a:extLst>
          </p:cNvPr>
          <p:cNvSpPr>
            <a:spLocks noGrp="1"/>
          </p:cNvSpPr>
          <p:nvPr>
            <p:ph type="title"/>
          </p:nvPr>
        </p:nvSpPr>
        <p:spPr/>
        <p:txBody>
          <a:bodyPr/>
          <a:lstStyle/>
          <a:p>
            <a:r>
              <a:rPr lang="pt-BR" dirty="0"/>
              <a:t>DISCUSSÃO</a:t>
            </a:r>
          </a:p>
        </p:txBody>
      </p:sp>
      <p:sp>
        <p:nvSpPr>
          <p:cNvPr id="4" name="Espaço Reservado para Conteúdo 3">
            <a:extLst>
              <a:ext uri="{FF2B5EF4-FFF2-40B4-BE49-F238E27FC236}">
                <a16:creationId xmlns:a16="http://schemas.microsoft.com/office/drawing/2014/main" id="{F1154243-516C-48A3-84C5-95AE00E24419}"/>
              </a:ext>
            </a:extLst>
          </p:cNvPr>
          <p:cNvSpPr>
            <a:spLocks noGrp="1"/>
          </p:cNvSpPr>
          <p:nvPr>
            <p:ph idx="1"/>
          </p:nvPr>
        </p:nvSpPr>
        <p:spPr/>
        <p:txBody>
          <a:bodyPr>
            <a:normAutofit/>
          </a:bodyPr>
          <a:lstStyle/>
          <a:p>
            <a:pPr>
              <a:buFont typeface="Wingdings" panose="05000000000000000000" pitchFamily="2" charset="2"/>
              <a:buChar char="Ø"/>
            </a:pPr>
            <a:r>
              <a:rPr lang="pt-BR" sz="2800" dirty="0">
                <a:solidFill>
                  <a:srgbClr val="000000"/>
                </a:solidFill>
              </a:rPr>
              <a:t>P</a:t>
            </a:r>
            <a:r>
              <a:rPr lang="pt-BR" sz="2800" b="0" i="0" u="none" strike="noStrike" baseline="0" dirty="0">
                <a:solidFill>
                  <a:srgbClr val="000000"/>
                </a:solidFill>
              </a:rPr>
              <a:t>ara o presente estudo destaca-se a necessidade de análise sobre o Grupo 1, uma vez que este grupo engloba agravos à saúde de efeitos significativos em âmbito nacional e mundial, e ainda refere-se à algumas doenças </a:t>
            </a:r>
            <a:r>
              <a:rPr lang="pt-BR" sz="2800" b="0" i="0" u="none" strike="noStrike" baseline="0" dirty="0" err="1">
                <a:solidFill>
                  <a:srgbClr val="000000"/>
                </a:solidFill>
              </a:rPr>
              <a:t>imunopreviníveis</a:t>
            </a:r>
            <a:r>
              <a:rPr lang="pt-BR" sz="2800" b="0" i="0" u="none" strike="noStrike" baseline="0" dirty="0">
                <a:solidFill>
                  <a:srgbClr val="000000"/>
                </a:solidFill>
              </a:rPr>
              <a:t>, para as quais se apresentam ações de controle e prevenção previstas no âmbito público, como rege o Programa Nacional de Imunização (PNI), sendo a vacinação um recurso preventivo com alta eficácia, </a:t>
            </a:r>
            <a:r>
              <a:rPr lang="pt-BR" sz="2800" b="1" i="0" u="none" strike="noStrike" baseline="0" dirty="0">
                <a:solidFill>
                  <a:srgbClr val="000000"/>
                </a:solidFill>
                <a:effectLst>
                  <a:outerShdw blurRad="38100" dist="38100" dir="2700000" algn="tl">
                    <a:srgbClr val="000000">
                      <a:alpha val="43137"/>
                    </a:srgbClr>
                  </a:outerShdw>
                </a:effectLst>
              </a:rPr>
              <a:t>sob responsabilidade da enfermagem tanto no que diz respeito à questão operacional nas salas de vacina, como no monitoramento das distintas etapas deste processo</a:t>
            </a:r>
            <a:r>
              <a:rPr lang="pt-BR" sz="2800" b="0" i="0" u="none" strike="noStrike" baseline="0" dirty="0">
                <a:solidFill>
                  <a:srgbClr val="000000"/>
                </a:solidFill>
              </a:rPr>
              <a:t>. </a:t>
            </a:r>
            <a:endParaRPr lang="pt-BR" sz="2800" dirty="0"/>
          </a:p>
        </p:txBody>
      </p:sp>
    </p:spTree>
    <p:extLst>
      <p:ext uri="{BB962C8B-B14F-4D97-AF65-F5344CB8AC3E}">
        <p14:creationId xmlns:p14="http://schemas.microsoft.com/office/powerpoint/2010/main" val="4294255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27266-46BF-49C7-96A7-8BE5E0A3606C}"/>
              </a:ext>
            </a:extLst>
          </p:cNvPr>
          <p:cNvSpPr>
            <a:spLocks noGrp="1"/>
          </p:cNvSpPr>
          <p:nvPr>
            <p:ph type="title"/>
          </p:nvPr>
        </p:nvSpPr>
        <p:spPr/>
        <p:txBody>
          <a:bodyPr/>
          <a:lstStyle/>
          <a:p>
            <a:r>
              <a:rPr lang="pt-BR" dirty="0"/>
              <a:t>DISCUSSÃO</a:t>
            </a:r>
          </a:p>
        </p:txBody>
      </p:sp>
      <p:sp>
        <p:nvSpPr>
          <p:cNvPr id="3" name="Espaço Reservado para Conteúdo 2">
            <a:extLst>
              <a:ext uri="{FF2B5EF4-FFF2-40B4-BE49-F238E27FC236}">
                <a16:creationId xmlns:a16="http://schemas.microsoft.com/office/drawing/2014/main" id="{435B9619-9CDD-49BA-BFC2-1D57A8EE593E}"/>
              </a:ext>
            </a:extLst>
          </p:cNvPr>
          <p:cNvSpPr>
            <a:spLocks noGrp="1"/>
          </p:cNvSpPr>
          <p:nvPr>
            <p:ph idx="1"/>
          </p:nvPr>
        </p:nvSpPr>
        <p:spPr/>
        <p:txBody>
          <a:bodyPr>
            <a:normAutofit/>
          </a:bodyPr>
          <a:lstStyle/>
          <a:p>
            <a:pPr>
              <a:buFont typeface="Wingdings" panose="05000000000000000000" pitchFamily="2" charset="2"/>
              <a:buChar char="Ø"/>
            </a:pPr>
            <a:r>
              <a:rPr lang="pt-BR" sz="2400" dirty="0"/>
              <a:t>Em relação à malária, </a:t>
            </a:r>
            <a:r>
              <a:rPr lang="pt-BR" sz="2400" b="0" i="0" u="none" strike="noStrike" baseline="0" dirty="0">
                <a:solidFill>
                  <a:srgbClr val="000000"/>
                </a:solidFill>
              </a:rPr>
              <a:t>observa-se um aumento no número de casos a partir de 2003, na região amazônica, sendo este associado com a intensa e desordenada ocupação das periferias das grandes cidades da região, além do desmatamento para extração de madeira e criação de gado.</a:t>
            </a:r>
          </a:p>
          <a:p>
            <a:pPr>
              <a:buFont typeface="Wingdings" panose="05000000000000000000" pitchFamily="2" charset="2"/>
              <a:buChar char="Ø"/>
            </a:pPr>
            <a:r>
              <a:rPr lang="pt-BR" sz="2400" dirty="0">
                <a:solidFill>
                  <a:srgbClr val="000000"/>
                </a:solidFill>
              </a:rPr>
              <a:t>Em relação ao aumento da ICSAP por parotidite, </a:t>
            </a:r>
            <a:r>
              <a:rPr lang="pt-BR" sz="2400" b="0" i="0" u="none" strike="noStrike" baseline="0" dirty="0">
                <a:solidFill>
                  <a:srgbClr val="000000"/>
                </a:solidFill>
              </a:rPr>
              <a:t>este fato foi atribuído </a:t>
            </a:r>
            <a:r>
              <a:rPr lang="pt-BR" sz="2400" dirty="0">
                <a:solidFill>
                  <a:srgbClr val="000000"/>
                </a:solidFill>
              </a:rPr>
              <a:t>à</a:t>
            </a:r>
            <a:r>
              <a:rPr lang="pt-BR" sz="2400" b="0" i="0" u="none" strike="noStrike" baseline="0" dirty="0">
                <a:solidFill>
                  <a:srgbClr val="000000"/>
                </a:solidFill>
              </a:rPr>
              <a:t> ocorrência de uma “falha vacinal” devido à aplicação de uma única dose da vacina tríplice viral até 2004, sendo que esta foi introduzida na rede pública de saúde em 1992. Portanto, quem nasceu antes ou nunca foi vacinado ou recebeu apenas uma dose, não teria “garantia” de proteção contra o vírus causador da parotidite, caracterizando um surto com acometimento principalmente de adolescentes</a:t>
            </a:r>
            <a:endParaRPr lang="pt-BR" sz="2400" dirty="0"/>
          </a:p>
        </p:txBody>
      </p:sp>
    </p:spTree>
    <p:extLst>
      <p:ext uri="{BB962C8B-B14F-4D97-AF65-F5344CB8AC3E}">
        <p14:creationId xmlns:p14="http://schemas.microsoft.com/office/powerpoint/2010/main" val="2009923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3863_TF22378848.potx" id="{53269024-24FC-4B17-B3AE-3D7549CE191E}" vid="{01B4D491-F3F2-4E5D-94E6-F1FCB1EFD3D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Design integral</Template>
  <TotalTime>375</TotalTime>
  <Words>714</Words>
  <Application>Microsoft Office PowerPoint</Application>
  <PresentationFormat>Widescreen</PresentationFormat>
  <Paragraphs>28</Paragraphs>
  <Slides>12</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12</vt:i4>
      </vt:variant>
    </vt:vector>
  </HeadingPairs>
  <TitlesOfParts>
    <vt:vector size="18" baseType="lpstr">
      <vt:lpstr>Calibri</vt:lpstr>
      <vt:lpstr>Tw Cen MT</vt:lpstr>
      <vt:lpstr>Tw Cen MT Condensed</vt:lpstr>
      <vt:lpstr>Wingdings</vt:lpstr>
      <vt:lpstr>Wingdings 3</vt:lpstr>
      <vt:lpstr>Integral</vt:lpstr>
      <vt:lpstr>ICS: possibilidade de avaliação na atenção básica</vt:lpstr>
      <vt:lpstr>OBJETIVO E MÉTODO</vt:lpstr>
      <vt:lpstr>RESULTADOS</vt:lpstr>
      <vt:lpstr>RESULTADOS</vt:lpstr>
      <vt:lpstr>RESULTADOS</vt:lpstr>
      <vt:lpstr>RESULTADOS</vt:lpstr>
      <vt:lpstr>RESULTADOS</vt:lpstr>
      <vt:lpstr>DISCUSSÃO</vt:lpstr>
      <vt:lpstr>DISCUSSÃO</vt:lpstr>
      <vt:lpstr>DISCUSSÃO</vt:lpstr>
      <vt:lpstr>DISCUSSÃO</vt:lpstr>
      <vt:lpstr>DISCUSSÃO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possibilidade de avaliação na atenção básica</dc:title>
  <dc:creator>Sidney Bissoli</dc:creator>
  <cp:lastModifiedBy>Sidney Bissoli</cp:lastModifiedBy>
  <cp:revision>7</cp:revision>
  <dcterms:created xsi:type="dcterms:W3CDTF">2021-04-08T18:11:18Z</dcterms:created>
  <dcterms:modified xsi:type="dcterms:W3CDTF">2021-04-14T13:40:18Z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