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8" r:id="rId2"/>
    <p:sldId id="319" r:id="rId3"/>
    <p:sldId id="321" r:id="rId4"/>
    <p:sldId id="322" r:id="rId5"/>
    <p:sldId id="324" r:id="rId6"/>
    <p:sldId id="325" r:id="rId7"/>
    <p:sldId id="323" r:id="rId8"/>
  </p:sldIdLst>
  <p:sldSz cx="9144000" cy="6858000" type="screen4x3"/>
  <p:notesSz cx="6797675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ney da Silva Pereira Bissoli" initials="SdSPB" lastIdx="1" clrIdx="0">
    <p:extLst>
      <p:ext uri="{19B8F6BF-5375-455C-9EA6-DF929625EA0E}">
        <p15:presenceInfo xmlns:p15="http://schemas.microsoft.com/office/powerpoint/2012/main" userId="S-1-5-21-2124552659-1916301338-1672037986-104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305C"/>
    <a:srgbClr val="EC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08C4D-0684-4DFA-B091-EA01ACAF73D3}" v="17" dt="2020-10-05T21:17:21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4" autoAdjust="0"/>
    <p:restoredTop sz="91562" autoAdjust="0"/>
  </p:normalViewPr>
  <p:slideViewPr>
    <p:cSldViewPr>
      <p:cViewPr varScale="1">
        <p:scale>
          <a:sx n="66" d="100"/>
          <a:sy n="66" d="100"/>
        </p:scale>
        <p:origin x="15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Bissoli" userId="27a8628a50772066" providerId="LiveId" clId="{D8008C4D-0684-4DFA-B091-EA01ACAF73D3}"/>
    <pc:docChg chg="custSel addSld delSld modSld">
      <pc:chgData name="Sidney Bissoli" userId="27a8628a50772066" providerId="LiveId" clId="{D8008C4D-0684-4DFA-B091-EA01ACAF73D3}" dt="2020-10-05T21:21:11.706" v="3295" actId="47"/>
      <pc:docMkLst>
        <pc:docMk/>
      </pc:docMkLst>
      <pc:sldChg chg="del">
        <pc:chgData name="Sidney Bissoli" userId="27a8628a50772066" providerId="LiveId" clId="{D8008C4D-0684-4DFA-B091-EA01ACAF73D3}" dt="2020-10-05T16:16:44.246" v="133" actId="2696"/>
        <pc:sldMkLst>
          <pc:docMk/>
          <pc:sldMk cId="0" sldId="256"/>
        </pc:sldMkLst>
      </pc:sldChg>
      <pc:sldChg chg="del">
        <pc:chgData name="Sidney Bissoli" userId="27a8628a50772066" providerId="LiveId" clId="{D8008C4D-0684-4DFA-B091-EA01ACAF73D3}" dt="2020-10-05T21:21:11.706" v="3295" actId="47"/>
        <pc:sldMkLst>
          <pc:docMk/>
          <pc:sldMk cId="3460240027" sldId="313"/>
        </pc:sldMkLst>
      </pc:sldChg>
      <pc:sldChg chg="del">
        <pc:chgData name="Sidney Bissoli" userId="27a8628a50772066" providerId="LiveId" clId="{D8008C4D-0684-4DFA-B091-EA01ACAF73D3}" dt="2020-10-05T21:21:11.706" v="3295" actId="47"/>
        <pc:sldMkLst>
          <pc:docMk/>
          <pc:sldMk cId="1617359549" sldId="314"/>
        </pc:sldMkLst>
      </pc:sldChg>
      <pc:sldChg chg="del">
        <pc:chgData name="Sidney Bissoli" userId="27a8628a50772066" providerId="LiveId" clId="{D8008C4D-0684-4DFA-B091-EA01ACAF73D3}" dt="2020-10-05T21:21:11.706" v="3295" actId="47"/>
        <pc:sldMkLst>
          <pc:docMk/>
          <pc:sldMk cId="1667364893" sldId="315"/>
        </pc:sldMkLst>
      </pc:sldChg>
      <pc:sldChg chg="del">
        <pc:chgData name="Sidney Bissoli" userId="27a8628a50772066" providerId="LiveId" clId="{D8008C4D-0684-4DFA-B091-EA01ACAF73D3}" dt="2020-10-05T21:21:11.706" v="3295" actId="47"/>
        <pc:sldMkLst>
          <pc:docMk/>
          <pc:sldMk cId="3460416250" sldId="316"/>
        </pc:sldMkLst>
      </pc:sldChg>
      <pc:sldChg chg="del">
        <pc:chgData name="Sidney Bissoli" userId="27a8628a50772066" providerId="LiveId" clId="{D8008C4D-0684-4DFA-B091-EA01ACAF73D3}" dt="2020-10-05T21:21:11.706" v="3295" actId="47"/>
        <pc:sldMkLst>
          <pc:docMk/>
          <pc:sldMk cId="681366491" sldId="317"/>
        </pc:sldMkLst>
      </pc:sldChg>
      <pc:sldChg chg="modSp mod">
        <pc:chgData name="Sidney Bissoli" userId="27a8628a50772066" providerId="LiveId" clId="{D8008C4D-0684-4DFA-B091-EA01ACAF73D3}" dt="2020-10-05T16:16:34.548" v="132" actId="121"/>
        <pc:sldMkLst>
          <pc:docMk/>
          <pc:sldMk cId="0" sldId="318"/>
        </pc:sldMkLst>
        <pc:spChg chg="mod">
          <ac:chgData name="Sidney Bissoli" userId="27a8628a50772066" providerId="LiveId" clId="{D8008C4D-0684-4DFA-B091-EA01ACAF73D3}" dt="2020-10-05T16:14:15.810" v="39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Sidney Bissoli" userId="27a8628a50772066" providerId="LiveId" clId="{D8008C4D-0684-4DFA-B091-EA01ACAF73D3}" dt="2020-10-05T16:16:34.548" v="132" actId="121"/>
          <ac:spMkLst>
            <pc:docMk/>
            <pc:sldMk cId="0" sldId="318"/>
            <ac:spMk id="3" creationId="{00000000-0000-0000-0000-000000000000}"/>
          </ac:spMkLst>
        </pc:spChg>
        <pc:spChg chg="mod">
          <ac:chgData name="Sidney Bissoli" userId="27a8628a50772066" providerId="LiveId" clId="{D8008C4D-0684-4DFA-B091-EA01ACAF73D3}" dt="2020-10-05T16:16:14.440" v="129" actId="20577"/>
          <ac:spMkLst>
            <pc:docMk/>
            <pc:sldMk cId="0" sldId="318"/>
            <ac:spMk id="4" creationId="{FB96403C-8243-4461-AAB4-9EF8AD282938}"/>
          </ac:spMkLst>
        </pc:spChg>
      </pc:sldChg>
      <pc:sldChg chg="modSp new mod">
        <pc:chgData name="Sidney Bissoli" userId="27a8628a50772066" providerId="LiveId" clId="{D8008C4D-0684-4DFA-B091-EA01ACAF73D3}" dt="2020-10-05T20:55:43.429" v="1794"/>
        <pc:sldMkLst>
          <pc:docMk/>
          <pc:sldMk cId="1516932739" sldId="319"/>
        </pc:sldMkLst>
        <pc:spChg chg="mod">
          <ac:chgData name="Sidney Bissoli" userId="27a8628a50772066" providerId="LiveId" clId="{D8008C4D-0684-4DFA-B091-EA01ACAF73D3}" dt="2020-10-05T16:32:27.187" v="437" actId="20577"/>
          <ac:spMkLst>
            <pc:docMk/>
            <pc:sldMk cId="1516932739" sldId="319"/>
            <ac:spMk id="2" creationId="{812A2C0F-2AD8-4FF4-8C88-802A7661AFDB}"/>
          </ac:spMkLst>
        </pc:spChg>
        <pc:spChg chg="mod">
          <ac:chgData name="Sidney Bissoli" userId="27a8628a50772066" providerId="LiveId" clId="{D8008C4D-0684-4DFA-B091-EA01ACAF73D3}" dt="2020-10-05T20:55:43.429" v="1794"/>
          <ac:spMkLst>
            <pc:docMk/>
            <pc:sldMk cId="1516932739" sldId="319"/>
            <ac:spMk id="3" creationId="{764C755A-1352-4F5C-970A-791CA74885E3}"/>
          </ac:spMkLst>
        </pc:spChg>
      </pc:sldChg>
      <pc:sldChg chg="new del">
        <pc:chgData name="Sidney Bissoli" userId="27a8628a50772066" providerId="LiveId" clId="{D8008C4D-0684-4DFA-B091-EA01ACAF73D3}" dt="2020-10-05T21:21:11.706" v="3295" actId="47"/>
        <pc:sldMkLst>
          <pc:docMk/>
          <pc:sldMk cId="2944204051" sldId="320"/>
        </pc:sldMkLst>
      </pc:sldChg>
      <pc:sldChg chg="modSp add del mod">
        <pc:chgData name="Sidney Bissoli" userId="27a8628a50772066" providerId="LiveId" clId="{D8008C4D-0684-4DFA-B091-EA01ACAF73D3}" dt="2020-10-05T16:34:56.679" v="502" actId="2696"/>
        <pc:sldMkLst>
          <pc:docMk/>
          <pc:sldMk cId="3593795799" sldId="320"/>
        </pc:sldMkLst>
        <pc:spChg chg="mod">
          <ac:chgData name="Sidney Bissoli" userId="27a8628a50772066" providerId="LiveId" clId="{D8008C4D-0684-4DFA-B091-EA01ACAF73D3}" dt="2020-10-05T16:34:37.909" v="496" actId="21"/>
          <ac:spMkLst>
            <pc:docMk/>
            <pc:sldMk cId="3593795799" sldId="320"/>
            <ac:spMk id="3" creationId="{764C755A-1352-4F5C-970A-791CA74885E3}"/>
          </ac:spMkLst>
        </pc:spChg>
      </pc:sldChg>
      <pc:sldChg chg="modSp add mod">
        <pc:chgData name="Sidney Bissoli" userId="27a8628a50772066" providerId="LiveId" clId="{D8008C4D-0684-4DFA-B091-EA01ACAF73D3}" dt="2020-10-05T20:55:26.172" v="1786"/>
        <pc:sldMkLst>
          <pc:docMk/>
          <pc:sldMk cId="3355746196" sldId="321"/>
        </pc:sldMkLst>
        <pc:spChg chg="mod">
          <ac:chgData name="Sidney Bissoli" userId="27a8628a50772066" providerId="LiveId" clId="{D8008C4D-0684-4DFA-B091-EA01ACAF73D3}" dt="2020-10-05T20:29:38.413" v="514" actId="20577"/>
          <ac:spMkLst>
            <pc:docMk/>
            <pc:sldMk cId="3355746196" sldId="321"/>
            <ac:spMk id="2" creationId="{812A2C0F-2AD8-4FF4-8C88-802A7661AFDB}"/>
          </ac:spMkLst>
        </pc:spChg>
        <pc:spChg chg="mod">
          <ac:chgData name="Sidney Bissoli" userId="27a8628a50772066" providerId="LiveId" clId="{D8008C4D-0684-4DFA-B091-EA01ACAF73D3}" dt="2020-10-05T20:55:26.172" v="1786"/>
          <ac:spMkLst>
            <pc:docMk/>
            <pc:sldMk cId="3355746196" sldId="321"/>
            <ac:spMk id="3" creationId="{764C755A-1352-4F5C-970A-791CA74885E3}"/>
          </ac:spMkLst>
        </pc:spChg>
      </pc:sldChg>
      <pc:sldChg chg="modSp add mod">
        <pc:chgData name="Sidney Bissoli" userId="27a8628a50772066" providerId="LiveId" clId="{D8008C4D-0684-4DFA-B091-EA01ACAF73D3}" dt="2020-10-05T20:56:02.011" v="1798"/>
        <pc:sldMkLst>
          <pc:docMk/>
          <pc:sldMk cId="1707174396" sldId="322"/>
        </pc:sldMkLst>
        <pc:spChg chg="mod">
          <ac:chgData name="Sidney Bissoli" userId="27a8628a50772066" providerId="LiveId" clId="{D8008C4D-0684-4DFA-B091-EA01ACAF73D3}" dt="2020-10-05T20:56:02.011" v="1798"/>
          <ac:spMkLst>
            <pc:docMk/>
            <pc:sldMk cId="1707174396" sldId="322"/>
            <ac:spMk id="3" creationId="{764C755A-1352-4F5C-970A-791CA74885E3}"/>
          </ac:spMkLst>
        </pc:spChg>
      </pc:sldChg>
      <pc:sldChg chg="modSp add mod">
        <pc:chgData name="Sidney Bissoli" userId="27a8628a50772066" providerId="LiveId" clId="{D8008C4D-0684-4DFA-B091-EA01ACAF73D3}" dt="2020-10-05T21:06:14.410" v="2379" actId="255"/>
        <pc:sldMkLst>
          <pc:docMk/>
          <pc:sldMk cId="2727078176" sldId="323"/>
        </pc:sldMkLst>
        <pc:spChg chg="mod">
          <ac:chgData name="Sidney Bissoli" userId="27a8628a50772066" providerId="LiveId" clId="{D8008C4D-0684-4DFA-B091-EA01ACAF73D3}" dt="2020-10-05T21:02:15.833" v="1877" actId="255"/>
          <ac:spMkLst>
            <pc:docMk/>
            <pc:sldMk cId="2727078176" sldId="323"/>
            <ac:spMk id="2" creationId="{812A2C0F-2AD8-4FF4-8C88-802A7661AFDB}"/>
          </ac:spMkLst>
        </pc:spChg>
        <pc:spChg chg="mod">
          <ac:chgData name="Sidney Bissoli" userId="27a8628a50772066" providerId="LiveId" clId="{D8008C4D-0684-4DFA-B091-EA01ACAF73D3}" dt="2020-10-05T21:06:14.410" v="2379" actId="255"/>
          <ac:spMkLst>
            <pc:docMk/>
            <pc:sldMk cId="2727078176" sldId="323"/>
            <ac:spMk id="3" creationId="{764C755A-1352-4F5C-970A-791CA74885E3}"/>
          </ac:spMkLst>
        </pc:spChg>
      </pc:sldChg>
      <pc:sldChg chg="modSp add mod">
        <pc:chgData name="Sidney Bissoli" userId="27a8628a50772066" providerId="LiveId" clId="{D8008C4D-0684-4DFA-B091-EA01ACAF73D3}" dt="2020-10-05T21:18:36.066" v="3142" actId="255"/>
        <pc:sldMkLst>
          <pc:docMk/>
          <pc:sldMk cId="1408334836" sldId="324"/>
        </pc:sldMkLst>
        <pc:spChg chg="mod">
          <ac:chgData name="Sidney Bissoli" userId="27a8628a50772066" providerId="LiveId" clId="{D8008C4D-0684-4DFA-B091-EA01ACAF73D3}" dt="2020-10-05T21:11:38.696" v="2497" actId="20577"/>
          <ac:spMkLst>
            <pc:docMk/>
            <pc:sldMk cId="1408334836" sldId="324"/>
            <ac:spMk id="2" creationId="{812A2C0F-2AD8-4FF4-8C88-802A7661AFDB}"/>
          </ac:spMkLst>
        </pc:spChg>
        <pc:spChg chg="mod">
          <ac:chgData name="Sidney Bissoli" userId="27a8628a50772066" providerId="LiveId" clId="{D8008C4D-0684-4DFA-B091-EA01ACAF73D3}" dt="2020-10-05T21:18:36.066" v="3142" actId="255"/>
          <ac:spMkLst>
            <pc:docMk/>
            <pc:sldMk cId="1408334836" sldId="324"/>
            <ac:spMk id="3" creationId="{764C755A-1352-4F5C-970A-791CA74885E3}"/>
          </ac:spMkLst>
        </pc:spChg>
      </pc:sldChg>
      <pc:sldChg chg="modSp add mod">
        <pc:chgData name="Sidney Bissoli" userId="27a8628a50772066" providerId="LiveId" clId="{D8008C4D-0684-4DFA-B091-EA01ACAF73D3}" dt="2020-10-05T21:21:02.483" v="3294" actId="255"/>
        <pc:sldMkLst>
          <pc:docMk/>
          <pc:sldMk cId="241108360" sldId="325"/>
        </pc:sldMkLst>
        <pc:spChg chg="mod">
          <ac:chgData name="Sidney Bissoli" userId="27a8628a50772066" providerId="LiveId" clId="{D8008C4D-0684-4DFA-B091-EA01ACAF73D3}" dt="2020-10-05T21:21:02.483" v="3294" actId="255"/>
          <ac:spMkLst>
            <pc:docMk/>
            <pc:sldMk cId="241108360" sldId="325"/>
            <ac:spMk id="3" creationId="{764C755A-1352-4F5C-970A-791CA74885E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F92D2-2B00-49F9-A83B-C1DBA00609B9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A46C-9D74-47F3-B080-3F81DDA6B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4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7A793-EB8C-476D-8A9E-59E735819094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D5988-E186-43DB-83EB-A4959EE5A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44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9"/>
          <p:cNvSpPr/>
          <p:nvPr userDrawn="1"/>
        </p:nvSpPr>
        <p:spPr>
          <a:xfrm>
            <a:off x="0" y="5805488"/>
            <a:ext cx="9144000" cy="1052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738" y="5805488"/>
            <a:ext cx="13557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 descr="fun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590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80920" cy="36004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  <a:lvl2pPr>
              <a:defRPr>
                <a:latin typeface="Lucida Sans Unicode" pitchFamily="34" charset="0"/>
                <a:cs typeface="Lucida Sans Unicode" pitchFamily="34" charset="0"/>
              </a:defRPr>
            </a:lvl2pPr>
            <a:lvl3pPr>
              <a:defRPr>
                <a:latin typeface="Lucida Sans Unicode" pitchFamily="34" charset="0"/>
                <a:cs typeface="Lucida Sans Unicode" pitchFamily="34" charset="0"/>
              </a:defRPr>
            </a:lvl3pPr>
            <a:lvl4pPr>
              <a:defRPr>
                <a:latin typeface="Lucida Sans Unicode" pitchFamily="34" charset="0"/>
                <a:cs typeface="Lucida Sans Unicode" pitchFamily="34" charset="0"/>
              </a:defRPr>
            </a:lvl4pPr>
            <a:lvl5pPr>
              <a:defRPr>
                <a:latin typeface="Lucida Sans Unicode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2689ECE0-2569-4E6F-AEC8-3C1ECA694749}" type="datetimeFigureOut">
              <a:rPr lang="pt-BR"/>
              <a:pPr>
                <a:defRPr/>
              </a:pPr>
              <a:t>05/10/2020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765175"/>
            <a:ext cx="8229600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52DAE41A-73F1-45AD-A661-5C13995C7FEC}" type="datetimeFigureOut">
              <a:rPr lang="pt-BR"/>
              <a:pPr>
                <a:defRPr/>
              </a:pPr>
              <a:t>05/10/2020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F3036184-EAD7-4E68-AEB1-68464090F0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0" name="Picture 8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0" y="0"/>
            <a:ext cx="9144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79388" y="115888"/>
            <a:ext cx="87137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pic>
        <p:nvPicPr>
          <p:cNvPr id="1032" name="Imagem 11" descr="base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 bwMode="auto">
          <a:xfrm>
            <a:off x="1" y="6304813"/>
            <a:ext cx="9144000" cy="58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Lucida Sans Unicode" pitchFamily="34" charset="0"/>
          <a:ea typeface="+mj-ea"/>
          <a:cs typeface="Lucida Sans Unicode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15616" y="476672"/>
            <a:ext cx="69127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ICSAP em Campo Grande/MS, 2000 a 2009 (2012)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07520" y="3083553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CAMPOS, A. Z. de</a:t>
            </a:r>
          </a:p>
          <a:p>
            <a:pPr algn="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THEME-FILHA, M. M.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DF01C9-96B8-40E4-9DD9-C75ACAF8B91D}"/>
              </a:ext>
            </a:extLst>
          </p:cNvPr>
          <p:cNvSpPr txBox="1"/>
          <p:nvPr/>
        </p:nvSpPr>
        <p:spPr>
          <a:xfrm>
            <a:off x="251520" y="6273225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i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96403C-8243-4461-AAB4-9EF8AD282938}"/>
              </a:ext>
            </a:extLst>
          </p:cNvPr>
          <p:cNvSpPr txBox="1"/>
          <p:nvPr/>
        </p:nvSpPr>
        <p:spPr>
          <a:xfrm>
            <a:off x="3491880" y="4509120"/>
            <a:ext cx="565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Cadernos de Saúde Pública (A2)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r>
              <a:rPr lang="pt-BR" dirty="0"/>
              <a:t>: verificar correlação entre cobertura de ESF e taxa de ICSAP;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Taxa de ICSAP</a:t>
            </a:r>
            <a:r>
              <a:rPr lang="pt-BR" dirty="0"/>
              <a:t>: nº internações por CSAP / população total (base: 10 mil </a:t>
            </a:r>
            <a:r>
              <a:rPr lang="pt-BR" dirty="0" err="1"/>
              <a:t>habientes</a:t>
            </a:r>
            <a:r>
              <a:rPr lang="pt-BR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Fontes</a:t>
            </a:r>
            <a:r>
              <a:rPr lang="pt-BR" dirty="0"/>
              <a:t>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Estimativas populacionais: IBGE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ICSAP: SIH-SUS: 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Cobertura de ESF: DAB-MS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Tabulação</a:t>
            </a:r>
            <a:r>
              <a:rPr lang="pt-BR" dirty="0"/>
              <a:t>: aplicativo </a:t>
            </a:r>
            <a:r>
              <a:rPr lang="pt-BR" dirty="0" err="1"/>
              <a:t>TabWin</a:t>
            </a:r>
            <a:r>
              <a:rPr lang="pt-BR" dirty="0"/>
              <a:t>; software </a:t>
            </a:r>
            <a:r>
              <a:rPr lang="pt-BR" dirty="0" err="1"/>
              <a:t>Minitab</a:t>
            </a:r>
            <a:r>
              <a:rPr lang="pt-BR" dirty="0"/>
              <a:t>. 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693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Correlação cobertura de ESF x taxa de ICSAP: -0,97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Por grupos de diagnósticos: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Correlações negativas</a:t>
            </a:r>
            <a:r>
              <a:rPr lang="pt-BR" sz="2800" dirty="0"/>
              <a:t>: gastroenterites infecciosas, deficiências nutricionais e asma (-0,93); diabetes mellitus (-0,92); doenças </a:t>
            </a:r>
            <a:r>
              <a:rPr lang="pt-BR" sz="2800" dirty="0" err="1"/>
              <a:t>cérebro-vasculares</a:t>
            </a:r>
            <a:r>
              <a:rPr lang="pt-BR" sz="2800" dirty="0"/>
              <a:t> e úlcera gastrointestinal (-0,89); doenças inflamatórias dos órgãos pélvicos femininos (-0,86); insuficiência cardíaca (-0,82); pneumonias bacterianas (-0,77); hipertensão (-0,72); epilepsias (-0,64).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74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Correlações positivas</a:t>
            </a:r>
            <a:r>
              <a:rPr lang="pt-BR" sz="2700" dirty="0"/>
              <a:t>: angina </a:t>
            </a:r>
            <a:r>
              <a:rPr lang="pt-BR" sz="2700" dirty="0" err="1"/>
              <a:t>pectoris</a:t>
            </a:r>
            <a:r>
              <a:rPr lang="pt-BR" sz="2700" dirty="0"/>
              <a:t> (0,84); doenças imunizáveis/condições sensíveis (0,82; doenças relacionadas ao pré-natal e parto (0,73).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700" dirty="0"/>
              <a:t>Entre as doenças imunizáveis/condições sensíveis, a tuberculose pulmonar (0,81) constituiu o fator explicativo para a correlação positiva do grupo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700" dirty="0"/>
              <a:t>O grupo da angina é representado por apenas uma codificação da CID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700" dirty="0"/>
              <a:t>No grupo das doenças relacionadas ao parto e ao pré-natal, todas apresentaram correlação positiva (infecção no trato urinário na gravidez, sífilis congênita e síndrome da rubéola congênita).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717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b="1" dirty="0"/>
              <a:t>HIPÓTESES EXPLICATIVAS PARA AS CORRELAÇÕES POSITIVAS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Angina: </a:t>
            </a:r>
            <a:r>
              <a:rPr lang="pt-BR" sz="3100" dirty="0"/>
              <a:t>os fatores envolvidos podem limitar a avaliação do seu impacto no curto prazo</a:t>
            </a:r>
            <a:endParaRPr lang="pt-BR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Tuberculose pulmonar</a:t>
            </a:r>
            <a:r>
              <a:rPr lang="pt-BR" sz="3100" dirty="0"/>
              <a:t>: aumento da AIDS; nível socioeconômico (internações mais frequentes em extratos socioeconômicos inferiores)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Doenças relacionadas ao parto e ao pré-natal</a:t>
            </a:r>
            <a:r>
              <a:rPr lang="pt-BR" sz="3100" dirty="0"/>
              <a:t>: comprometimento na qualidade da atenção ofertada à gestante mesmo com a ampliação da cobertura de consultas de pré-natal</a:t>
            </a:r>
          </a:p>
        </p:txBody>
      </p:sp>
    </p:spTree>
    <p:extLst>
      <p:ext uri="{BB962C8B-B14F-4D97-AF65-F5344CB8AC3E}">
        <p14:creationId xmlns:p14="http://schemas.microsoft.com/office/powerpoint/2010/main" val="140833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b="1" dirty="0"/>
              <a:t>HIPÓTESES EXPLICATIVAS PARA AS CORRELAÇÕES POSITIVAS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3600" dirty="0"/>
              <a:t>O aumento das internações por tuberculose e das doenças relacionadas ao pré-natal e parto demonstra uma problemática de caráter transversal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3600" dirty="0"/>
              <a:t>Há necessidade de implementar avaliações sistemáticas quanto à efetividade destes programas que são executados de forma isolada pelo setor de saúde</a:t>
            </a:r>
          </a:p>
        </p:txBody>
      </p:sp>
    </p:spTree>
    <p:extLst>
      <p:ext uri="{BB962C8B-B14F-4D97-AF65-F5344CB8AC3E}">
        <p14:creationId xmlns:p14="http://schemas.microsoft.com/office/powerpoint/2010/main" val="24110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2800" b="1" dirty="0"/>
              <a:t>LIMITAÇÕES DOS DADOS DISPONÍVEIS NO SIH-SUS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O sistema registra apenas as internações realizadas no âmbito do SUS (70% do total de internações)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O sistema não identifica reinternações ou transferências de outros hospitais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Não há possibilidade de correções posteriores à realização do faturamento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Por ser um instrumento voltado para o faturamento das internações, pode sofrer influência dos mecanismos de cobrança, adequando os diagnósticos informados aos procedimentos realizados</a:t>
            </a:r>
          </a:p>
        </p:txBody>
      </p:sp>
    </p:spTree>
    <p:extLst>
      <p:ext uri="{BB962C8B-B14F-4D97-AF65-F5344CB8AC3E}">
        <p14:creationId xmlns:p14="http://schemas.microsoft.com/office/powerpoint/2010/main" val="2727078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F497D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7820</TotalTime>
  <Words>437</Words>
  <Application>Microsoft Office PowerPoint</Application>
  <PresentationFormat>Apresentação na tela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Sans Unicode</vt:lpstr>
      <vt:lpstr>Wingdings</vt:lpstr>
      <vt:lpstr>Tema do Office</vt:lpstr>
      <vt:lpstr>Apresentação do PowerPoint</vt:lpstr>
      <vt:lpstr>METODOLOGIA</vt:lpstr>
      <vt:lpstr>RESULTADOS</vt:lpstr>
      <vt:lpstr>RESULTADOS</vt:lpstr>
      <vt:lpstr>HIPÓTESES EXPLICATIVAS PARA AS CORRELAÇÕES POSITIVAS</vt:lpstr>
      <vt:lpstr>HIPÓTESES EXPLICATIVAS PARA AS CORRELAÇÕES POSITIVAS</vt:lpstr>
      <vt:lpstr>LIMITAÇÕES DOS DADOS DISPONÍVEIS NO SIH-SUS</vt:lpstr>
    </vt:vector>
  </TitlesOfParts>
  <Company>Senado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Eleonora Stanziona Viggiano</dc:creator>
  <cp:lastModifiedBy>Sidney Bissoli</cp:lastModifiedBy>
  <cp:revision>421</cp:revision>
  <cp:lastPrinted>2018-09-05T18:47:08Z</cp:lastPrinted>
  <dcterms:created xsi:type="dcterms:W3CDTF">2011-08-24T19:48:25Z</dcterms:created>
  <dcterms:modified xsi:type="dcterms:W3CDTF">2020-10-05T21:21:17Z</dcterms:modified>
</cp:coreProperties>
</file>