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06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4E6A4-D2BA-4851-B085-1F2929571021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8D9D1-331C-4EA8-9B20-8C775442C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28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Direto de Padronização (ou da População-Padrão) 1. Escolhe-se uma “população-padrão” e realizam-se os cálculos como se as duas populações tivessem esta distribuição de idades . </a:t>
            </a:r>
          </a:p>
          <a:p>
            <a:r>
              <a:rPr lang="pt-BR" dirty="0"/>
              <a:t>A população pode ser real (uma das populações em estudo ou aquela de um outro país) ou ser fictícia (média ou soma das populações envolvidas na análise).</a:t>
            </a:r>
          </a:p>
          <a:p>
            <a:r>
              <a:rPr lang="pt-BR" dirty="0"/>
              <a:t>2. Aplicam-se na população-padrão, os coeficientes observados nas duas regiões, para obter o “número de óbitos esperados” para ambas 3. Estes “números de óbitos esperados” permitem o cálculo dos coeficientes ajustados O resultado (taxa de mortalidade padronizada ou ajustada para idade) indica a mortalidade que uma população teria caso apresentasse um estrutura etária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8D9D1-331C-4EA8-9B20-8C775442C9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4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308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1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8253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925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48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038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5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61E09C-9284-4E51-B4EC-B1781975DFD5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C9C3E1-F7CB-4008-A2D3-8CC7E208880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70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8F38-9FAD-4463-9277-407BB6E58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ICSAP no </a:t>
            </a:r>
            <a:r>
              <a:rPr lang="pt-BR" dirty="0" err="1"/>
              <a:t>df</a:t>
            </a:r>
            <a:br>
              <a:rPr lang="pt-BR" dirty="0"/>
            </a:br>
            <a:r>
              <a:rPr lang="pt-BR" dirty="0"/>
              <a:t>2009 a 2018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025874-EA51-41DF-A516-7F12599A1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Comparação com capitais brasileiras</a:t>
            </a:r>
          </a:p>
        </p:txBody>
      </p:sp>
    </p:spTree>
    <p:extLst>
      <p:ext uri="{BB962C8B-B14F-4D97-AF65-F5344CB8AC3E}">
        <p14:creationId xmlns:p14="http://schemas.microsoft.com/office/powerpoint/2010/main" val="17111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6059-A797-4180-A5A5-FDEE0E6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CE313-E5AD-419B-A569-906EFF46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57" y="1250302"/>
            <a:ext cx="10178322" cy="10170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Momento de expansão da ESF no DF, com redução do modelo assistencial.</a:t>
            </a:r>
          </a:p>
          <a:p>
            <a:pPr marL="0" indent="0">
              <a:buNone/>
            </a:pPr>
            <a:r>
              <a:rPr lang="pt-BR" dirty="0"/>
              <a:t>Comparar as taxas padronizadas de ICSAP do DF, do período de 2009 a 2018 com capitais brasileiras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F9B6E1D-1DEA-428C-88E3-55B75C1E766A}"/>
              </a:ext>
            </a:extLst>
          </p:cNvPr>
          <p:cNvSpPr txBox="1">
            <a:spLocks/>
          </p:cNvSpPr>
          <p:nvPr/>
        </p:nvSpPr>
        <p:spPr>
          <a:xfrm>
            <a:off x="1251678" y="2438561"/>
            <a:ext cx="10178322" cy="867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 de estudo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A7C5FD-75AA-43DE-A520-985FF4DD6205}"/>
              </a:ext>
            </a:extLst>
          </p:cNvPr>
          <p:cNvSpPr txBox="1">
            <a:spLocks/>
          </p:cNvSpPr>
          <p:nvPr/>
        </p:nvSpPr>
        <p:spPr>
          <a:xfrm>
            <a:off x="1245457" y="3278156"/>
            <a:ext cx="10178322" cy="10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Ecológico</a:t>
            </a:r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3B008C9-74A0-4927-BE00-B84878F890F1}"/>
              </a:ext>
            </a:extLst>
          </p:cNvPr>
          <p:cNvSpPr txBox="1">
            <a:spLocks/>
          </p:cNvSpPr>
          <p:nvPr/>
        </p:nvSpPr>
        <p:spPr>
          <a:xfrm>
            <a:off x="1245451" y="4158512"/>
            <a:ext cx="10178322" cy="867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Fonte de dados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DE8F673-F7E4-4CD0-875D-DB428121B1A5}"/>
              </a:ext>
            </a:extLst>
          </p:cNvPr>
          <p:cNvSpPr txBox="1">
            <a:spLocks/>
          </p:cNvSpPr>
          <p:nvPr/>
        </p:nvSpPr>
        <p:spPr>
          <a:xfrm>
            <a:off x="1239230" y="4998107"/>
            <a:ext cx="10178322" cy="101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SIH-SUS – Sistema de Informações Hospitalares</a:t>
            </a:r>
          </a:p>
          <a:p>
            <a:pPr marL="0" indent="0">
              <a:buNone/>
            </a:pPr>
            <a:r>
              <a:rPr lang="pt-BR" dirty="0"/>
              <a:t>AIH de curta duração – Autorização de internação hospitalares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63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76059-A797-4180-A5A5-FDEE0E69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67917"/>
          </a:xfrm>
        </p:spPr>
        <p:txBody>
          <a:bodyPr/>
          <a:lstStyle/>
          <a:p>
            <a:r>
              <a:rPr lang="pt-BR" dirty="0"/>
              <a:t>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CE313-E5AD-419B-A569-906EFF46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456" y="1250302"/>
            <a:ext cx="10268117" cy="4757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Taxa de ICSAP padronizada pelo método direto (faixa etária)</a:t>
            </a:r>
          </a:p>
          <a:p>
            <a:pPr marL="0" indent="0">
              <a:buNone/>
            </a:pPr>
            <a:r>
              <a:rPr lang="pt-BR" dirty="0"/>
              <a:t>ICSAP/total de internações, por faixa etária (10 em 10 anos)</a:t>
            </a:r>
          </a:p>
          <a:p>
            <a:pPr marL="0" indent="0">
              <a:buNone/>
            </a:pPr>
            <a:r>
              <a:rPr lang="pt-BR" dirty="0"/>
              <a:t>População-padrão: dados do IBGE de 2010</a:t>
            </a:r>
          </a:p>
          <a:p>
            <a:pPr marL="0" indent="0">
              <a:buNone/>
            </a:pPr>
            <a:r>
              <a:rPr lang="pt-BR" dirty="0"/>
              <a:t>As taxas foram comparadas àquelas “Não ICSAP” em recortes geográficos selecionados e também pelos 20 grupos que compõem as ICSAP. </a:t>
            </a:r>
          </a:p>
          <a:p>
            <a:pPr marL="0" indent="0">
              <a:buNone/>
            </a:pPr>
            <a:r>
              <a:rPr lang="pt-BR" dirty="0"/>
              <a:t>Optou-se por selecionar as capitais mais populosas das regiões sudeste e sul e também os grupos com as somas de todas as 27 capitais e o total geral dos municípios geral, chamados de “Brasil-capitais” e “Brasil-total”.</a:t>
            </a:r>
          </a:p>
          <a:p>
            <a:pPr marL="0" indent="0">
              <a:buNone/>
            </a:pPr>
            <a:r>
              <a:rPr lang="pt-BR" dirty="0"/>
              <a:t>Municípios de SP e RJ, BH, POA, Curitiba e Florianópolis, todos os municípios, todas as capitais</a:t>
            </a:r>
          </a:p>
          <a:p>
            <a:pPr marL="0" indent="0">
              <a:buNone/>
            </a:pPr>
            <a:r>
              <a:rPr lang="pt-BR" dirty="0"/>
              <a:t>Software SAS System (programação estatística e uso de macros)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8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EFCA9-5997-4C15-8B75-6E56545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C4923-7C38-44E1-BF4E-F65B1CA1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88721"/>
            <a:ext cx="10178322" cy="4690872"/>
          </a:xfrm>
        </p:spPr>
        <p:txBody>
          <a:bodyPr/>
          <a:lstStyle/>
          <a:p>
            <a:r>
              <a:rPr lang="pt-BR" dirty="0"/>
              <a:t>Destaques no DF:</a:t>
            </a:r>
          </a:p>
          <a:p>
            <a:pPr lvl="1"/>
            <a:r>
              <a:rPr lang="pt-BR" dirty="0"/>
              <a:t>Alta taxa de ICSAP entre crianças até 9 anos (cerca de 20%)</a:t>
            </a:r>
          </a:p>
          <a:p>
            <a:pPr lvl="1"/>
            <a:r>
              <a:rPr lang="pt-BR" dirty="0"/>
              <a:t>Estabilidade da taxa entre crianças e adolescentes (0 a 19 anos)</a:t>
            </a:r>
          </a:p>
          <a:p>
            <a:pPr lvl="1"/>
            <a:r>
              <a:rPr lang="pt-BR" dirty="0"/>
              <a:t>Redução da participação de ICSAP entre 40 e 69 anos</a:t>
            </a:r>
          </a:p>
          <a:p>
            <a:pPr lvl="1"/>
            <a:r>
              <a:rPr lang="pt-BR" dirty="0"/>
              <a:t>Esforços de ampliação dos cuidados de APS podem ter resultado na diminuição da taxa de ICSAP em adultos.</a:t>
            </a:r>
          </a:p>
          <a:p>
            <a:pPr lvl="1"/>
            <a:r>
              <a:rPr lang="pt-BR" dirty="0"/>
              <a:t>Estabilidade entre jovens pode indicar dificuldade de acesso às estratégias de APS (talvez em função do horário de funcionamento)</a:t>
            </a:r>
          </a:p>
          <a:p>
            <a:pPr lvl="1"/>
            <a:r>
              <a:rPr lang="pt-BR" dirty="0"/>
              <a:t>Análise dos grupos que compõem ICSAP revelam desigualdades regionais, que podem indicar diferentes estágios de organização dos sistemas de saúde.</a:t>
            </a:r>
          </a:p>
          <a:p>
            <a:pPr lvl="1"/>
            <a:r>
              <a:rPr lang="pt-BR" dirty="0"/>
              <a:t>Na população adulta e idosa, redução de doenças cardiovasculares e aumento de diabetes e AVC.</a:t>
            </a:r>
          </a:p>
        </p:txBody>
      </p:sp>
    </p:spTree>
    <p:extLst>
      <p:ext uri="{BB962C8B-B14F-4D97-AF65-F5344CB8AC3E}">
        <p14:creationId xmlns:p14="http://schemas.microsoft.com/office/powerpoint/2010/main" val="346768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5F86B-6275-4F44-8CF5-CDECEF16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564C5-6F96-4DD3-B170-FB506FA4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3361"/>
            <a:ext cx="10178322" cy="3593591"/>
          </a:xfrm>
        </p:spPr>
        <p:txBody>
          <a:bodyPr/>
          <a:lstStyle/>
          <a:p>
            <a:r>
              <a:rPr lang="pt-BR" dirty="0"/>
              <a:t>Destaques nas capitais:</a:t>
            </a:r>
          </a:p>
          <a:p>
            <a:pPr lvl="1"/>
            <a:r>
              <a:rPr lang="pt-BR" dirty="0"/>
              <a:t>Análise dos grupos que compõem ICSAP revelam desigualdades regionais, que podem indicar diferentes estágios de organização dos sistemas de saúde.</a:t>
            </a:r>
          </a:p>
          <a:p>
            <a:pPr lvl="1"/>
            <a:r>
              <a:rPr lang="pt-BR" dirty="0"/>
              <a:t>Até 20 anos,  reduções de ICSAP nas doenças imunizáveis, deficiências nutricionais e anemias, relacionadas ao período perinatal e infecções parasitárias.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CCBF7F3-6F61-4A36-9F84-7DDE17961B04}"/>
              </a:ext>
            </a:extLst>
          </p:cNvPr>
          <p:cNvSpPr txBox="1">
            <a:spLocks/>
          </p:cNvSpPr>
          <p:nvPr/>
        </p:nvSpPr>
        <p:spPr>
          <a:xfrm>
            <a:off x="1251678" y="3535680"/>
            <a:ext cx="10178322" cy="236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Comparação DF x Capitais</a:t>
            </a:r>
          </a:p>
          <a:p>
            <a:pPr lvl="1"/>
            <a:r>
              <a:rPr lang="pt-BR" dirty="0"/>
              <a:t>DF com um dos piores resultados na série histórica, em torno de 13% (contra 10% de Florianópolis e Curitiba), similar ao da totalidade dos municípios.</a:t>
            </a:r>
          </a:p>
          <a:p>
            <a:pPr lvl="1"/>
            <a:r>
              <a:rPr lang="pt-BR" dirty="0"/>
              <a:t>Na análise de ICSAP  x Não ICSAPO:  na totalidade dos municípios houve redução maior de ICSAP do que entre as Não ICSAP.</a:t>
            </a:r>
          </a:p>
          <a:p>
            <a:pPr lvl="1"/>
            <a:r>
              <a:rPr lang="pt-BR" dirty="0"/>
              <a:t>No DF, ICSAP e Não ICSAP tiveram redução similares, em 10 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51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91251-5AF1-481B-A7D3-5B24408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6D124-A4B6-4D4B-9EB0-07299B7E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DF não observa a redução de ICSAP esperada em função da ampliação da APS.</a:t>
            </a:r>
          </a:p>
          <a:p>
            <a:r>
              <a:rPr lang="pt-BR" dirty="0"/>
              <a:t>Apenas no grupo de 40 a 69 anos essa redução foi observada.</a:t>
            </a:r>
          </a:p>
        </p:txBody>
      </p:sp>
    </p:spTree>
    <p:extLst>
      <p:ext uri="{BB962C8B-B14F-4D97-AF65-F5344CB8AC3E}">
        <p14:creationId xmlns:p14="http://schemas.microsoft.com/office/powerpoint/2010/main" val="424770030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56AD040A70BD43BB28F1E652F45C5E" ma:contentTypeVersion="10" ma:contentTypeDescription="Crie um novo documento." ma:contentTypeScope="" ma:versionID="1686fed47b4ae0b1ee09be94eb848867">
  <xsd:schema xmlns:xsd="http://www.w3.org/2001/XMLSchema" xmlns:xs="http://www.w3.org/2001/XMLSchema" xmlns:p="http://schemas.microsoft.com/office/2006/metadata/properties" xmlns:ns3="6a2bd023-16bb-4476-bf24-fd142991fb11" xmlns:ns4="19bfc35a-05b2-46d1-84c3-a2743e996c82" targetNamespace="http://schemas.microsoft.com/office/2006/metadata/properties" ma:root="true" ma:fieldsID="2e9dcc6113eb475181dbf05136df800c" ns3:_="" ns4:_="">
    <xsd:import namespace="6a2bd023-16bb-4476-bf24-fd142991fb11"/>
    <xsd:import namespace="19bfc35a-05b2-46d1-84c3-a2743e996c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bd023-16bb-4476-bf24-fd142991f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fc35a-05b2-46d1-84c3-a2743e996c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B8DE72-9A6D-4D59-AAD2-1F6486F4F8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bd023-16bb-4476-bf24-fd142991fb11"/>
    <ds:schemaRef ds:uri="19bfc35a-05b2-46d1-84c3-a2743e996c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83A472-B0EA-4DB2-AB39-BEF4CF087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C06FF9-B605-4D76-855E-B269EE368700}">
  <ds:schemaRefs>
    <ds:schemaRef ds:uri="6a2bd023-16bb-4476-bf24-fd142991fb11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9bfc35a-05b2-46d1-84c3-a2743e996c82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190</TotalTime>
  <Words>599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Impact</vt:lpstr>
      <vt:lpstr>Selo</vt:lpstr>
      <vt:lpstr>ICSAP no df 2009 a 2018</vt:lpstr>
      <vt:lpstr>Objetivo</vt:lpstr>
      <vt:lpstr>Cálculos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ICSAP no df 2009 a 2018</dc:title>
  <dc:creator>THAIS PAIXAO</dc:creator>
  <cp:lastModifiedBy>THAIS PAIXAO</cp:lastModifiedBy>
  <cp:revision>10</cp:revision>
  <dcterms:created xsi:type="dcterms:W3CDTF">2020-10-06T21:56:00Z</dcterms:created>
  <dcterms:modified xsi:type="dcterms:W3CDTF">2020-10-07T01:06:58Z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0x0101001C56AD040A70BD43BB28F1E652F45C5E</vt:lpwstr>
  </property>
</Properties>
</file>