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9" r:id="rId4"/>
    <p:sldId id="280" r:id="rId5"/>
    <p:sldId id="281" r:id="rId6"/>
    <p:sldId id="282" r:id="rId7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848E5-636F-4E48-BF00-2550D8BCC281}" v="9" dt="2021-03-01T18:12:51.85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00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134848E5-636F-4E48-BF00-2550D8BCC281}"/>
    <pc:docChg chg="undo redo custSel addSld delSld modSld">
      <pc:chgData name="Sidney Bissoli" userId="27a8628a50772066" providerId="LiveId" clId="{134848E5-636F-4E48-BF00-2550D8BCC281}" dt="2021-03-01T18:30:33.377" v="1017" actId="47"/>
      <pc:docMkLst>
        <pc:docMk/>
      </pc:docMkLst>
      <pc:sldChg chg="addSp delSp modSp mod">
        <pc:chgData name="Sidney Bissoli" userId="27a8628a50772066" providerId="LiveId" clId="{134848E5-636F-4E48-BF00-2550D8BCC281}" dt="2021-03-01T17:32:49.881" v="201" actId="120"/>
        <pc:sldMkLst>
          <pc:docMk/>
          <pc:sldMk cId="116178882" sldId="256"/>
        </pc:sldMkLst>
        <pc:spChg chg="mod">
          <ac:chgData name="Sidney Bissoli" userId="27a8628a50772066" providerId="LiveId" clId="{134848E5-636F-4E48-BF00-2550D8BCC281}" dt="2021-03-01T17:32:49.881" v="201" actId="120"/>
          <ac:spMkLst>
            <pc:docMk/>
            <pc:sldMk cId="116178882" sldId="256"/>
            <ac:spMk id="2" creationId="{00000000-0000-0000-0000-000000000000}"/>
          </ac:spMkLst>
        </pc:spChg>
        <pc:spChg chg="mod">
          <ac:chgData name="Sidney Bissoli" userId="27a8628a50772066" providerId="LiveId" clId="{134848E5-636F-4E48-BF00-2550D8BCC281}" dt="2021-03-01T17:31:33.671" v="153" actId="121"/>
          <ac:spMkLst>
            <pc:docMk/>
            <pc:sldMk cId="116178882" sldId="256"/>
            <ac:spMk id="3" creationId="{00000000-0000-0000-0000-000000000000}"/>
          </ac:spMkLst>
        </pc:spChg>
        <pc:spChg chg="add del mod">
          <ac:chgData name="Sidney Bissoli" userId="27a8628a50772066" providerId="LiveId" clId="{134848E5-636F-4E48-BF00-2550D8BCC281}" dt="2021-03-01T17:31:10.258" v="140"/>
          <ac:spMkLst>
            <pc:docMk/>
            <pc:sldMk cId="116178882" sldId="256"/>
            <ac:spMk id="4" creationId="{C75CF3FA-AB27-461C-A1FB-38D0E8CF2D87}"/>
          </ac:spMkLst>
        </pc:spChg>
        <pc:spChg chg="add mod">
          <ac:chgData name="Sidney Bissoli" userId="27a8628a50772066" providerId="LiveId" clId="{134848E5-636F-4E48-BF00-2550D8BCC281}" dt="2021-03-01T17:32:05.819" v="195" actId="20577"/>
          <ac:spMkLst>
            <pc:docMk/>
            <pc:sldMk cId="116178882" sldId="256"/>
            <ac:spMk id="5" creationId="{F99D0C20-57FA-4E7F-A01A-63B24E06EDD9}"/>
          </ac:spMkLst>
        </pc:spChg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1572031025" sldId="258"/>
        </pc:sldMkLst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478160771" sldId="262"/>
        </pc:sldMkLst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1728312171" sldId="263"/>
        </pc:sldMkLst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3220595055" sldId="264"/>
        </pc:sldMkLst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711459796" sldId="270"/>
        </pc:sldMkLst>
      </pc:sldChg>
      <pc:sldChg chg="modSp mod">
        <pc:chgData name="Sidney Bissoli" userId="27a8628a50772066" providerId="LiveId" clId="{134848E5-636F-4E48-BF00-2550D8BCC281}" dt="2021-03-01T17:58:09.591" v="706" actId="115"/>
        <pc:sldMkLst>
          <pc:docMk/>
          <pc:sldMk cId="3211877532" sldId="273"/>
        </pc:sldMkLst>
        <pc:spChg chg="mod">
          <ac:chgData name="Sidney Bissoli" userId="27a8628a50772066" providerId="LiveId" clId="{134848E5-636F-4E48-BF00-2550D8BCC281}" dt="2021-03-01T17:55:31.197" v="676" actId="122"/>
          <ac:spMkLst>
            <pc:docMk/>
            <pc:sldMk cId="3211877532" sldId="273"/>
            <ac:spMk id="13" creationId="{00000000-0000-0000-0000-000000000000}"/>
          </ac:spMkLst>
        </pc:spChg>
        <pc:spChg chg="mod">
          <ac:chgData name="Sidney Bissoli" userId="27a8628a50772066" providerId="LiveId" clId="{134848E5-636F-4E48-BF00-2550D8BCC281}" dt="2021-03-01T17:58:09.591" v="706" actId="115"/>
          <ac:spMkLst>
            <pc:docMk/>
            <pc:sldMk cId="3211877532" sldId="273"/>
            <ac:spMk id="14" creationId="{00000000-0000-0000-0000-000000000000}"/>
          </ac:spMkLst>
        </pc:spChg>
      </pc:sldChg>
      <pc:sldChg chg="del">
        <pc:chgData name="Sidney Bissoli" userId="27a8628a50772066" providerId="LiveId" clId="{134848E5-636F-4E48-BF00-2550D8BCC281}" dt="2021-03-01T18:30:30.400" v="1016" actId="47"/>
        <pc:sldMkLst>
          <pc:docMk/>
          <pc:sldMk cId="3200616127" sldId="274"/>
        </pc:sldMkLst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853661868" sldId="275"/>
        </pc:sldMkLst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2633585793" sldId="277"/>
        </pc:sldMkLst>
      </pc:sldChg>
      <pc:sldChg chg="del">
        <pc:chgData name="Sidney Bissoli" userId="27a8628a50772066" providerId="LiveId" clId="{134848E5-636F-4E48-BF00-2550D8BCC281}" dt="2021-03-01T18:30:33.377" v="1017" actId="47"/>
        <pc:sldMkLst>
          <pc:docMk/>
          <pc:sldMk cId="572954905" sldId="278"/>
        </pc:sldMkLst>
      </pc:sldChg>
      <pc:sldChg chg="addSp delSp modSp add mod">
        <pc:chgData name="Sidney Bissoli" userId="27a8628a50772066" providerId="LiveId" clId="{134848E5-636F-4E48-BF00-2550D8BCC281}" dt="2021-03-01T18:03:06.867" v="726" actId="14100"/>
        <pc:sldMkLst>
          <pc:docMk/>
          <pc:sldMk cId="2162346370" sldId="279"/>
        </pc:sldMkLst>
        <pc:spChg chg="mod">
          <ac:chgData name="Sidney Bissoli" userId="27a8628a50772066" providerId="LiveId" clId="{134848E5-636F-4E48-BF00-2550D8BCC281}" dt="2021-03-01T18:00:21.974" v="717" actId="20577"/>
          <ac:spMkLst>
            <pc:docMk/>
            <pc:sldMk cId="2162346370" sldId="279"/>
            <ac:spMk id="13" creationId="{00000000-0000-0000-0000-000000000000}"/>
          </ac:spMkLst>
        </pc:spChg>
        <pc:spChg chg="del mod">
          <ac:chgData name="Sidney Bissoli" userId="27a8628a50772066" providerId="LiveId" clId="{134848E5-636F-4E48-BF00-2550D8BCC281}" dt="2021-03-01T18:01:59.669" v="719" actId="931"/>
          <ac:spMkLst>
            <pc:docMk/>
            <pc:sldMk cId="2162346370" sldId="279"/>
            <ac:spMk id="14" creationId="{00000000-0000-0000-0000-000000000000}"/>
          </ac:spMkLst>
        </pc:spChg>
        <pc:picChg chg="add mod">
          <ac:chgData name="Sidney Bissoli" userId="27a8628a50772066" providerId="LiveId" clId="{134848E5-636F-4E48-BF00-2550D8BCC281}" dt="2021-03-01T18:03:06.867" v="726" actId="14100"/>
          <ac:picMkLst>
            <pc:docMk/>
            <pc:sldMk cId="2162346370" sldId="279"/>
            <ac:picMk id="3" creationId="{4051EEB4-5445-4C5A-81B6-68A72FC6304B}"/>
          </ac:picMkLst>
        </pc:picChg>
      </pc:sldChg>
      <pc:sldChg chg="addSp delSp modSp add mod">
        <pc:chgData name="Sidney Bissoli" userId="27a8628a50772066" providerId="LiveId" clId="{134848E5-636F-4E48-BF00-2550D8BCC281}" dt="2021-03-01T18:14:02.135" v="770" actId="14100"/>
        <pc:sldMkLst>
          <pc:docMk/>
          <pc:sldMk cId="199749751" sldId="280"/>
        </pc:sldMkLst>
        <pc:spChg chg="add del mod">
          <ac:chgData name="Sidney Bissoli" userId="27a8628a50772066" providerId="LiveId" clId="{134848E5-636F-4E48-BF00-2550D8BCC281}" dt="2021-03-01T18:06:16.673" v="729" actId="931"/>
          <ac:spMkLst>
            <pc:docMk/>
            <pc:sldMk cId="199749751" sldId="280"/>
            <ac:spMk id="4" creationId="{8D0F91E1-C252-4859-81C5-C1C5C43AFBD4}"/>
          </ac:spMkLst>
        </pc:spChg>
        <pc:spChg chg="add del mod">
          <ac:chgData name="Sidney Bissoli" userId="27a8628a50772066" providerId="LiveId" clId="{134848E5-636F-4E48-BF00-2550D8BCC281}" dt="2021-03-01T18:12:51.852" v="755" actId="931"/>
          <ac:spMkLst>
            <pc:docMk/>
            <pc:sldMk cId="199749751" sldId="280"/>
            <ac:spMk id="10" creationId="{82E97B6D-36BC-40B6-9183-F34E1B125EEE}"/>
          </ac:spMkLst>
        </pc:spChg>
        <pc:picChg chg="del">
          <ac:chgData name="Sidney Bissoli" userId="27a8628a50772066" providerId="LiveId" clId="{134848E5-636F-4E48-BF00-2550D8BCC281}" dt="2021-03-01T18:03:16.322" v="728" actId="478"/>
          <ac:picMkLst>
            <pc:docMk/>
            <pc:sldMk cId="199749751" sldId="280"/>
            <ac:picMk id="3" creationId="{4051EEB4-5445-4C5A-81B6-68A72FC6304B}"/>
          </ac:picMkLst>
        </pc:picChg>
        <pc:picChg chg="add del mod">
          <ac:chgData name="Sidney Bissoli" userId="27a8628a50772066" providerId="LiveId" clId="{134848E5-636F-4E48-BF00-2550D8BCC281}" dt="2021-03-01T18:12:44.719" v="754" actId="478"/>
          <ac:picMkLst>
            <pc:docMk/>
            <pc:sldMk cId="199749751" sldId="280"/>
            <ac:picMk id="6" creationId="{BB212DE4-647A-4454-A76B-CFA38E2F13D4}"/>
          </ac:picMkLst>
        </pc:picChg>
        <pc:picChg chg="add mod">
          <ac:chgData name="Sidney Bissoli" userId="27a8628a50772066" providerId="LiveId" clId="{134848E5-636F-4E48-BF00-2550D8BCC281}" dt="2021-03-01T18:13:48.260" v="768" actId="14100"/>
          <ac:picMkLst>
            <pc:docMk/>
            <pc:sldMk cId="199749751" sldId="280"/>
            <ac:picMk id="8" creationId="{7AB4E49C-C792-4532-8D4C-71431E3DCFE9}"/>
          </ac:picMkLst>
        </pc:picChg>
        <pc:picChg chg="add mod">
          <ac:chgData name="Sidney Bissoli" userId="27a8628a50772066" providerId="LiveId" clId="{134848E5-636F-4E48-BF00-2550D8BCC281}" dt="2021-03-01T18:14:02.135" v="770" actId="14100"/>
          <ac:picMkLst>
            <pc:docMk/>
            <pc:sldMk cId="199749751" sldId="280"/>
            <ac:picMk id="12" creationId="{A7A0C444-54A9-476D-A2D5-46D514E16973}"/>
          </ac:picMkLst>
        </pc:picChg>
      </pc:sldChg>
      <pc:sldChg chg="addSp delSp modSp add mod">
        <pc:chgData name="Sidney Bissoli" userId="27a8628a50772066" providerId="LiveId" clId="{134848E5-636F-4E48-BF00-2550D8BCC281}" dt="2021-03-01T18:24:11.215" v="858" actId="255"/>
        <pc:sldMkLst>
          <pc:docMk/>
          <pc:sldMk cId="1742457079" sldId="281"/>
        </pc:sldMkLst>
        <pc:spChg chg="add mod">
          <ac:chgData name="Sidney Bissoli" userId="27a8628a50772066" providerId="LiveId" clId="{134848E5-636F-4E48-BF00-2550D8BCC281}" dt="2021-03-01T18:24:11.215" v="858" actId="255"/>
          <ac:spMkLst>
            <pc:docMk/>
            <pc:sldMk cId="1742457079" sldId="281"/>
            <ac:spMk id="3" creationId="{483892C9-20EF-4A16-94E6-67A8E800746A}"/>
          </ac:spMkLst>
        </pc:spChg>
        <pc:spChg chg="mod">
          <ac:chgData name="Sidney Bissoli" userId="27a8628a50772066" providerId="LiveId" clId="{134848E5-636F-4E48-BF00-2550D8BCC281}" dt="2021-03-01T18:18:30.232" v="780" actId="20577"/>
          <ac:spMkLst>
            <pc:docMk/>
            <pc:sldMk cId="1742457079" sldId="281"/>
            <ac:spMk id="13" creationId="{00000000-0000-0000-0000-000000000000}"/>
          </ac:spMkLst>
        </pc:spChg>
        <pc:picChg chg="del">
          <ac:chgData name="Sidney Bissoli" userId="27a8628a50772066" providerId="LiveId" clId="{134848E5-636F-4E48-BF00-2550D8BCC281}" dt="2021-03-01T18:18:38.707" v="782" actId="478"/>
          <ac:picMkLst>
            <pc:docMk/>
            <pc:sldMk cId="1742457079" sldId="281"/>
            <ac:picMk id="8" creationId="{7AB4E49C-C792-4532-8D4C-71431E3DCFE9}"/>
          </ac:picMkLst>
        </pc:picChg>
        <pc:picChg chg="del">
          <ac:chgData name="Sidney Bissoli" userId="27a8628a50772066" providerId="LiveId" clId="{134848E5-636F-4E48-BF00-2550D8BCC281}" dt="2021-03-01T18:18:32.259" v="781" actId="478"/>
          <ac:picMkLst>
            <pc:docMk/>
            <pc:sldMk cId="1742457079" sldId="281"/>
            <ac:picMk id="12" creationId="{A7A0C444-54A9-476D-A2D5-46D514E16973}"/>
          </ac:picMkLst>
        </pc:picChg>
      </pc:sldChg>
      <pc:sldChg chg="addSp delSp modSp add mod">
        <pc:chgData name="Sidney Bissoli" userId="27a8628a50772066" providerId="LiveId" clId="{134848E5-636F-4E48-BF00-2550D8BCC281}" dt="2021-03-01T18:30:24.052" v="1014" actId="255"/>
        <pc:sldMkLst>
          <pc:docMk/>
          <pc:sldMk cId="2073615398" sldId="282"/>
        </pc:sldMkLst>
        <pc:spChg chg="del mod">
          <ac:chgData name="Sidney Bissoli" userId="27a8628a50772066" providerId="LiveId" clId="{134848E5-636F-4E48-BF00-2550D8BCC281}" dt="2021-03-01T18:29:56.549" v="1001" actId="478"/>
          <ac:spMkLst>
            <pc:docMk/>
            <pc:sldMk cId="2073615398" sldId="282"/>
            <ac:spMk id="3" creationId="{483892C9-20EF-4A16-94E6-67A8E800746A}"/>
          </ac:spMkLst>
        </pc:spChg>
        <pc:spChg chg="add mod">
          <ac:chgData name="Sidney Bissoli" userId="27a8628a50772066" providerId="LiveId" clId="{134848E5-636F-4E48-BF00-2550D8BCC281}" dt="2021-03-01T18:30:24.052" v="1014" actId="255"/>
          <ac:spMkLst>
            <pc:docMk/>
            <pc:sldMk cId="2073615398" sldId="282"/>
            <ac:spMk id="4" creationId="{7117202D-9F48-4E1F-8F8E-9BC98B44B267}"/>
          </ac:spMkLst>
        </pc:spChg>
      </pc:sldChg>
      <pc:sldChg chg="modSp add del mod">
        <pc:chgData name="Sidney Bissoli" userId="27a8628a50772066" providerId="LiveId" clId="{134848E5-636F-4E48-BF00-2550D8BCC281}" dt="2021-03-01T18:30:28.596" v="1015" actId="47"/>
        <pc:sldMkLst>
          <pc:docMk/>
          <pc:sldMk cId="1772532189" sldId="283"/>
        </pc:sldMkLst>
        <pc:spChg chg="mod">
          <ac:chgData name="Sidney Bissoli" userId="27a8628a50772066" providerId="LiveId" clId="{134848E5-636F-4E48-BF00-2550D8BCC281}" dt="2021-03-01T18:28:51.724" v="989" actId="21"/>
          <ac:spMkLst>
            <pc:docMk/>
            <pc:sldMk cId="1772532189" sldId="283"/>
            <ac:spMk id="3" creationId="{483892C9-20EF-4A16-94E6-67A8E80074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F8A96-30E4-4FF9-BA2A-687073751A99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602CE8-FDE6-45D3-B797-ACDECA7CE9E5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266150-FA26-45B5-BF0B-186B42A09DC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45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36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38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79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46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76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59C0C-CEB4-45D5-A90B-D1B270141377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  <p:sp useBgFill="1">
        <p:nvSpPr>
          <p:cNvPr id="20" name="Forma livre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4DAD6-EF04-4508-B568-56DB9A9E3008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Forma livre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89909-C1CB-4FA2-B442-939577409ABA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9ADAD-D71E-4C9F-A392-3770EA06143F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31606-843F-4E8D-9695-0C25AB8268B9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6" name="Forma livre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7BE67-F6EA-4CB0-84A9-0E19D6BEBA27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FCC56-BD9F-42F2-83D8-6B09A8D098F4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C5910-297A-4B2F-8A54-AFF825DA7363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62A5B-214E-4A20-B351-5E249374AB91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21486-9726-4A34-B798-E34BB1EEE324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5509C-E53F-4117-8431-AC5B0623FAAD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tângulo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61D9B94-0BAE-4D1F-A117-91D3A0D89392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93B167E-EA96-4147-81DE-549160052C2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8" name="Forma livre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4361" y="2497460"/>
            <a:ext cx="9144000" cy="1863080"/>
          </a:xfrm>
        </p:spPr>
        <p:txBody>
          <a:bodyPr rtlCol="0"/>
          <a:lstStyle/>
          <a:p>
            <a:pPr rtl="0"/>
            <a:r>
              <a:rPr lang="pt-BR" dirty="0"/>
              <a:t>Análise descritiva dos gastos com </a:t>
            </a:r>
            <a:r>
              <a:rPr lang="pt-BR" dirty="0" err="1"/>
              <a:t>ICSAPs</a:t>
            </a:r>
            <a:r>
              <a:rPr lang="pt-BR" dirty="0"/>
              <a:t> (2019)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848072"/>
          </a:xfrm>
        </p:spPr>
        <p:txBody>
          <a:bodyPr rtlCol="0"/>
          <a:lstStyle/>
          <a:p>
            <a:pPr algn="r" rtl="0"/>
            <a:r>
              <a:rPr lang="pt-BR" dirty="0" err="1"/>
              <a:t>Morimoto</a:t>
            </a:r>
            <a:r>
              <a:rPr lang="pt-BR" dirty="0"/>
              <a:t>, </a:t>
            </a:r>
            <a:r>
              <a:rPr lang="pt-BR" dirty="0" err="1"/>
              <a:t>Tissiani</a:t>
            </a:r>
            <a:endParaRPr lang="pt-BR" dirty="0"/>
          </a:p>
          <a:p>
            <a:pPr algn="r" rtl="0"/>
            <a:r>
              <a:rPr lang="pt-BR" dirty="0"/>
              <a:t>Costa, Juvenal Soares Dias da</a:t>
            </a:r>
          </a:p>
          <a:p>
            <a:pPr rtl="0"/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99D0C20-57FA-4E7F-A01A-63B24E06EDD9}"/>
              </a:ext>
            </a:extLst>
          </p:cNvPr>
          <p:cNvSpPr txBox="1">
            <a:spLocks/>
          </p:cNvSpPr>
          <p:nvPr/>
        </p:nvSpPr>
        <p:spPr>
          <a:xfrm>
            <a:off x="1522413" y="5890457"/>
            <a:ext cx="8229600" cy="8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1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Cadernos Saúde Coletiva (B2)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189723"/>
            <a:ext cx="11233248" cy="1144556"/>
          </a:xfrm>
        </p:spPr>
        <p:txBody>
          <a:bodyPr rtlCol="0" anchor="ctr"/>
          <a:lstStyle/>
          <a:p>
            <a:pPr algn="ctr" rtl="0"/>
            <a:r>
              <a:rPr lang="pt-BR" dirty="0"/>
              <a:t>INTRODUÇÃO E MÉTODO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477788" y="1772817"/>
            <a:ext cx="11233248" cy="4895460"/>
          </a:xfrm>
        </p:spPr>
        <p:txBody>
          <a:bodyPr rtlCol="0">
            <a:noAutofit/>
          </a:bodyPr>
          <a:lstStyle/>
          <a:p>
            <a:pPr rtl="0"/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Objetivo</a:t>
            </a:r>
            <a:r>
              <a:rPr lang="pt-BR" sz="2100" dirty="0">
                <a:latin typeface="+mj-lt"/>
              </a:rPr>
              <a:t>: analisar os gastos com ICSAP e seu impacto nas despesas de saúde no município de São Leopoldo (RS), no período de 2003 a 2012.</a:t>
            </a:r>
          </a:p>
          <a:p>
            <a:pPr rtl="0"/>
            <a:r>
              <a:rPr lang="pt-BR" sz="2100" dirty="0">
                <a:latin typeface="+mj-lt"/>
              </a:rPr>
              <a:t>Estudo ecológico de série temporal</a:t>
            </a:r>
          </a:p>
          <a:p>
            <a:pPr rtl="0"/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Fontes</a:t>
            </a:r>
            <a:r>
              <a:rPr lang="pt-BR" sz="2100" dirty="0">
                <a:latin typeface="+mj-lt"/>
              </a:rPr>
              <a:t>: </a:t>
            </a:r>
          </a:p>
          <a:p>
            <a:pPr rtl="0"/>
            <a:r>
              <a:rPr lang="pt-BR" sz="2100" b="1" u="sng" dirty="0">
                <a:latin typeface="+mj-lt"/>
              </a:rPr>
              <a:t>SIH</a:t>
            </a:r>
            <a:r>
              <a:rPr lang="pt-BR" sz="2100" dirty="0">
                <a:latin typeface="+mj-lt"/>
              </a:rPr>
              <a:t>: gastos totais com </a:t>
            </a:r>
            <a:r>
              <a:rPr lang="pt-BR" sz="2100" dirty="0" err="1">
                <a:latin typeface="+mj-lt"/>
              </a:rPr>
              <a:t>ICSAPs</a:t>
            </a:r>
            <a:endParaRPr lang="pt-BR" sz="2100" dirty="0">
              <a:latin typeface="+mj-lt"/>
            </a:endParaRPr>
          </a:p>
          <a:p>
            <a:pPr rtl="0"/>
            <a:r>
              <a:rPr lang="pt-BR" sz="2100" b="1" u="sng" dirty="0">
                <a:latin typeface="+mj-lt"/>
              </a:rPr>
              <a:t>SIOPS</a:t>
            </a:r>
            <a:r>
              <a:rPr lang="pt-BR" sz="2100" dirty="0">
                <a:latin typeface="+mj-lt"/>
              </a:rPr>
              <a:t>: despesas totais com saúde; despesas com APS</a:t>
            </a:r>
          </a:p>
          <a:p>
            <a:pPr rtl="0"/>
            <a:r>
              <a:rPr lang="pt-BR" sz="2100" b="1" u="sng" dirty="0">
                <a:latin typeface="+mj-lt"/>
              </a:rPr>
              <a:t>Gasto per capita em saúde</a:t>
            </a:r>
            <a:r>
              <a:rPr lang="pt-BR" sz="2100" dirty="0">
                <a:latin typeface="+mj-lt"/>
              </a:rPr>
              <a:t>: despesas totais com saúde / população de cada ano correspondente</a:t>
            </a:r>
          </a:p>
          <a:p>
            <a:pPr rtl="0"/>
            <a:r>
              <a:rPr lang="pt-BR" sz="2100" dirty="0">
                <a:latin typeface="+mj-lt"/>
              </a:rPr>
              <a:t>Todos os valores analisados foram ajustados pelo IPCA</a:t>
            </a:r>
          </a:p>
          <a:p>
            <a:pPr algn="l"/>
            <a:r>
              <a:rPr lang="pt-BR" sz="2100" b="0" i="0" u="none" strike="noStrike" baseline="0" dirty="0">
                <a:latin typeface="+mj-lt"/>
              </a:rPr>
              <a:t>Realizou-se a correlação de Spearman para testar a associação dos gastos com ICSAP com as despesas totais com saúde e os gastos </a:t>
            </a:r>
            <a:r>
              <a:rPr lang="pt-BR" sz="2100" b="0" i="1" u="none" strike="noStrike" baseline="0" dirty="0">
                <a:latin typeface="+mj-lt"/>
              </a:rPr>
              <a:t>per capita </a:t>
            </a:r>
            <a:r>
              <a:rPr lang="pt-BR" sz="2100" b="0" i="0" u="none" strike="noStrike" baseline="0" dirty="0">
                <a:latin typeface="+mj-lt"/>
              </a:rPr>
              <a:t>em saúde. A correlação foi considerada como significativa quando alcançado valor superior a 0,50 e valor </a:t>
            </a:r>
            <a:r>
              <a:rPr lang="pt-BR" sz="2100" b="0" i="1" u="none" strike="noStrike" baseline="0" dirty="0">
                <a:latin typeface="+mj-lt"/>
              </a:rPr>
              <a:t>p </a:t>
            </a:r>
            <a:r>
              <a:rPr lang="pt-BR" sz="2100" b="0" i="0" u="none" strike="noStrike" baseline="0" dirty="0">
                <a:latin typeface="+mj-lt"/>
              </a:rPr>
              <a:t>menor que 0,05</a:t>
            </a:r>
            <a:endParaRPr lang="pt-B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189723"/>
            <a:ext cx="11233248" cy="1144556"/>
          </a:xfrm>
        </p:spPr>
        <p:txBody>
          <a:bodyPr rtlCol="0" anchor="ctr"/>
          <a:lstStyle/>
          <a:p>
            <a:pPr algn="ctr" rtl="0"/>
            <a:r>
              <a:rPr lang="pt-BR" dirty="0"/>
              <a:t>RESULTADOS</a:t>
            </a:r>
          </a:p>
        </p:txBody>
      </p:sp>
      <p:pic>
        <p:nvPicPr>
          <p:cNvPr id="3" name="Espaço Reservado para Conteúdo 2" descr="Tabela&#10;&#10;Descrição gerada automaticamente">
            <a:extLst>
              <a:ext uri="{FF2B5EF4-FFF2-40B4-BE49-F238E27FC236}">
                <a16:creationId xmlns:a16="http://schemas.microsoft.com/office/drawing/2014/main" id="{4051EEB4-5445-4C5A-81B6-68A72FC63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88" y="1916832"/>
            <a:ext cx="11233248" cy="4751445"/>
          </a:xfrm>
        </p:spPr>
      </p:pic>
    </p:spTree>
    <p:extLst>
      <p:ext uri="{BB962C8B-B14F-4D97-AF65-F5344CB8AC3E}">
        <p14:creationId xmlns:p14="http://schemas.microsoft.com/office/powerpoint/2010/main" val="21623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189723"/>
            <a:ext cx="11233248" cy="1144556"/>
          </a:xfrm>
        </p:spPr>
        <p:txBody>
          <a:bodyPr rtlCol="0" anchor="ctr"/>
          <a:lstStyle/>
          <a:p>
            <a:pPr algn="ctr" rtl="0"/>
            <a:r>
              <a:rPr lang="pt-BR" dirty="0"/>
              <a:t>RESULTADOS</a:t>
            </a:r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AB4E49C-C792-4532-8D4C-71431E3D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1844823"/>
            <a:ext cx="5040560" cy="2520281"/>
          </a:xfrm>
          <a:prstGeom prst="rect">
            <a:avLst/>
          </a:prstGeom>
        </p:spPr>
      </p:pic>
      <p:pic>
        <p:nvPicPr>
          <p:cNvPr id="12" name="Espaço Reservado para Conteúdo 11" descr="Tabela&#10;&#10;Descrição gerada automaticamente">
            <a:extLst>
              <a:ext uri="{FF2B5EF4-FFF2-40B4-BE49-F238E27FC236}">
                <a16:creationId xmlns:a16="http://schemas.microsoft.com/office/drawing/2014/main" id="{A7A0C444-54A9-476D-A2D5-46D514E16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765" y="1844823"/>
            <a:ext cx="6408711" cy="3960441"/>
          </a:xfrm>
        </p:spPr>
      </p:pic>
    </p:spTree>
    <p:extLst>
      <p:ext uri="{BB962C8B-B14F-4D97-AF65-F5344CB8AC3E}">
        <p14:creationId xmlns:p14="http://schemas.microsoft.com/office/powerpoint/2010/main" val="19974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189723"/>
            <a:ext cx="11233248" cy="1144556"/>
          </a:xfrm>
        </p:spPr>
        <p:txBody>
          <a:bodyPr rtlCol="0" anchor="ctr"/>
          <a:lstStyle/>
          <a:p>
            <a:pPr algn="ctr" rtl="0"/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892C9-20EF-4A16-94E6-67A8E800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904999"/>
            <a:ext cx="11233248" cy="4763277"/>
          </a:xfrm>
        </p:spPr>
        <p:txBody>
          <a:bodyPr anchor="ctr">
            <a:noAutofit/>
          </a:bodyPr>
          <a:lstStyle/>
          <a:p>
            <a:pPr algn="l"/>
            <a:r>
              <a:rPr lang="pt-BR" dirty="0">
                <a:latin typeface="+mj-lt"/>
              </a:rPr>
              <a:t>O</a:t>
            </a:r>
            <a:r>
              <a:rPr lang="pt-BR" b="0" i="0" u="none" strike="noStrike" baseline="0" dirty="0">
                <a:latin typeface="+mj-lt"/>
              </a:rPr>
              <a:t>bservou-se que as despesas totais com saúde e os gastos </a:t>
            </a:r>
            <a:r>
              <a:rPr lang="pt-BR" b="0" i="1" u="none" strike="noStrike" baseline="0" dirty="0">
                <a:latin typeface="+mj-lt"/>
              </a:rPr>
              <a:t>per capita </a:t>
            </a:r>
            <a:r>
              <a:rPr lang="pt-BR" b="0" i="0" u="none" strike="noStrike" baseline="0" dirty="0">
                <a:latin typeface="+mj-lt"/>
              </a:rPr>
              <a:t>apresentaram aumentos consideráveis no período analisado, estando relacionados com os gastos com ICSAP. Esse aumento pode refletir aumento de complexidade do sistema de saúde com a incorporação de novos serviços e ações, tais como criação do SAMU ou implantação de Centro de Atenção Psicossocial.</a:t>
            </a:r>
          </a:p>
          <a:p>
            <a:pPr algn="l"/>
            <a:r>
              <a:rPr lang="pt-BR" b="0" i="0" u="none" strike="noStrike" baseline="0" dirty="0">
                <a:latin typeface="+mj-lt"/>
              </a:rPr>
              <a:t>Estudo recente sobre a Estratégia Saúde da Família indicou um gasto </a:t>
            </a:r>
            <a:r>
              <a:rPr lang="pt-BR" b="0" i="1" u="none" strike="noStrike" baseline="0" dirty="0">
                <a:latin typeface="+mj-lt"/>
              </a:rPr>
              <a:t>per capita </a:t>
            </a:r>
            <a:r>
              <a:rPr lang="pt-BR" b="0" i="0" u="none" strike="noStrike" baseline="0" dirty="0">
                <a:latin typeface="+mj-lt"/>
              </a:rPr>
              <a:t>brasileiro de US$ 1.056,00 no ano de 2012. Deste total gasto, apenas 46,4% foram gastos públicos, o que correspondeu a US$ 490,00 </a:t>
            </a:r>
            <a:r>
              <a:rPr lang="pt-BR" b="0" i="1" u="none" strike="noStrike" baseline="0" dirty="0">
                <a:latin typeface="+mj-lt"/>
              </a:rPr>
              <a:t>per capita</a:t>
            </a:r>
            <a:r>
              <a:rPr lang="pt-BR" b="0" i="0" u="none" strike="noStrike" baseline="0" dirty="0">
                <a:latin typeface="+mj-lt"/>
              </a:rPr>
              <a:t>. Neste mesmo ano, São Leopoldo apresentou um gasto </a:t>
            </a:r>
            <a:r>
              <a:rPr lang="pt-BR" b="0" i="1" u="none" strike="noStrike" baseline="0" dirty="0">
                <a:latin typeface="+mj-lt"/>
              </a:rPr>
              <a:t>per capita </a:t>
            </a:r>
            <a:r>
              <a:rPr lang="pt-BR" b="0" i="0" u="none" strike="noStrike" baseline="0" dirty="0">
                <a:latin typeface="+mj-lt"/>
              </a:rPr>
              <a:t>público de aproximadamente US$ 280,00. Este valor representou que o gasto </a:t>
            </a:r>
            <a:r>
              <a:rPr lang="pt-BR" b="0" i="1" u="none" strike="noStrike" baseline="0" dirty="0">
                <a:latin typeface="+mj-lt"/>
              </a:rPr>
              <a:t>per capita </a:t>
            </a:r>
            <a:r>
              <a:rPr lang="pt-BR" b="0" i="0" u="none" strike="noStrike" baseline="0" dirty="0">
                <a:latin typeface="+mj-lt"/>
              </a:rPr>
              <a:t>público do município era 42,86% menor do que o brasileiro, apontado por diversos autores como insuficiente. Evidenciou-se, assim, a escassez de recursos destinados à saúde em São Leopoldo.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45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189723"/>
            <a:ext cx="11233248" cy="1144556"/>
          </a:xfrm>
        </p:spPr>
        <p:txBody>
          <a:bodyPr rtlCol="0" anchor="ctr"/>
          <a:lstStyle/>
          <a:p>
            <a:pPr algn="ctr" rtl="0"/>
            <a:r>
              <a:rPr lang="pt-BR" dirty="0"/>
              <a:t>DISCUSSÃO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17202D-9F48-4E1F-8F8E-9BC98B44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904999"/>
            <a:ext cx="11233248" cy="4763277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pt-BR" dirty="0">
                <a:latin typeface="+mj-lt"/>
              </a:rPr>
              <a:t>O</a:t>
            </a:r>
            <a:r>
              <a:rPr lang="pt-BR" b="0" i="0" u="none" strike="noStrike" baseline="0" dirty="0">
                <a:latin typeface="+mj-lt"/>
              </a:rPr>
              <a:t>bservou-se que as despesas com APS não apresentaram aumento considerável no período analisado, exceto em 2004 e 2005. Esse aumento provavelmente foi consequência da implantação do Projeto de Expansão e Consolidação Saúde da Família (PROESF) no município. O projeto consistiu em uma proposta do Ministério da Saúde, com apoio do Banco Mundial (BIRD), como tentativa de resolver a baixa expansão de cobertura da ESF, proporcionando um incremento financeiro nos municípios com mais de 100 mil habitantes. Entretanto, no período restante após a implantação, os valores investidos em APS foram semelhantes aos observados nos anos anteriores.</a:t>
            </a:r>
          </a:p>
          <a:p>
            <a:pPr algn="l"/>
            <a:r>
              <a:rPr lang="pt-BR" b="0" i="0" u="none" strike="noStrike" baseline="0" dirty="0">
                <a:latin typeface="+mj-lt"/>
              </a:rPr>
              <a:t>Weeks et al.26, em estudo realizado na França, encontraram que maiores taxas de ICSAP estavam associadas com maior oferta de leitos hospitalares.</a:t>
            </a:r>
          </a:p>
          <a:p>
            <a:r>
              <a:rPr lang="pt-BR" b="0" i="0" u="none" strike="noStrike" baseline="0" dirty="0">
                <a:latin typeface="+mj-lt"/>
              </a:rPr>
              <a:t>O presente estudo encontrou aumento dos gastos com ICSAP e diminuição dos gastos totais com internações. Esperava-se encontrar redução dos gastos com ICSAP ao sistema de saúde local, entretanto, questiona-se: </a:t>
            </a:r>
            <a:r>
              <a:rPr lang="pt-BR" b="0" i="1" u="none" strike="noStrike" baseline="0" dirty="0">
                <a:latin typeface="+mj-lt"/>
              </a:rPr>
              <a:t>Até que ponto pode ocorrer a diminuição? Qual a taxa aceitável de ICSAP? Quanto se pode aceitar gastar com internações evitáveis?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61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ns de terra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054_TF02801065.potx" id="{D0DF7336-7CA0-4ACA-BFB7-BAA859163667}" vid="{BDDD4561-6C25-4211-A868-2FD0F767F142}"/>
    </a:ext>
  </a:extLst>
</a:theme>
</file>

<file path=ppt/theme/theme2.xml><?xml version="1.0" encoding="utf-8"?>
<a:theme xmlns:a="http://schemas.openxmlformats.org/drawingml/2006/main" name="Tema do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tons de terra (widescreen)</Template>
  <TotalTime>62</TotalTime>
  <Words>515</Words>
  <Application>Microsoft Office PowerPoint</Application>
  <PresentationFormat>Personalizar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Tons de terra 16X9</vt:lpstr>
      <vt:lpstr>Análise descritiva dos gastos com ICSAPs (2019)</vt:lpstr>
      <vt:lpstr>INTRODUÇÃO E MÉTODO</vt:lpstr>
      <vt:lpstr>RESULTADOS</vt:lpstr>
      <vt:lpstr>RESULTADOS</vt:lpstr>
      <vt:lpstr>DISCUSSÃO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Sidney Bissoli</dc:creator>
  <cp:lastModifiedBy>Sidney Bissoli</cp:lastModifiedBy>
  <cp:revision>1</cp:revision>
  <dcterms:created xsi:type="dcterms:W3CDTF">2021-03-01T17:26:38Z</dcterms:created>
  <dcterms:modified xsi:type="dcterms:W3CDTF">2021-03-01T18:30:40Z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