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9" r:id="rId3"/>
    <p:sldId id="343" r:id="rId4"/>
    <p:sldId id="328" r:id="rId5"/>
    <p:sldId id="337" r:id="rId6"/>
    <p:sldId id="329" r:id="rId7"/>
    <p:sldId id="330" r:id="rId8"/>
    <p:sldId id="332" r:id="rId9"/>
    <p:sldId id="344" r:id="rId10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D1C3256D-D4AB-4668-94AF-8C735AEE9A96}"/>
    <pc:docChg chg="modSld">
      <pc:chgData name="Sidney Bissoli" userId="27a8628a50772066" providerId="LiveId" clId="{D1C3256D-D4AB-4668-94AF-8C735AEE9A96}" dt="2021-01-26T16:49:45.530" v="61" actId="20577"/>
      <pc:docMkLst>
        <pc:docMk/>
      </pc:docMkLst>
      <pc:sldChg chg="modSp mod">
        <pc:chgData name="Sidney Bissoli" userId="27a8628a50772066" providerId="LiveId" clId="{D1C3256D-D4AB-4668-94AF-8C735AEE9A96}" dt="2021-01-26T16:49:45.530" v="61" actId="20577"/>
        <pc:sldMkLst>
          <pc:docMk/>
          <pc:sldMk cId="0" sldId="318"/>
        </pc:sldMkLst>
        <pc:spChg chg="mod">
          <ac:chgData name="Sidney Bissoli" userId="27a8628a50772066" providerId="LiveId" clId="{D1C3256D-D4AB-4668-94AF-8C735AEE9A96}" dt="2021-01-26T16:49:45.530" v="61" actId="20577"/>
          <ac:spMkLst>
            <pc:docMk/>
            <pc:sldMk cId="0" sldId="31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26/01/2021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Iniquidades étnico-raciais nas </a:t>
            </a:r>
            <a:endParaRPr lang="pt-BR" sz="4400" b="1" dirty="0">
              <a:solidFill>
                <a:schemeClr val="bg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55776" y="2951946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RODRIGUES BASTOS, Rita Maria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de Saúde Pública (A2)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200" dirty="0"/>
              <a:t>: </a:t>
            </a:r>
            <a:r>
              <a:rPr lang="pt-BR" sz="2200" b="0" i="0" u="none" strike="noStrike" baseline="0" dirty="0"/>
              <a:t>analisar taxas de permanência hospitalar e de proporção de óbitos por internações por condições sensíveis à atenção primária, caracterizando-as segundo cobertura da Estratégia de Saúde da Família.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  <a:r>
              <a:rPr lang="pt-BR" sz="2200" dirty="0"/>
              <a:t>: estudo ecológico, com os 853 municípios de MG, estratificados por 28 Regionais de Saúde (RS).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</a:t>
            </a:r>
            <a:r>
              <a:rPr lang="pt-BR" sz="2200" dirty="0"/>
              <a:t>: SIH-SUS; SIAB; censos populacionais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Taxa ICSAP</a:t>
            </a:r>
            <a:r>
              <a:rPr lang="pt-BR" sz="2200" dirty="0"/>
              <a:t>: (nº ICSAP / população) x 1.000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ESF</a:t>
            </a:r>
            <a:r>
              <a:rPr lang="pt-BR" sz="2200" dirty="0"/>
              <a:t>: (nº pessoas cadastradas no SIAB / população total) x 100, com limitador de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1) razões de taxas 2010/2000 para o Estado, considerando grupos de causas; evolução das taxas nas RS; teste </a:t>
            </a:r>
            <a:r>
              <a:rPr lang="pt-BR" sz="2200" i="1" dirty="0"/>
              <a:t>t</a:t>
            </a:r>
            <a:r>
              <a:rPr lang="pt-BR" sz="2200" dirty="0"/>
              <a:t> para dados pareados para avaliar significância da diferença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2) Comparação das taxas entre RS 2010/2000; ANOVA seguida de teste </a:t>
            </a:r>
            <a:r>
              <a:rPr lang="pt-BR" sz="2400" i="1" dirty="0"/>
              <a:t>post hoc </a:t>
            </a:r>
            <a:r>
              <a:rPr lang="pt-BR" sz="2400" dirty="0"/>
              <a:t>de </a:t>
            </a:r>
            <a:r>
              <a:rPr lang="pt-BR" sz="2400" dirty="0" err="1"/>
              <a:t>Dunnett</a:t>
            </a:r>
            <a:r>
              <a:rPr lang="pt-BR" sz="2400" dirty="0"/>
              <a:t> para análise de significância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3) Proporção de óbitos por ICSAP entre os 2 períodos e a proporção entre dias de permanência hospitalar foram analisadas por RS; teste </a:t>
            </a:r>
            <a:r>
              <a:rPr lang="pt-BR" sz="2400" i="1" dirty="0"/>
              <a:t>t</a:t>
            </a:r>
            <a:r>
              <a:rPr lang="pt-BR" sz="2400" dirty="0"/>
              <a:t> para dados pareados para obter significância estatística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4) Calculou-se </a:t>
            </a:r>
            <a:r>
              <a:rPr lang="pt-BR" sz="2400" dirty="0">
                <a:latin typeface="Mistral" panose="03090702030407020403" pitchFamily="66" charset="0"/>
              </a:rPr>
              <a:t>≠ </a:t>
            </a:r>
            <a:r>
              <a:rPr lang="pt-BR" sz="2400" dirty="0"/>
              <a:t>da cobertura pela ESF nas RS entre os 2 períodos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Correlação (Pearson) entre </a:t>
            </a:r>
            <a:r>
              <a:rPr lang="pt-BR" sz="2400" dirty="0">
                <a:latin typeface="Mistral" panose="03090702030407020403" pitchFamily="66" charset="0"/>
              </a:rPr>
              <a:t>≠ </a:t>
            </a:r>
            <a:r>
              <a:rPr lang="pt-BR" sz="2400" dirty="0"/>
              <a:t>de cobertura pela ESF </a:t>
            </a:r>
            <a:r>
              <a:rPr lang="pt-BR" sz="2400" i="1" dirty="0"/>
              <a:t>versus</a:t>
            </a:r>
            <a:r>
              <a:rPr lang="pt-BR" sz="2400" dirty="0"/>
              <a:t> razão de taxas ICSAP</a:t>
            </a:r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3FF561B0-7C0E-4EB3-94D5-BFC9673AD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CD498EBD-9E0F-42BB-A087-5F7C45C6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D6A71629-79D2-4E67-BDB0-BE82FBB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4239B0D6-DC82-4939-8BDA-72271EC1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As taxas de internações por causas gerais e por condições sensíveis à atenção primária apresentaram queda entre 2000 e 2010 na análise geral do estado, mesmo com o crescimento da população (9,5%) e redução de 10,2% do número de leitos hospitalares entre 2006 e 2010.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Duas regionais de saúde – Januária e Juiz de Fora –, em tendência contrária, apresentaram aumento das taxas. Tal situação pode ser atribuída às dificuldades na priorização da atenção primária nesse município (Juiz de Fora).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As taxas de internação por hipertensão arterial, asma e diabetes </a:t>
            </a:r>
            <a:r>
              <a:rPr lang="pt-BR" sz="2000" b="0" i="1" u="none" strike="noStrike" baseline="0" dirty="0"/>
              <a:t>mellitus</a:t>
            </a:r>
            <a:r>
              <a:rPr lang="pt-BR" sz="2000" b="0" i="0" u="none" strike="noStrike" baseline="0" dirty="0"/>
              <a:t>, em menor nível, apresentaram queda no período. Esses diagnósticos estão entre aqueles que compõem o elenco dos mais sensíveis à atenção primária.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O aumento das internações por infecção de rim e trato urinário, angina </a:t>
            </a:r>
            <a:r>
              <a:rPr lang="pt-BR" sz="2000" b="0" i="0" u="none" strike="noStrike" baseline="0" dirty="0" err="1"/>
              <a:t>pectoris</a:t>
            </a:r>
            <a:r>
              <a:rPr lang="pt-BR" sz="2000" b="0" i="0" u="none" strike="noStrike" baseline="0" dirty="0"/>
              <a:t>, infecções de ouvido, nariz e garganta pode significar que a atenção primária está menos organizada para atender a tais diagnósticos ou que estes possam ser menos sensíveis a esse nível de atenção.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Já o aumento das internações por doenças relacionadas ao pré-natal e parto aponta a necessidade de melhor investigar a relação entre o acompanhamento no pré-natal e os mecanismos de referência e da qualidade do cuidado no parto.</a:t>
            </a:r>
            <a:endParaRPr lang="pt-BR" sz="2000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Um dos resultados do presente trabalho que merece atenção é o aumento de 4,6% para 5,4% na proporção de óbitos dos indivíduos hospitalizados por doenças que sequer deveriam tê-los levado à internação.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Os resultados deste estudo não mostraram correlação entre expansão da ESF e diminuição das ICSAP, com exceção da regional de saúde de Manhumirim.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No entanto, estudos com 1.622 municípios brasileiros identificaram correlação negativa entre cobertura da ESF e ICSAP,15 efeito potencializado pelo tempo de implantação da ESF nos municípios.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537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Mistral</vt:lpstr>
      <vt:lpstr>Wingdings</vt:lpstr>
      <vt:lpstr>Tema do Office</vt:lpstr>
      <vt:lpstr>Apresentação do PowerPoint</vt:lpstr>
      <vt:lpstr>METODOLOGIA</vt:lpstr>
      <vt:lpstr>METODOLOGIA</vt:lpstr>
      <vt:lpstr>RESULTADOS</vt:lpstr>
      <vt:lpstr>RESULTADOS</vt:lpstr>
      <vt:lpstr>RESULTADOS</vt:lpstr>
      <vt:lpstr>RESULTADOS</vt:lpstr>
      <vt:lpstr>DISCUSSÃO</vt:lpstr>
      <vt:lpstr>DISCUSSÃO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424</cp:revision>
  <cp:lastPrinted>2018-09-05T18:47:08Z</cp:lastPrinted>
  <dcterms:created xsi:type="dcterms:W3CDTF">2011-08-24T19:48:25Z</dcterms:created>
  <dcterms:modified xsi:type="dcterms:W3CDTF">2021-01-26T16:50:04Z</dcterms:modified>
</cp:coreProperties>
</file>