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5" r:id="rId7"/>
    <p:sldId id="266" r:id="rId8"/>
    <p:sldId id="267" r:id="rId9"/>
    <p:sldId id="268" r:id="rId10"/>
    <p:sldId id="258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637AD7-F359-4BC2-9211-8B7812477E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1A5D4-F485-4A36-A973-950012AEFF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0C055-D85E-41CF-8566-C8883E91A1E9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4BD8C2-4857-4FCD-84CE-1835D62384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F1B09-4C45-4418-9D1A-79638DA7C5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5B3BC-7749-4D66-860E-89EB92D2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69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4A11-C8BD-444D-AEA8-E0412D18D866}" type="datetimeFigureOut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EE55-6174-42DC-9D2B-5D303EB9EB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11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4692DA4-6178-4003-83D7-F0CD250D64E5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866E927-CF4B-48E1-8CB6-2117EC9DEC20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6FAFA-4478-40A4-BE06-27F1C6B6CC79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121C6A-1B22-4300-BFDC-704609C54C8C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51DD0B-B858-437C-98E1-6B11C9D30A8E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F6741-B219-4586-A9C8-244725BC3275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C5334-00AC-4F21-AD5D-4254F30DC518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31505-E6C3-4045-8483-9767A545982A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6510A-1D35-4987-BE22-4EA5F8D21C4E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aleri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5D16B-A72A-4D00-9214-5134124589B8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B44ED2B7-944F-439A-8593-1A74AF67DA61}" type="datetime1">
              <a:rPr lang="pt-BR" noProof="0" smtClean="0"/>
              <a:t>29/03/2021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569843"/>
            <a:ext cx="8637073" cy="2773886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/>
              <a:t>Tendência das ICSAP e fatores associados em porto alegre, </a:t>
            </a:r>
            <a:r>
              <a:rPr lang="pt-BR" sz="4800" dirty="0" err="1"/>
              <a:t>rs</a:t>
            </a:r>
            <a:r>
              <a:rPr lang="pt-BR" sz="4800" dirty="0"/>
              <a:t>, brasil (2015)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Costa, Juvenal soares dias da (e colaboradores)</a:t>
            </a:r>
          </a:p>
          <a:p>
            <a:pPr rtl="0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Revista ciência &amp; saúde coletiva (b1)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INTRODUÇÃO E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43270"/>
            <a:ext cx="9603275" cy="4253947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Objetivo: a</a:t>
            </a:r>
            <a:r>
              <a:rPr lang="pt-BR" sz="1800" b="0" i="0" u="none" strike="noStrike" baseline="0" dirty="0">
                <a:latin typeface="Minion-Regular"/>
              </a:rPr>
              <a:t>nalisar a tendência das ICSAP relacionando-as com os investimentos financeiros em saúde e a cobertura da ESF no município de Porto Alegre, Rio Grande do Sul, no período de 1998 a 2012.</a:t>
            </a:r>
          </a:p>
          <a:p>
            <a:pPr algn="l"/>
            <a:r>
              <a:rPr lang="pt-BR" sz="1800" dirty="0">
                <a:latin typeface="Minion-Regular"/>
              </a:rPr>
              <a:t>Estudo ecológico</a:t>
            </a:r>
          </a:p>
          <a:p>
            <a:pPr algn="l"/>
            <a:r>
              <a:rPr lang="pt-BR" sz="1800" b="0" i="0" u="none" strike="noStrike" baseline="0" dirty="0">
                <a:latin typeface="Minion-Regular"/>
              </a:rPr>
              <a:t>Fontes dos dados: SIH-SUS; IBGE; Sistema de Informações sobre Orçamentos Públicos e Saúde; Departamento de Atenção Básica do Ministério da Saúde; </a:t>
            </a:r>
          </a:p>
          <a:p>
            <a:r>
              <a:rPr lang="pt-BR" sz="1800" dirty="0">
                <a:latin typeface="Minion-Regular"/>
              </a:rPr>
              <a:t>Indicadores construídos: taxas brutas para todas as causas de internação, excluindo as obstétricas (por 1 mil habitantes); t</a:t>
            </a:r>
            <a:r>
              <a:rPr lang="pt-BR" sz="1800" b="0" i="0" u="none" strike="noStrike" baseline="0" dirty="0">
                <a:latin typeface="Minion-Regular"/>
              </a:rPr>
              <a:t>axas brutas de ICSAP </a:t>
            </a:r>
            <a:r>
              <a:rPr lang="pt-BR" sz="1800" dirty="0">
                <a:latin typeface="Minion-Regular"/>
              </a:rPr>
              <a:t>(por 1 mil habitantes)</a:t>
            </a:r>
            <a:r>
              <a:rPr lang="pt-BR" sz="1800" b="0" i="0" u="none" strike="noStrike" baseline="0" dirty="0">
                <a:latin typeface="Minion-Regular"/>
              </a:rPr>
              <a:t>; investimento financeiro/ano; investimento em APS/ano; gasto per capita em saúde.</a:t>
            </a:r>
          </a:p>
          <a:p>
            <a:r>
              <a:rPr lang="pt-BR" sz="1800" dirty="0">
                <a:latin typeface="Minion-Regular"/>
              </a:rPr>
              <a:t>Todos os valores foram ajustados pelo IPCA.</a:t>
            </a:r>
          </a:p>
          <a:p>
            <a:r>
              <a:rPr lang="pt-BR" sz="1800" b="0" i="0" u="none" strike="noStrike" baseline="0" dirty="0">
                <a:latin typeface="Minion-Regular"/>
              </a:rPr>
              <a:t>Classificação da cobertura populacional de ESF: alta (&gt; 70%); média (50% a 70%); baixa (&lt; 50%).</a:t>
            </a:r>
          </a:p>
          <a:p>
            <a:pPr algn="l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INTRODUÇÃO E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43270"/>
            <a:ext cx="9603275" cy="4410211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pt-BR" sz="1800" dirty="0">
                <a:latin typeface="Minion-Regular"/>
              </a:rPr>
              <a:t>P</a:t>
            </a:r>
            <a:r>
              <a:rPr lang="pt-BR" sz="1800" b="0" i="0" u="none" strike="noStrike" baseline="0" dirty="0">
                <a:latin typeface="Minion-Regular"/>
              </a:rPr>
              <a:t>adronização direta das taxas para retirar a influência das diferenças devidas às estruturas etárias, utilizando-se como referência a população do Estado do Rio Grande do Sul no ano de 2010.</a:t>
            </a:r>
          </a:p>
          <a:p>
            <a:pPr algn="l"/>
            <a:r>
              <a:rPr lang="pt-BR" sz="1800" dirty="0">
                <a:latin typeface="Minion-Regular"/>
              </a:rPr>
              <a:t>M</a:t>
            </a:r>
            <a:r>
              <a:rPr lang="pt-BR" sz="1800" b="0" i="0" u="none" strike="noStrike" baseline="0" dirty="0">
                <a:latin typeface="Minion-Regular"/>
              </a:rPr>
              <a:t>édias móveis a cada três anos, para atenuar as variações aleatórias</a:t>
            </a:r>
          </a:p>
          <a:p>
            <a:pPr algn="l"/>
            <a:r>
              <a:rPr lang="pt-BR" sz="1800" b="0" i="0" u="none" strike="noStrike" baseline="0" dirty="0">
                <a:latin typeface="Minion-Regular"/>
              </a:rPr>
              <a:t>Regressão de Poisson para analisar a tendência das ICSAP, sendo testada a </a:t>
            </a:r>
            <a:r>
              <a:rPr lang="pt-BR" sz="1800" b="0" i="0" u="none" strike="noStrike" baseline="0" dirty="0" err="1">
                <a:latin typeface="Minion-Regular"/>
              </a:rPr>
              <a:t>sobredispersão</a:t>
            </a:r>
            <a:r>
              <a:rPr lang="pt-BR" sz="1800" b="0" i="0" u="none" strike="noStrike" baseline="0" dirty="0">
                <a:latin typeface="Minion-Regular"/>
              </a:rPr>
              <a:t> dos dados.</a:t>
            </a:r>
          </a:p>
          <a:p>
            <a:pPr algn="l"/>
            <a:r>
              <a:rPr lang="pt-BR" sz="1800" b="0" i="0" u="none" strike="noStrike" baseline="0" dirty="0">
                <a:latin typeface="Minion-Regular"/>
              </a:rPr>
              <a:t>O resultado significativo apontou a impropriedade de análise, conduzindo para a Regressão Binomial Negativa.</a:t>
            </a:r>
          </a:p>
          <a:p>
            <a:pPr algn="l"/>
            <a:r>
              <a:rPr lang="pt-BR" sz="1800" b="0" i="0" u="none" strike="noStrike" baseline="0" dirty="0">
                <a:latin typeface="Minion-Regular"/>
              </a:rPr>
              <a:t>Os resultados foram descritos mediante o coeficiente da razão das médias com seu respectivo intervalo de confiança a 95% e o resultado do teste</a:t>
            </a:r>
          </a:p>
          <a:p>
            <a:pPr algn="l"/>
            <a:r>
              <a:rPr lang="pt-BR" sz="1800" dirty="0">
                <a:latin typeface="Minion-Regular"/>
              </a:rPr>
              <a:t>C</a:t>
            </a:r>
            <a:r>
              <a:rPr lang="pt-BR" sz="1800" b="0" i="0" u="none" strike="noStrike" baseline="0" dirty="0">
                <a:latin typeface="Minion-Regular"/>
              </a:rPr>
              <a:t>orrelação de Spearman, atendendo seus pressupostos, para testar a associação das ICSAP com os investimentos financeiros e os em APS, os gastos per capita em saúde e a cobertura da ESF, sendo considerada como significativa quando alcançou valor superior a 0,50 e valor </a:t>
            </a:r>
            <a:r>
              <a:rPr lang="pt-BR" sz="1800" b="0" i="1" u="none" strike="noStrike" baseline="0" dirty="0">
                <a:latin typeface="Minion-Italic"/>
              </a:rPr>
              <a:t>p </a:t>
            </a:r>
            <a:r>
              <a:rPr lang="pt-BR" sz="1800" b="0" i="0" u="none" strike="noStrike" baseline="0" dirty="0">
                <a:latin typeface="Minion-Regular"/>
              </a:rPr>
              <a:t>menor que 0,05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0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23DE2D2F-2E86-4F30-944E-CEB51A2F5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363" y="1505243"/>
            <a:ext cx="9603275" cy="4548238"/>
          </a:xfrm>
        </p:spPr>
      </p:pic>
    </p:spTree>
    <p:extLst>
      <p:ext uri="{BB962C8B-B14F-4D97-AF65-F5344CB8AC3E}">
        <p14:creationId xmlns:p14="http://schemas.microsoft.com/office/powerpoint/2010/main" val="31546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0D18D020-2C65-49CD-A4B3-592746A55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363" y="1519311"/>
            <a:ext cx="9603274" cy="4534170"/>
          </a:xfrm>
        </p:spPr>
      </p:pic>
    </p:spTree>
    <p:extLst>
      <p:ext uri="{BB962C8B-B14F-4D97-AF65-F5344CB8AC3E}">
        <p14:creationId xmlns:p14="http://schemas.microsoft.com/office/powerpoint/2010/main" val="244134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9D5EBE07-DA4C-4EA5-BAD8-E4E557C9E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362" y="1505243"/>
            <a:ext cx="4801638" cy="4548238"/>
          </a:xfr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7DDC3B9F-8ED6-44D2-9C87-A88BB661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05242"/>
            <a:ext cx="4801637" cy="45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7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68233"/>
          </a:xfrm>
        </p:spPr>
        <p:txBody>
          <a:bodyPr rtlCol="0">
            <a:normAutofit/>
          </a:bodyPr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Minion-Regular"/>
                <a:ea typeface="Tahoma" panose="020B0604030504040204" pitchFamily="34" charset="0"/>
                <a:cs typeface="Tahoma" panose="020B0604030504040204" pitchFamily="34" charset="0"/>
              </a:rPr>
              <a:t>A presente análise </a:t>
            </a:r>
            <a:r>
              <a:rPr lang="pt-BR" sz="1800" b="0" i="0" u="none" strike="noStrike" baseline="0" dirty="0">
                <a:latin typeface="Minion-Regular"/>
              </a:rPr>
              <a:t>mostrou</a:t>
            </a:r>
            <a:r>
              <a:rPr lang="pt-BR" sz="1800" dirty="0">
                <a:latin typeface="Minion-Regular"/>
              </a:rPr>
              <a:t> </a:t>
            </a:r>
            <a:r>
              <a:rPr lang="pt-BR" sz="1800" b="0" i="0" u="none" strike="noStrike" baseline="0" dirty="0">
                <a:latin typeface="Minion-Regular"/>
              </a:rPr>
              <a:t>que a cobertura de ESF no período estava relacionada com a diminuição das taxas, mas não foi suficiente para impactar o indicador.</a:t>
            </a:r>
          </a:p>
          <a:p>
            <a:pPr algn="l"/>
            <a:r>
              <a:rPr lang="pt-BR" sz="1800" b="0" i="0" u="none" strike="noStrike" baseline="0" dirty="0">
                <a:latin typeface="Minion-Regular"/>
              </a:rPr>
              <a:t>Os estudos que encontraram redução das ICSAP relacionadas com a implantação da ESF apresentaram percentuais de cobertura da ESF superiores ao do presente estudo.</a:t>
            </a:r>
          </a:p>
          <a:p>
            <a:pPr algn="l"/>
            <a:r>
              <a:rPr lang="pt-BR" sz="1800" b="0" i="0" u="none" strike="noStrike" baseline="0" dirty="0">
                <a:latin typeface="Minion-Regular"/>
              </a:rPr>
              <a:t>Em Belo Horizonte/MG, Mendonça et al. encontraram redução significativa das ICSAP e cobertura de 74,5% de ESF.</a:t>
            </a:r>
          </a:p>
          <a:p>
            <a:pPr algn="l"/>
            <a:r>
              <a:rPr lang="pt-BR" sz="1800" dirty="0">
                <a:latin typeface="Minion-Regular"/>
              </a:rPr>
              <a:t>E</a:t>
            </a:r>
            <a:r>
              <a:rPr lang="pt-BR" sz="1800" b="0" i="0" u="none" strike="noStrike" baseline="0" dirty="0">
                <a:latin typeface="Minion-Regular"/>
              </a:rPr>
              <a:t>m Montes Claros/MG, Fernandes et al. encontraram cobertura de ESF ao redor de 50% e mostraram que quando o controle de saúde era realizado fora da ESF ou quando as hospitalizações eram solicitadas por médicos que não atuavam na ESF, aumentavam em mais de duas vezes a probabilidade de ICSAP</a:t>
            </a:r>
            <a:endParaRPr lang="pt-B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195_TF66921596" id="{BE65354B-CC4F-44AA-8475-1A040CCCA58C}" vid="{0F8B322A-C319-489F-B743-063B333DC7C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invenção</Template>
  <TotalTime>67</TotalTime>
  <Words>472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Minion-Italic</vt:lpstr>
      <vt:lpstr>Minion-Regular</vt:lpstr>
      <vt:lpstr>Galeria</vt:lpstr>
      <vt:lpstr>Tendência das ICSAP e fatores associados em porto alegre, rs, brasil (2015)</vt:lpstr>
      <vt:lpstr>INTRODUÇÃO E MÉTODO</vt:lpstr>
      <vt:lpstr>INTRODUÇÃO E MÉTODO</vt:lpstr>
      <vt:lpstr>RESULTADOS</vt:lpstr>
      <vt:lpstr>RESULTADOS</vt:lpstr>
      <vt:lpstr>RESULTADOS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 das ICSAP e fatores associados em porto alegre, rs, brasil (2015)</dc:title>
  <dc:creator>Sidney Bissoli</dc:creator>
  <cp:lastModifiedBy>Sidney Bissoli</cp:lastModifiedBy>
  <cp:revision>5</cp:revision>
  <dcterms:created xsi:type="dcterms:W3CDTF">2021-03-29T12:11:29Z</dcterms:created>
  <dcterms:modified xsi:type="dcterms:W3CDTF">2021-03-29T13:19:10Z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