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9" r:id="rId5"/>
    <p:sldId id="287" r:id="rId6"/>
    <p:sldId id="290" r:id="rId7"/>
    <p:sldId id="291" r:id="rId8"/>
    <p:sldId id="270" r:id="rId9"/>
    <p:sldId id="292" r:id="rId10"/>
    <p:sldId id="293" r:id="rId11"/>
    <p:sldId id="294" r:id="rId12"/>
    <p:sldId id="295" r:id="rId13"/>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EEBB2-EE9F-4AEF-B80E-C693F980C550}" v="6" dt="2021-04-28T01:25:57.290"/>
  </p1510:revLst>
</p1510:revInfo>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72" d="100"/>
          <a:sy n="72" d="100"/>
        </p:scale>
        <p:origin x="66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ney Bissoli" userId="27a8628a50772066" providerId="LiveId" clId="{8C9EEBB2-EE9F-4AEF-B80E-C693F980C550}"/>
    <pc:docChg chg="custSel addSld delSld modSld">
      <pc:chgData name="Sidney Bissoli" userId="27a8628a50772066" providerId="LiveId" clId="{8C9EEBB2-EE9F-4AEF-B80E-C693F980C550}" dt="2021-04-28T01:26:44.001" v="674" actId="27636"/>
      <pc:docMkLst>
        <pc:docMk/>
      </pc:docMkLst>
      <pc:sldChg chg="addSp delSp modSp mod">
        <pc:chgData name="Sidney Bissoli" userId="27a8628a50772066" providerId="LiveId" clId="{8C9EEBB2-EE9F-4AEF-B80E-C693F980C550}" dt="2021-04-28T01:10:21.008" v="602" actId="14100"/>
        <pc:sldMkLst>
          <pc:docMk/>
          <pc:sldMk cId="1640185142" sldId="270"/>
        </pc:sldMkLst>
        <pc:spChg chg="mod">
          <ac:chgData name="Sidney Bissoli" userId="27a8628a50772066" providerId="LiveId" clId="{8C9EEBB2-EE9F-4AEF-B80E-C693F980C550}" dt="2021-04-28T01:08:34.582" v="592" actId="242"/>
          <ac:spMkLst>
            <pc:docMk/>
            <pc:sldMk cId="1640185142" sldId="270"/>
            <ac:spMk id="2" creationId="{00000000-0000-0000-0000-000000000000}"/>
          </ac:spMkLst>
        </pc:spChg>
        <pc:spChg chg="add del mod">
          <ac:chgData name="Sidney Bissoli" userId="27a8628a50772066" providerId="LiveId" clId="{8C9EEBB2-EE9F-4AEF-B80E-C693F980C550}" dt="2021-04-28T01:08:03.986" v="575" actId="931"/>
          <ac:spMkLst>
            <pc:docMk/>
            <pc:sldMk cId="1640185142" sldId="270"/>
            <ac:spMk id="4" creationId="{92CF6664-DBE2-4D5C-808B-99112FC542DD}"/>
          </ac:spMkLst>
        </pc:spChg>
        <pc:graphicFrameChg chg="del">
          <ac:chgData name="Sidney Bissoli" userId="27a8628a50772066" providerId="LiveId" clId="{8C9EEBB2-EE9F-4AEF-B80E-C693F980C550}" dt="2021-04-28T01:07:44.213" v="574" actId="478"/>
          <ac:graphicFrameMkLst>
            <pc:docMk/>
            <pc:sldMk cId="1640185142" sldId="270"/>
            <ac:graphicFrameMk id="9" creationId="{00000000-0000-0000-0000-000000000000}"/>
          </ac:graphicFrameMkLst>
        </pc:graphicFrameChg>
        <pc:picChg chg="add mod">
          <ac:chgData name="Sidney Bissoli" userId="27a8628a50772066" providerId="LiveId" clId="{8C9EEBB2-EE9F-4AEF-B80E-C693F980C550}" dt="2021-04-28T01:10:21.008" v="602" actId="14100"/>
          <ac:picMkLst>
            <pc:docMk/>
            <pc:sldMk cId="1640185142" sldId="270"/>
            <ac:picMk id="6" creationId="{8F500A66-D069-4BC6-AD31-908C9189F6C7}"/>
          </ac:picMkLst>
        </pc:picChg>
      </pc:sldChg>
      <pc:sldChg chg="del">
        <pc:chgData name="Sidney Bissoli" userId="27a8628a50772066" providerId="LiveId" clId="{8C9EEBB2-EE9F-4AEF-B80E-C693F980C550}" dt="2021-04-28T01:24:48.660" v="651" actId="47"/>
        <pc:sldMkLst>
          <pc:docMk/>
          <pc:sldMk cId="3969558106" sldId="271"/>
        </pc:sldMkLst>
      </pc:sldChg>
      <pc:sldChg chg="del">
        <pc:chgData name="Sidney Bissoli" userId="27a8628a50772066" providerId="LiveId" clId="{8C9EEBB2-EE9F-4AEF-B80E-C693F980C550}" dt="2021-04-28T01:24:49.188" v="652" actId="47"/>
        <pc:sldMkLst>
          <pc:docMk/>
          <pc:sldMk cId="1816923565" sldId="273"/>
        </pc:sldMkLst>
      </pc:sldChg>
      <pc:sldChg chg="del">
        <pc:chgData name="Sidney Bissoli" userId="27a8628a50772066" providerId="LiveId" clId="{8C9EEBB2-EE9F-4AEF-B80E-C693F980C550}" dt="2021-04-28T01:24:49.712" v="653" actId="47"/>
        <pc:sldMkLst>
          <pc:docMk/>
          <pc:sldMk cId="3287000155" sldId="274"/>
        </pc:sldMkLst>
      </pc:sldChg>
      <pc:sldChg chg="del">
        <pc:chgData name="Sidney Bissoli" userId="27a8628a50772066" providerId="LiveId" clId="{8C9EEBB2-EE9F-4AEF-B80E-C693F980C550}" dt="2021-04-28T01:24:51.895" v="657" actId="47"/>
        <pc:sldMkLst>
          <pc:docMk/>
          <pc:sldMk cId="3186028678" sldId="277"/>
        </pc:sldMkLst>
      </pc:sldChg>
      <pc:sldChg chg="del">
        <pc:chgData name="Sidney Bissoli" userId="27a8628a50772066" providerId="LiveId" clId="{8C9EEBB2-EE9F-4AEF-B80E-C693F980C550}" dt="2021-04-28T01:24:50.288" v="654" actId="47"/>
        <pc:sldMkLst>
          <pc:docMk/>
          <pc:sldMk cId="1336900524" sldId="278"/>
        </pc:sldMkLst>
      </pc:sldChg>
      <pc:sldChg chg="del">
        <pc:chgData name="Sidney Bissoli" userId="27a8628a50772066" providerId="LiveId" clId="{8C9EEBB2-EE9F-4AEF-B80E-C693F980C550}" dt="2021-04-28T01:24:51.356" v="656" actId="47"/>
        <pc:sldMkLst>
          <pc:docMk/>
          <pc:sldMk cId="3632661304" sldId="282"/>
        </pc:sldMkLst>
      </pc:sldChg>
      <pc:sldChg chg="del">
        <pc:chgData name="Sidney Bissoli" userId="27a8628a50772066" providerId="LiveId" clId="{8C9EEBB2-EE9F-4AEF-B80E-C693F980C550}" dt="2021-04-28T01:24:50.859" v="655" actId="47"/>
        <pc:sldMkLst>
          <pc:docMk/>
          <pc:sldMk cId="2611363983" sldId="283"/>
        </pc:sldMkLst>
      </pc:sldChg>
      <pc:sldChg chg="modSp mod">
        <pc:chgData name="Sidney Bissoli" userId="27a8628a50772066" providerId="LiveId" clId="{8C9EEBB2-EE9F-4AEF-B80E-C693F980C550}" dt="2021-04-28T01:25:16.148" v="662" actId="20577"/>
        <pc:sldMkLst>
          <pc:docMk/>
          <pc:sldMk cId="1795219737" sldId="287"/>
        </pc:sldMkLst>
        <pc:spChg chg="mod">
          <ac:chgData name="Sidney Bissoli" userId="27a8628a50772066" providerId="LiveId" clId="{8C9EEBB2-EE9F-4AEF-B80E-C693F980C550}" dt="2021-04-28T00:47:50.586" v="45" actId="122"/>
          <ac:spMkLst>
            <pc:docMk/>
            <pc:sldMk cId="1795219737" sldId="287"/>
            <ac:spMk id="13" creationId="{00000000-0000-0000-0000-000000000000}"/>
          </ac:spMkLst>
        </pc:spChg>
        <pc:spChg chg="mod">
          <ac:chgData name="Sidney Bissoli" userId="27a8628a50772066" providerId="LiveId" clId="{8C9EEBB2-EE9F-4AEF-B80E-C693F980C550}" dt="2021-04-28T01:25:16.148" v="662" actId="20577"/>
          <ac:spMkLst>
            <pc:docMk/>
            <pc:sldMk cId="1795219737" sldId="287"/>
            <ac:spMk id="14" creationId="{00000000-0000-0000-0000-000000000000}"/>
          </ac:spMkLst>
        </pc:spChg>
      </pc:sldChg>
      <pc:sldChg chg="del">
        <pc:chgData name="Sidney Bissoli" userId="27a8628a50772066" providerId="LiveId" clId="{8C9EEBB2-EE9F-4AEF-B80E-C693F980C550}" dt="2021-04-28T01:24:47.549" v="649" actId="47"/>
        <pc:sldMkLst>
          <pc:docMk/>
          <pc:sldMk cId="2693084093" sldId="288"/>
        </pc:sldMkLst>
      </pc:sldChg>
      <pc:sldChg chg="del">
        <pc:chgData name="Sidney Bissoli" userId="27a8628a50772066" providerId="LiveId" clId="{8C9EEBB2-EE9F-4AEF-B80E-C693F980C550}" dt="2021-04-28T01:24:48.123" v="650" actId="47"/>
        <pc:sldMkLst>
          <pc:docMk/>
          <pc:sldMk cId="471475862" sldId="289"/>
        </pc:sldMkLst>
      </pc:sldChg>
      <pc:sldChg chg="modSp add mod">
        <pc:chgData name="Sidney Bissoli" userId="27a8628a50772066" providerId="LiveId" clId="{8C9EEBB2-EE9F-4AEF-B80E-C693F980C550}" dt="2021-04-28T01:25:25.685" v="664" actId="27636"/>
        <pc:sldMkLst>
          <pc:docMk/>
          <pc:sldMk cId="1600682650" sldId="290"/>
        </pc:sldMkLst>
        <pc:spChg chg="mod">
          <ac:chgData name="Sidney Bissoli" userId="27a8628a50772066" providerId="LiveId" clId="{8C9EEBB2-EE9F-4AEF-B80E-C693F980C550}" dt="2021-04-28T01:25:25.685" v="664" actId="27636"/>
          <ac:spMkLst>
            <pc:docMk/>
            <pc:sldMk cId="1600682650" sldId="290"/>
            <ac:spMk id="14" creationId="{00000000-0000-0000-0000-000000000000}"/>
          </ac:spMkLst>
        </pc:spChg>
      </pc:sldChg>
      <pc:sldChg chg="modSp add mod">
        <pc:chgData name="Sidney Bissoli" userId="27a8628a50772066" providerId="LiveId" clId="{8C9EEBB2-EE9F-4AEF-B80E-C693F980C550}" dt="2021-04-28T01:25:57.290" v="671"/>
        <pc:sldMkLst>
          <pc:docMk/>
          <pc:sldMk cId="2534780776" sldId="291"/>
        </pc:sldMkLst>
        <pc:spChg chg="mod">
          <ac:chgData name="Sidney Bissoli" userId="27a8628a50772066" providerId="LiveId" clId="{8C9EEBB2-EE9F-4AEF-B80E-C693F980C550}" dt="2021-04-28T01:25:57.290" v="671"/>
          <ac:spMkLst>
            <pc:docMk/>
            <pc:sldMk cId="2534780776" sldId="291"/>
            <ac:spMk id="14" creationId="{00000000-0000-0000-0000-000000000000}"/>
          </ac:spMkLst>
        </pc:spChg>
      </pc:sldChg>
      <pc:sldChg chg="addSp delSp modSp add mod">
        <pc:chgData name="Sidney Bissoli" userId="27a8628a50772066" providerId="LiveId" clId="{8C9EEBB2-EE9F-4AEF-B80E-C693F980C550}" dt="2021-04-28T01:10:15.168" v="601" actId="14100"/>
        <pc:sldMkLst>
          <pc:docMk/>
          <pc:sldMk cId="2849838435" sldId="292"/>
        </pc:sldMkLst>
        <pc:spChg chg="add del mod">
          <ac:chgData name="Sidney Bissoli" userId="27a8628a50772066" providerId="LiveId" clId="{8C9EEBB2-EE9F-4AEF-B80E-C693F980C550}" dt="2021-04-28T01:09:55.327" v="595" actId="931"/>
          <ac:spMkLst>
            <pc:docMk/>
            <pc:sldMk cId="2849838435" sldId="292"/>
            <ac:spMk id="4" creationId="{D07ABDA2-4B9F-4994-9655-4E2E25A357DB}"/>
          </ac:spMkLst>
        </pc:spChg>
        <pc:picChg chg="del">
          <ac:chgData name="Sidney Bissoli" userId="27a8628a50772066" providerId="LiveId" clId="{8C9EEBB2-EE9F-4AEF-B80E-C693F980C550}" dt="2021-04-28T01:08:46.105" v="594" actId="478"/>
          <ac:picMkLst>
            <pc:docMk/>
            <pc:sldMk cId="2849838435" sldId="292"/>
            <ac:picMk id="6" creationId="{8F500A66-D069-4BC6-AD31-908C9189F6C7}"/>
          </ac:picMkLst>
        </pc:picChg>
        <pc:picChg chg="add mod">
          <ac:chgData name="Sidney Bissoli" userId="27a8628a50772066" providerId="LiveId" clId="{8C9EEBB2-EE9F-4AEF-B80E-C693F980C550}" dt="2021-04-28T01:10:15.168" v="601" actId="14100"/>
          <ac:picMkLst>
            <pc:docMk/>
            <pc:sldMk cId="2849838435" sldId="292"/>
            <ac:picMk id="7" creationId="{A504399E-D02C-401B-B347-9E3C6E36EC94}"/>
          </ac:picMkLst>
        </pc:picChg>
      </pc:sldChg>
      <pc:sldChg chg="addSp delSp modSp add mod">
        <pc:chgData name="Sidney Bissoli" userId="27a8628a50772066" providerId="LiveId" clId="{8C9EEBB2-EE9F-4AEF-B80E-C693F980C550}" dt="2021-04-28T01:26:19.258" v="672" actId="242"/>
        <pc:sldMkLst>
          <pc:docMk/>
          <pc:sldMk cId="990073527" sldId="293"/>
        </pc:sldMkLst>
        <pc:spChg chg="mod">
          <ac:chgData name="Sidney Bissoli" userId="27a8628a50772066" providerId="LiveId" clId="{8C9EEBB2-EE9F-4AEF-B80E-C693F980C550}" dt="2021-04-28T01:15:13.650" v="617" actId="20577"/>
          <ac:spMkLst>
            <pc:docMk/>
            <pc:sldMk cId="990073527" sldId="293"/>
            <ac:spMk id="2" creationId="{00000000-0000-0000-0000-000000000000}"/>
          </ac:spMkLst>
        </pc:spChg>
        <pc:spChg chg="add mod">
          <ac:chgData name="Sidney Bissoli" userId="27a8628a50772066" providerId="LiveId" clId="{8C9EEBB2-EE9F-4AEF-B80E-C693F980C550}" dt="2021-04-28T01:26:19.258" v="672" actId="242"/>
          <ac:spMkLst>
            <pc:docMk/>
            <pc:sldMk cId="990073527" sldId="293"/>
            <ac:spMk id="4" creationId="{0DBA77D0-9ABE-4F7A-8656-93153055BE19}"/>
          </ac:spMkLst>
        </pc:spChg>
        <pc:picChg chg="del">
          <ac:chgData name="Sidney Bissoli" userId="27a8628a50772066" providerId="LiveId" clId="{8C9EEBB2-EE9F-4AEF-B80E-C693F980C550}" dt="2021-04-28T01:14:58.410" v="604" actId="478"/>
          <ac:picMkLst>
            <pc:docMk/>
            <pc:sldMk cId="990073527" sldId="293"/>
            <ac:picMk id="7" creationId="{A504399E-D02C-401B-B347-9E3C6E36EC94}"/>
          </ac:picMkLst>
        </pc:picChg>
      </pc:sldChg>
      <pc:sldChg chg="modSp add mod">
        <pc:chgData name="Sidney Bissoli" userId="27a8628a50772066" providerId="LiveId" clId="{8C9EEBB2-EE9F-4AEF-B80E-C693F980C550}" dt="2021-04-28T01:18:39.534" v="628" actId="242"/>
        <pc:sldMkLst>
          <pc:docMk/>
          <pc:sldMk cId="772889069" sldId="294"/>
        </pc:sldMkLst>
        <pc:spChg chg="mod">
          <ac:chgData name="Sidney Bissoli" userId="27a8628a50772066" providerId="LiveId" clId="{8C9EEBB2-EE9F-4AEF-B80E-C693F980C550}" dt="2021-04-28T01:18:39.534" v="628" actId="242"/>
          <ac:spMkLst>
            <pc:docMk/>
            <pc:sldMk cId="772889069" sldId="294"/>
            <ac:spMk id="4" creationId="{0DBA77D0-9ABE-4F7A-8656-93153055BE19}"/>
          </ac:spMkLst>
        </pc:spChg>
      </pc:sldChg>
      <pc:sldChg chg="modSp add mod">
        <pc:chgData name="Sidney Bissoli" userId="27a8628a50772066" providerId="LiveId" clId="{8C9EEBB2-EE9F-4AEF-B80E-C693F980C550}" dt="2021-04-28T01:26:44.001" v="674" actId="27636"/>
        <pc:sldMkLst>
          <pc:docMk/>
          <pc:sldMk cId="3924377512" sldId="295"/>
        </pc:sldMkLst>
        <pc:spChg chg="mod">
          <ac:chgData name="Sidney Bissoli" userId="27a8628a50772066" providerId="LiveId" clId="{8C9EEBB2-EE9F-4AEF-B80E-C693F980C550}" dt="2021-04-28T01:26:44.001" v="674" actId="27636"/>
          <ac:spMkLst>
            <pc:docMk/>
            <pc:sldMk cId="3924377512" sldId="295"/>
            <ac:spMk id="4" creationId="{0DBA77D0-9ABE-4F7A-8656-93153055BE19}"/>
          </ac:spMkLst>
        </pc:spChg>
      </pc:sldChg>
      <pc:sldChg chg="modSp add del mod">
        <pc:chgData name="Sidney Bissoli" userId="27a8628a50772066" providerId="LiveId" clId="{8C9EEBB2-EE9F-4AEF-B80E-C693F980C550}" dt="2021-04-28T01:24:46.732" v="648" actId="47"/>
        <pc:sldMkLst>
          <pc:docMk/>
          <pc:sldMk cId="2500948249" sldId="296"/>
        </pc:sldMkLst>
        <pc:spChg chg="mod">
          <ac:chgData name="Sidney Bissoli" userId="27a8628a50772066" providerId="LiveId" clId="{8C9EEBB2-EE9F-4AEF-B80E-C693F980C550}" dt="2021-04-28T01:24:36.560" v="640" actId="21"/>
          <ac:spMkLst>
            <pc:docMk/>
            <pc:sldMk cId="2500948249" sldId="296"/>
            <ac:spMk id="4" creationId="{0DBA77D0-9ABE-4F7A-8656-93153055BE1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Clique para editar os estilos de texto Mestres</a:t>
            </a: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p>
            <a:pPr rtl="0"/>
            <a:r>
              <a:rPr lang="en-US"/>
              <a:t>24/06/2016</a:t>
            </a:r>
            <a:endParaRPr/>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Clique para editar os estilos de texto Mestres</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a:p>
        </p:txBody>
      </p:sp>
      <p:sp>
        <p:nvSpPr>
          <p:cNvPr id="7" name="Espaço Reservado para Data 6"/>
          <p:cNvSpPr>
            <a:spLocks noGrp="1"/>
          </p:cNvSpPr>
          <p:nvPr>
            <p:ph type="dt" sz="half" idx="10"/>
          </p:nvPr>
        </p:nvSpPr>
        <p:spPr/>
        <p:txBody>
          <a:bodyPr rtlCol="0"/>
          <a:lstStyle/>
          <a:p>
            <a:pPr rtl="0"/>
            <a:r>
              <a:rPr lang="en-US"/>
              <a:t>24/06/2016</a:t>
            </a:r>
            <a:endParaRPr/>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a:p>
        </p:txBody>
      </p:sp>
      <p:sp>
        <p:nvSpPr>
          <p:cNvPr id="3" name="Espaço Reservado para Data 2"/>
          <p:cNvSpPr>
            <a:spLocks noGrp="1"/>
          </p:cNvSpPr>
          <p:nvPr>
            <p:ph type="dt" sz="half" idx="10"/>
          </p:nvPr>
        </p:nvSpPr>
        <p:spPr/>
        <p:txBody>
          <a:bodyPr rtlCol="0"/>
          <a:lstStyle/>
          <a:p>
            <a:pPr rtl="0"/>
            <a:r>
              <a:rPr lang="en-US"/>
              <a:t>24/06/2016</a:t>
            </a:r>
            <a:endParaRPr/>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Clique para editar os estilos de texto Mestres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a:t>24/06/2016</a:t>
            </a:r>
            <a:endParaRPr/>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pt-br" dirty="0"/>
              <a:t>INTERNAÇÕES POR DOENÇAS CARDIOVASCULARES E A COBERTURA DE ESF</a:t>
            </a:r>
          </a:p>
        </p:txBody>
      </p:sp>
      <p:sp>
        <p:nvSpPr>
          <p:cNvPr id="2" name="Subtítulo 1"/>
          <p:cNvSpPr>
            <a:spLocks noGrp="1"/>
          </p:cNvSpPr>
          <p:nvPr>
            <p:ph type="subTitle" idx="1"/>
          </p:nvPr>
        </p:nvSpPr>
        <p:spPr>
          <a:xfrm>
            <a:off x="1218883" y="4313084"/>
            <a:ext cx="9751060" cy="1016000"/>
          </a:xfrm>
        </p:spPr>
        <p:txBody>
          <a:bodyPr rtlCol="0">
            <a:normAutofit/>
          </a:bodyPr>
          <a:lstStyle/>
          <a:p>
            <a:pPr algn="r" rtl="0"/>
            <a:r>
              <a:rPr lang="pt-BR" dirty="0"/>
              <a:t>L</a:t>
            </a:r>
            <a:r>
              <a:rPr lang="pt-br" dirty="0"/>
              <a:t>ENTSCK, Maicon Henrique</a:t>
            </a:r>
          </a:p>
          <a:p>
            <a:pPr algn="r" rtl="0"/>
            <a:r>
              <a:rPr lang="pt-BR" dirty="0"/>
              <a:t>MATHIAS, Thais Aidar de Freitas</a:t>
            </a:r>
            <a:endParaRPr lang="pt-br" dirty="0"/>
          </a:p>
        </p:txBody>
      </p:sp>
      <p:sp>
        <p:nvSpPr>
          <p:cNvPr id="4" name="Subtítulo 1">
            <a:extLst>
              <a:ext uri="{FF2B5EF4-FFF2-40B4-BE49-F238E27FC236}">
                <a16:creationId xmlns:a16="http://schemas.microsoft.com/office/drawing/2014/main" id="{C9D1D0BF-B153-4BF2-B061-4DFE0B95099F}"/>
              </a:ext>
            </a:extLst>
          </p:cNvPr>
          <p:cNvSpPr txBox="1">
            <a:spLocks/>
          </p:cNvSpPr>
          <p:nvPr/>
        </p:nvSpPr>
        <p:spPr>
          <a:xfrm>
            <a:off x="1218883" y="5589240"/>
            <a:ext cx="9751060" cy="1016000"/>
          </a:xfrm>
          <a:prstGeom prst="rect">
            <a:avLst/>
          </a:prstGeom>
        </p:spPr>
        <p:txBody>
          <a:bodyPr vert="horz" lIns="121899" tIns="60949" rIns="121899" bIns="60949" rtlCol="0" anchor="ctr">
            <a:normAutofit/>
          </a:bodyPr>
          <a:lstStyle>
            <a:lvl1pPr marL="0" indent="0" algn="ctr" defTabSz="1218987" rtl="0" eaLnBrk="1" latinLnBrk="0" hangingPunct="1">
              <a:lnSpc>
                <a:spcPct val="90000"/>
              </a:lnSpc>
              <a:spcBef>
                <a:spcPts val="0"/>
              </a:spcBef>
              <a:buClr>
                <a:schemeClr val="tx2"/>
              </a:buClr>
              <a:buSzPct val="90000"/>
              <a:buFont typeface="Arial" pitchFamily="34" charset="0"/>
              <a:buNone/>
              <a:defRPr sz="2800" kern="1200">
                <a:solidFill>
                  <a:schemeClr val="tx1"/>
                </a:solidFill>
                <a:latin typeface="+mn-lt"/>
                <a:ea typeface="+mn-ea"/>
                <a:cs typeface="+mn-cs"/>
              </a:defRPr>
            </a:lvl1pPr>
            <a:lvl2pPr marL="609493" indent="0" algn="ctr" defTabSz="1218987" rtl="0" eaLnBrk="1" latinLnBrk="0" hangingPunct="1">
              <a:lnSpc>
                <a:spcPct val="90000"/>
              </a:lnSpc>
              <a:spcBef>
                <a:spcPts val="800"/>
              </a:spcBef>
              <a:buClr>
                <a:schemeClr val="tx2"/>
              </a:buClr>
              <a:buSzPct val="90000"/>
              <a:buFont typeface="Cambria" pitchFamily="18"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tx2"/>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tx2"/>
              </a:buClr>
              <a:buSzPct val="100000"/>
              <a:buFont typeface="Cambria" pitchFamily="18" charset="0"/>
              <a:buNone/>
              <a:defRPr sz="18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tx2"/>
              </a:buClr>
              <a:buSzPct val="100000"/>
              <a:buFont typeface="Cambria" pitchFamily="18" charset="0"/>
              <a:buNone/>
              <a:defRPr sz="16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tx2"/>
              </a:buClr>
              <a:buSzPct val="100000"/>
              <a:buFont typeface="Cambria" pitchFamily="18" charset="0"/>
              <a:buNone/>
              <a:defRPr sz="1600" kern="120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pt-BR" dirty="0"/>
              <a:t>Revista Latino-Americana de Enfermagem (B2)</a:t>
            </a:r>
            <a:endParaRPr lang="pt-b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pt-br" dirty="0"/>
              <a:t>OBJETIVO E MÉTODO</a:t>
            </a:r>
            <a:endParaRPr lang="en-US" dirty="0"/>
          </a:p>
        </p:txBody>
      </p:sp>
      <p:sp>
        <p:nvSpPr>
          <p:cNvPr id="14" name="Espaço Reservado para Conteúdo 13"/>
          <p:cNvSpPr>
            <a:spLocks noGrp="1"/>
          </p:cNvSpPr>
          <p:nvPr>
            <p:ph idx="1"/>
          </p:nvPr>
        </p:nvSpPr>
        <p:spPr/>
        <p:txBody>
          <a:bodyPr rtlCol="0">
            <a:normAutofit lnSpcReduction="10000"/>
          </a:bodyPr>
          <a:lstStyle/>
          <a:p>
            <a:r>
              <a:rPr lang="pt-BR" b="1" i="0" u="none" strike="noStrike" baseline="0" dirty="0">
                <a:effectLst>
                  <a:outerShdw blurRad="38100" dist="38100" dir="2700000" algn="tl">
                    <a:srgbClr val="000000">
                      <a:alpha val="43137"/>
                    </a:srgbClr>
                  </a:outerShdw>
                </a:effectLst>
                <a:latin typeface="+mj-lt"/>
              </a:rPr>
              <a:t>Objetivo</a:t>
            </a:r>
            <a:r>
              <a:rPr lang="pt-BR" b="0" i="0" u="none" strike="noStrike" baseline="0" dirty="0">
                <a:latin typeface="+mj-lt"/>
              </a:rPr>
              <a:t>: verificar a correlação entre taxas de ICCSAP e cobertura de ESF de residentes no Estado do Paraná, por regionais de saúde, no período de 2000 a 2011;</a:t>
            </a:r>
            <a:r>
              <a:rPr lang="pt-BR" b="0" i="0" u="none" strike="noStrike" baseline="0" dirty="0">
                <a:latin typeface="Verdana" panose="020B0604030504040204" pitchFamily="34" charset="0"/>
              </a:rPr>
              <a:t>	</a:t>
            </a:r>
          </a:p>
          <a:p>
            <a:pPr rtl="0"/>
            <a:r>
              <a:rPr lang="pt-br" dirty="0"/>
              <a:t>Estudo exploratório e ecológico</a:t>
            </a:r>
          </a:p>
          <a:p>
            <a:r>
              <a:rPr lang="pt-BR" b="1" dirty="0">
                <a:effectLst>
                  <a:outerShdw blurRad="38100" dist="38100" dir="2700000" algn="tl">
                    <a:srgbClr val="000000">
                      <a:alpha val="43137"/>
                    </a:srgbClr>
                  </a:outerShdw>
                </a:effectLst>
              </a:rPr>
              <a:t>Diagnósticos dos grupos das CCSAP</a:t>
            </a:r>
            <a:r>
              <a:rPr lang="pt-BR" dirty="0"/>
              <a:t>: hipertensão arterial sistêmica (I10, I11); angina (I20); insuficiência cardíaca (I50, J81); doenças cerebrovasculares (I63 a I67, I69, G45, G46)</a:t>
            </a:r>
            <a:endParaRPr lang="pt-br" dirty="0"/>
          </a:p>
          <a:p>
            <a:pPr rtl="0"/>
            <a:r>
              <a:rPr lang="pt-br" b="1" dirty="0">
                <a:effectLst>
                  <a:outerShdw blurRad="38100" dist="38100" dir="2700000" algn="tl">
                    <a:srgbClr val="000000">
                      <a:alpha val="43137"/>
                    </a:srgbClr>
                  </a:outerShdw>
                </a:effectLst>
              </a:rPr>
              <a:t>Fonte dos dados</a:t>
            </a:r>
            <a:r>
              <a:rPr lang="pt-br" dirty="0"/>
              <a:t>: SIH-SUS; DAB-MS</a:t>
            </a:r>
          </a:p>
          <a:p>
            <a:pPr rtl="0"/>
            <a:r>
              <a:rPr lang="pt-BR" dirty="0"/>
              <a:t>Foram adotadas as </a:t>
            </a:r>
            <a:r>
              <a:rPr lang="pt-BR" dirty="0" err="1"/>
              <a:t>AIHs</a:t>
            </a:r>
            <a:r>
              <a:rPr lang="pt-BR" dirty="0"/>
              <a:t> do tipo 1, referindo-se às internações iniciais</a:t>
            </a:r>
            <a:endParaRPr lang="pt-br"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pt-br" dirty="0"/>
              <a:t>OBJETIVO E MÉTODO</a:t>
            </a:r>
            <a:endParaRPr lang="en-US" dirty="0"/>
          </a:p>
        </p:txBody>
      </p:sp>
      <p:sp>
        <p:nvSpPr>
          <p:cNvPr id="14" name="Espaço Reservado para Conteúdo 13"/>
          <p:cNvSpPr>
            <a:spLocks noGrp="1"/>
          </p:cNvSpPr>
          <p:nvPr>
            <p:ph idx="1"/>
          </p:nvPr>
        </p:nvSpPr>
        <p:spPr>
          <a:xfrm>
            <a:off x="914162" y="1803400"/>
            <a:ext cx="10360501" cy="4793951"/>
          </a:xfrm>
        </p:spPr>
        <p:txBody>
          <a:bodyPr rtlCol="0">
            <a:normAutofit/>
          </a:bodyPr>
          <a:lstStyle/>
          <a:p>
            <a:r>
              <a:rPr lang="pt-BR" b="0" i="0" u="none" strike="noStrike" baseline="0" dirty="0">
                <a:latin typeface="+mj-lt"/>
              </a:rPr>
              <a:t>As taxas de internação foram calculadas considerando-se o total de internações motivadas por condições cardiovasculares sensíveis à atenção primária de residentes do Estado e regionais de saúde, na faixa etária de 35 a 74 anos, dividido pela população na mesma faixa etária, local e período e multiplicado por 10.000. </a:t>
            </a:r>
          </a:p>
          <a:p>
            <a:r>
              <a:rPr lang="pt-BR" b="0" i="0" u="none" strike="noStrike" baseline="0" dirty="0">
                <a:latin typeface="+mj-lt"/>
              </a:rPr>
              <a:t>O cálculo de cobertura da ESF foi feito pela razão entre a população coberta pela ESF do último mês de cada ano do Estado e regionais de saúde, por habitante, multiplicado por 100. </a:t>
            </a:r>
            <a:endParaRPr lang="pt-BR" dirty="0">
              <a:latin typeface="+mj-lt"/>
            </a:endParaRPr>
          </a:p>
          <a:p>
            <a:r>
              <a:rPr lang="pt-BR" dirty="0">
                <a:latin typeface="+mj-lt"/>
              </a:rPr>
              <a:t>O</a:t>
            </a:r>
            <a:r>
              <a:rPr lang="pt-BR" b="0" i="0" u="none" strike="noStrike" baseline="0" dirty="0">
                <a:latin typeface="+mj-lt"/>
              </a:rPr>
              <a:t> coeficiente de correlação de Pearson e o coeficiente de correlação de Spearman quando os dados não apresentaram distribuição normal, com nível de significância de 5% (</a:t>
            </a:r>
            <a:r>
              <a:rPr lang="pt-BR" b="0" i="1" u="none" strike="noStrike" baseline="0" dirty="0">
                <a:latin typeface="+mj-lt"/>
              </a:rPr>
              <a:t>p </a:t>
            </a:r>
            <a:r>
              <a:rPr lang="pt-BR" b="0" i="0" u="none" strike="noStrike" baseline="0" dirty="0">
                <a:latin typeface="+mj-lt"/>
              </a:rPr>
              <a:t>&lt; 0,05) </a:t>
            </a:r>
            <a:endParaRPr lang="pt-BR" dirty="0">
              <a:latin typeface="+mj-lt"/>
            </a:endParaRPr>
          </a:p>
        </p:txBody>
      </p:sp>
    </p:spTree>
    <p:extLst>
      <p:ext uri="{BB962C8B-B14F-4D97-AF65-F5344CB8AC3E}">
        <p14:creationId xmlns:p14="http://schemas.microsoft.com/office/powerpoint/2010/main" val="1600682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algn="ctr" rtl="0"/>
            <a:r>
              <a:rPr lang="pt-br" dirty="0"/>
              <a:t>OBJETIVO E MÉTODO</a:t>
            </a:r>
            <a:endParaRPr lang="en-US" dirty="0"/>
          </a:p>
        </p:txBody>
      </p:sp>
      <p:sp>
        <p:nvSpPr>
          <p:cNvPr id="14" name="Espaço Reservado para Conteúdo 13"/>
          <p:cNvSpPr>
            <a:spLocks noGrp="1"/>
          </p:cNvSpPr>
          <p:nvPr>
            <p:ph idx="1"/>
          </p:nvPr>
        </p:nvSpPr>
        <p:spPr/>
        <p:txBody>
          <a:bodyPr rtlCol="0" anchor="ctr">
            <a:normAutofit/>
          </a:bodyPr>
          <a:lstStyle/>
          <a:p>
            <a:r>
              <a:rPr lang="pt-BR" b="1" dirty="0">
                <a:effectLst>
                  <a:outerShdw blurRad="38100" dist="38100" dir="2700000" algn="tl">
                    <a:srgbClr val="000000">
                      <a:alpha val="43137"/>
                    </a:srgbClr>
                  </a:outerShdw>
                </a:effectLst>
                <a:latin typeface="+mj-lt"/>
              </a:rPr>
              <a:t>C</a:t>
            </a:r>
            <a:r>
              <a:rPr lang="pt-BR" b="1" i="0" u="none" strike="noStrike" baseline="0" dirty="0">
                <a:effectLst>
                  <a:outerShdw blurRad="38100" dist="38100" dir="2700000" algn="tl">
                    <a:srgbClr val="000000">
                      <a:alpha val="43137"/>
                    </a:srgbClr>
                  </a:outerShdw>
                </a:effectLst>
                <a:latin typeface="+mj-lt"/>
              </a:rPr>
              <a:t>oeficientes de correlação</a:t>
            </a:r>
            <a:r>
              <a:rPr lang="pt-BR" b="0" i="0" u="none" strike="noStrike" baseline="0" dirty="0">
                <a:latin typeface="+mj-lt"/>
              </a:rPr>
              <a:t>:</a:t>
            </a:r>
          </a:p>
          <a:p>
            <a:r>
              <a:rPr lang="pt-BR" b="0" i="0" u="none" strike="noStrike" baseline="0" dirty="0">
                <a:latin typeface="+mj-lt"/>
              </a:rPr>
              <a:t>&lt; 0,4 = correlação de fraca magnitude;</a:t>
            </a:r>
          </a:p>
          <a:p>
            <a:r>
              <a:rPr lang="pt-BR" b="0" i="0" u="none" strike="noStrike" baseline="0" dirty="0">
                <a:latin typeface="+mj-lt"/>
              </a:rPr>
              <a:t>≥ 0,4 a &lt; 0,5 = correlação de moderada magnitude;</a:t>
            </a:r>
          </a:p>
          <a:p>
            <a:r>
              <a:rPr lang="pt-BR" b="0" i="0" u="none" strike="noStrike" baseline="0" dirty="0">
                <a:latin typeface="+mj-lt"/>
              </a:rPr>
              <a:t>≥ 0,5 = correlação de forte magnitude</a:t>
            </a:r>
          </a:p>
          <a:p>
            <a:r>
              <a:rPr lang="pt-BR" dirty="0">
                <a:latin typeface="+mj-lt"/>
              </a:rPr>
              <a:t>A</a:t>
            </a:r>
            <a:r>
              <a:rPr lang="pt-BR" b="0" i="0" u="none" strike="noStrike" baseline="0" dirty="0">
                <a:latin typeface="+mj-lt"/>
              </a:rPr>
              <a:t>s taxas de internação foram agrupadas em triênios e a diferença relativa foi calculada entre os triênios extremos </a:t>
            </a:r>
            <a:endParaRPr lang="pt-BR" dirty="0">
              <a:latin typeface="+mj-lt"/>
            </a:endParaRPr>
          </a:p>
        </p:txBody>
      </p:sp>
    </p:spTree>
    <p:extLst>
      <p:ext uri="{BB962C8B-B14F-4D97-AF65-F5344CB8AC3E}">
        <p14:creationId xmlns:p14="http://schemas.microsoft.com/office/powerpoint/2010/main" val="2534780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ctr"/>
          <a:lstStyle/>
          <a:p>
            <a:pPr algn="ctr" rtl="0"/>
            <a:r>
              <a:rPr lang="pt-br" dirty="0"/>
              <a:t>RESULTADOS</a:t>
            </a:r>
          </a:p>
        </p:txBody>
      </p:sp>
      <p:pic>
        <p:nvPicPr>
          <p:cNvPr id="6" name="Espaço Reservado para Conteúdo 5" descr="Tabela&#10;&#10;Descrição gerada automaticamente">
            <a:extLst>
              <a:ext uri="{FF2B5EF4-FFF2-40B4-BE49-F238E27FC236}">
                <a16:creationId xmlns:a16="http://schemas.microsoft.com/office/drawing/2014/main" id="{8F500A66-D069-4BC6-AD31-908C9189F6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162" y="1701800"/>
            <a:ext cx="10360501" cy="5039568"/>
          </a:xfrm>
        </p:spPr>
      </p:pic>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ctr"/>
          <a:lstStyle/>
          <a:p>
            <a:pPr algn="ctr" rtl="0"/>
            <a:r>
              <a:rPr lang="pt-br" dirty="0"/>
              <a:t>RESULTADOS</a:t>
            </a:r>
          </a:p>
        </p:txBody>
      </p:sp>
      <p:pic>
        <p:nvPicPr>
          <p:cNvPr id="7" name="Espaço Reservado para Conteúdo 6" descr="Mapa&#10;&#10;Descrição gerada automaticamente">
            <a:extLst>
              <a:ext uri="{FF2B5EF4-FFF2-40B4-BE49-F238E27FC236}">
                <a16:creationId xmlns:a16="http://schemas.microsoft.com/office/drawing/2014/main" id="{A504399E-D02C-401B-B347-9E3C6E36EC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162" y="1701800"/>
            <a:ext cx="10360501" cy="4967560"/>
          </a:xfrm>
        </p:spPr>
      </p:pic>
    </p:spTree>
    <p:extLst>
      <p:ext uri="{BB962C8B-B14F-4D97-AF65-F5344CB8AC3E}">
        <p14:creationId xmlns:p14="http://schemas.microsoft.com/office/powerpoint/2010/main" val="2849838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ctr"/>
          <a:lstStyle/>
          <a:p>
            <a:pPr algn="ctr" rtl="0"/>
            <a:r>
              <a:rPr lang="pt-br" dirty="0"/>
              <a:t>DISCUSSÃO</a:t>
            </a:r>
          </a:p>
        </p:txBody>
      </p:sp>
      <p:sp>
        <p:nvSpPr>
          <p:cNvPr id="4" name="Espaço Reservado para Conteúdo 3">
            <a:extLst>
              <a:ext uri="{FF2B5EF4-FFF2-40B4-BE49-F238E27FC236}">
                <a16:creationId xmlns:a16="http://schemas.microsoft.com/office/drawing/2014/main" id="{0DBA77D0-9ABE-4F7A-8656-93153055BE19}"/>
              </a:ext>
            </a:extLst>
          </p:cNvPr>
          <p:cNvSpPr>
            <a:spLocks noGrp="1"/>
          </p:cNvSpPr>
          <p:nvPr>
            <p:ph idx="1"/>
          </p:nvPr>
        </p:nvSpPr>
        <p:spPr/>
        <p:txBody>
          <a:bodyPr anchor="ctr">
            <a:normAutofit/>
          </a:bodyPr>
          <a:lstStyle/>
          <a:p>
            <a:r>
              <a:rPr lang="pt-BR" b="0" i="0" u="none" strike="noStrike" baseline="0" dirty="0">
                <a:latin typeface="+mj-lt"/>
              </a:rPr>
              <a:t>Determinar que somente a ESF seja representativa nas quedas das internações pode não ser coerente, pois a internação hospitalar também pode ser explicada pela morbidade, fatores socioeconômicos e geográficos, prática médica e sistema de saúde</a:t>
            </a:r>
          </a:p>
          <a:p>
            <a:r>
              <a:rPr lang="pt-BR" b="0" i="0" u="none" strike="noStrike" baseline="0" dirty="0">
                <a:latin typeface="+mj-lt"/>
              </a:rPr>
              <a:t>Outra suposição a ser destacada relaciona-se ao fator demográfico, pois a maior concentração urbana populacional em algumas regionais de saúde pode influenciar de maneira relevante os resultados. </a:t>
            </a:r>
            <a:endParaRPr lang="pt-BR" dirty="0">
              <a:latin typeface="+mj-lt"/>
            </a:endParaRPr>
          </a:p>
        </p:txBody>
      </p:sp>
    </p:spTree>
    <p:extLst>
      <p:ext uri="{BB962C8B-B14F-4D97-AF65-F5344CB8AC3E}">
        <p14:creationId xmlns:p14="http://schemas.microsoft.com/office/powerpoint/2010/main" val="990073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ctr"/>
          <a:lstStyle/>
          <a:p>
            <a:pPr algn="ctr" rtl="0"/>
            <a:r>
              <a:rPr lang="pt-br" dirty="0"/>
              <a:t>DISCUSSÃO</a:t>
            </a:r>
          </a:p>
        </p:txBody>
      </p:sp>
      <p:sp>
        <p:nvSpPr>
          <p:cNvPr id="4" name="Espaço Reservado para Conteúdo 3">
            <a:extLst>
              <a:ext uri="{FF2B5EF4-FFF2-40B4-BE49-F238E27FC236}">
                <a16:creationId xmlns:a16="http://schemas.microsoft.com/office/drawing/2014/main" id="{0DBA77D0-9ABE-4F7A-8656-93153055BE19}"/>
              </a:ext>
            </a:extLst>
          </p:cNvPr>
          <p:cNvSpPr>
            <a:spLocks noGrp="1"/>
          </p:cNvSpPr>
          <p:nvPr>
            <p:ph idx="1"/>
          </p:nvPr>
        </p:nvSpPr>
        <p:spPr/>
        <p:txBody>
          <a:bodyPr anchor="ctr">
            <a:normAutofit/>
          </a:bodyPr>
          <a:lstStyle/>
          <a:p>
            <a:r>
              <a:rPr lang="pt-BR" b="0" i="0" u="none" strike="noStrike" baseline="0" dirty="0">
                <a:latin typeface="+mj-lt"/>
              </a:rPr>
              <a:t>Das seis regionais em que não houve correlação, cinco apresentaram queda nas taxas de internação, com exceção de Ponta Grossa. As regionais Cascavel e Londrina, consideradas polos macrorregionais no estado, são populosas e desenvolvidas, e a ausência de correlação foi determinada por estabilidade na cobertura da ESF no período de estudo. Na regional de Cascavel, a estabilidade foi resultado de baixa cobertura sem incremento à sua expansão; e na regional de Londrina, a estabilidade foi determinada por uma cobertura altamente representativa logo no início, que manteve-se ao longo do período. </a:t>
            </a:r>
            <a:endParaRPr lang="pt-BR" dirty="0">
              <a:latin typeface="+mj-lt"/>
            </a:endParaRPr>
          </a:p>
        </p:txBody>
      </p:sp>
    </p:spTree>
    <p:extLst>
      <p:ext uri="{BB962C8B-B14F-4D97-AF65-F5344CB8AC3E}">
        <p14:creationId xmlns:p14="http://schemas.microsoft.com/office/powerpoint/2010/main" val="772889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ctr"/>
          <a:lstStyle/>
          <a:p>
            <a:pPr algn="ctr" rtl="0"/>
            <a:r>
              <a:rPr lang="pt-br" dirty="0"/>
              <a:t>DISCUSSÃO</a:t>
            </a:r>
          </a:p>
        </p:txBody>
      </p:sp>
      <p:sp>
        <p:nvSpPr>
          <p:cNvPr id="4" name="Espaço Reservado para Conteúdo 3">
            <a:extLst>
              <a:ext uri="{FF2B5EF4-FFF2-40B4-BE49-F238E27FC236}">
                <a16:creationId xmlns:a16="http://schemas.microsoft.com/office/drawing/2014/main" id="{0DBA77D0-9ABE-4F7A-8656-93153055BE19}"/>
              </a:ext>
            </a:extLst>
          </p:cNvPr>
          <p:cNvSpPr>
            <a:spLocks noGrp="1"/>
          </p:cNvSpPr>
          <p:nvPr>
            <p:ph idx="1"/>
          </p:nvPr>
        </p:nvSpPr>
        <p:spPr>
          <a:xfrm>
            <a:off x="914162" y="1803400"/>
            <a:ext cx="10360501" cy="4721943"/>
          </a:xfrm>
        </p:spPr>
        <p:txBody>
          <a:bodyPr anchor="ctr">
            <a:normAutofit/>
          </a:bodyPr>
          <a:lstStyle/>
          <a:p>
            <a:r>
              <a:rPr lang="pt-BR" b="0" i="0" u="none" strike="noStrike" baseline="0" dirty="0">
                <a:latin typeface="+mj-lt"/>
              </a:rPr>
              <a:t>Outro padrão identificado nesse grupo foi a situação das regionais de Cornélio Procópio, Telêmaco Borba e Ivaiporã que possuem maior concentração de municípios pequenos. As maiores taxas de internação em regionais com maior concentração de municípios pequenos poderiam advir da demanda, pois mesmo podendo resolver os problemas com a APS, as regionais, por possuírem leitos ociosos, tendem à internação. </a:t>
            </a:r>
          </a:p>
          <a:p>
            <a:r>
              <a:rPr lang="pt-BR" dirty="0">
                <a:latin typeface="+mj-lt"/>
              </a:rPr>
              <a:t>S</a:t>
            </a:r>
            <a:r>
              <a:rPr lang="pt-BR" b="0" i="0" u="none" strike="noStrike" baseline="0" dirty="0">
                <a:latin typeface="+mj-lt"/>
              </a:rPr>
              <a:t>ão necessárias análises futuras, que explorem dados socioeconômicos para aprofundamento da análise e contextualização dos resultados. </a:t>
            </a:r>
            <a:endParaRPr lang="pt-BR" dirty="0">
              <a:latin typeface="+mj-lt"/>
            </a:endParaRPr>
          </a:p>
        </p:txBody>
      </p:sp>
    </p:spTree>
    <p:extLst>
      <p:ext uri="{BB962C8B-B14F-4D97-AF65-F5344CB8AC3E}">
        <p14:creationId xmlns:p14="http://schemas.microsoft.com/office/powerpoint/2010/main" val="3924377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470_TF02804895" id="{D23331FD-6C76-4A70-ACD5-D29AA35E80FD}" vid="{CB3F3259-C3B8-4DD0-A56D-0D16EFF244D8}"/>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44</TotalTime>
  <Words>557</Words>
  <Application>Microsoft Office PowerPoint</Application>
  <PresentationFormat>Personalizar</PresentationFormat>
  <Paragraphs>30</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Cambria</vt:lpstr>
      <vt:lpstr>Verdana</vt:lpstr>
      <vt:lpstr>Vermelho Radial 16X9</vt:lpstr>
      <vt:lpstr>INTERNAÇÕES POR DOENÇAS CARDIOVASCULARES E A COBERTURA DE ESF</vt:lpstr>
      <vt:lpstr>OBJETIVO E MÉTODO</vt:lpstr>
      <vt:lpstr>OBJETIVO E MÉTODO</vt:lpstr>
      <vt:lpstr>OBJETIVO E MÉTODO</vt:lpstr>
      <vt:lpstr>RESULTADOS</vt:lpstr>
      <vt:lpstr>RESULTADOS</vt:lpstr>
      <vt:lpstr>DISCUSSÃO</vt:lpstr>
      <vt:lpstr>DISCUSSÃO</vt:lpstr>
      <vt:lpstr>DISCUSSÃO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INTERNAÇÕES POR DOENÇAS CARDIOVASCULARES E A COBERTURA DE ESF</dc:title>
  <dc:creator>Sidney Bissoli</dc:creator>
  <cp:lastModifiedBy>Sidney Bissoli</cp:lastModifiedBy>
  <cp:revision>1</cp:revision>
  <dcterms:created xsi:type="dcterms:W3CDTF">2021-04-28T00:42:27Z</dcterms:created>
  <dcterms:modified xsi:type="dcterms:W3CDTF">2021-04-28T01:26:45Z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