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8" r:id="rId2"/>
    <p:sldId id="319" r:id="rId3"/>
    <p:sldId id="343" r:id="rId4"/>
    <p:sldId id="347" r:id="rId5"/>
    <p:sldId id="328" r:id="rId6"/>
    <p:sldId id="337" r:id="rId7"/>
    <p:sldId id="332" r:id="rId8"/>
    <p:sldId id="344" r:id="rId9"/>
    <p:sldId id="342" r:id="rId10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68179-C492-4820-AA60-BEB635AC8539}" v="12" dt="2021-01-11T22:50:34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31668179-C492-4820-AA60-BEB635AC8539}"/>
    <pc:docChg chg="undo redo custSel addSld delSld modSld">
      <pc:chgData name="Sidney Bissoli" userId="27a8628a50772066" providerId="LiveId" clId="{31668179-C492-4820-AA60-BEB635AC8539}" dt="2021-01-11T23:18:55.853" v="3814" actId="20577"/>
      <pc:docMkLst>
        <pc:docMk/>
      </pc:docMkLst>
      <pc:sldChg chg="modSp mod">
        <pc:chgData name="Sidney Bissoli" userId="27a8628a50772066" providerId="LiveId" clId="{31668179-C492-4820-AA60-BEB635AC8539}" dt="2021-01-11T18:59:22.142" v="188" actId="1076"/>
        <pc:sldMkLst>
          <pc:docMk/>
          <pc:sldMk cId="0" sldId="318"/>
        </pc:sldMkLst>
        <pc:spChg chg="mod">
          <ac:chgData name="Sidney Bissoli" userId="27a8628a50772066" providerId="LiveId" clId="{31668179-C492-4820-AA60-BEB635AC8539}" dt="2021-01-11T18:57:09.937" v="46" actId="6549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31668179-C492-4820-AA60-BEB635AC8539}" dt="2021-01-11T18:59:19.726" v="186" actId="1076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31668179-C492-4820-AA60-BEB635AC8539}" dt="2021-01-11T18:59:22.142" v="188" actId="1076"/>
          <ac:spMkLst>
            <pc:docMk/>
            <pc:sldMk cId="0" sldId="318"/>
            <ac:spMk id="4" creationId="{FB96403C-8243-4461-AAB4-9EF8AD282938}"/>
          </ac:spMkLst>
        </pc:spChg>
      </pc:sldChg>
      <pc:sldChg chg="modSp mod">
        <pc:chgData name="Sidney Bissoli" userId="27a8628a50772066" providerId="LiveId" clId="{31668179-C492-4820-AA60-BEB635AC8539}" dt="2021-01-11T19:18:11.804" v="1173"/>
        <pc:sldMkLst>
          <pc:docMk/>
          <pc:sldMk cId="1516932739" sldId="319"/>
        </pc:sldMkLst>
        <pc:spChg chg="mod">
          <ac:chgData name="Sidney Bissoli" userId="27a8628a50772066" providerId="LiveId" clId="{31668179-C492-4820-AA60-BEB635AC8539}" dt="2021-01-11T19:18:11.804" v="1173"/>
          <ac:spMkLst>
            <pc:docMk/>
            <pc:sldMk cId="1516932739" sldId="319"/>
            <ac:spMk id="3" creationId="{764C755A-1352-4F5C-970A-791CA74885E3}"/>
          </ac:spMkLst>
        </pc:spChg>
      </pc:sldChg>
      <pc:sldChg chg="addSp delSp modSp mod">
        <pc:chgData name="Sidney Bissoli" userId="27a8628a50772066" providerId="LiveId" clId="{31668179-C492-4820-AA60-BEB635AC8539}" dt="2021-01-11T22:46:30.665" v="2086" actId="14100"/>
        <pc:sldMkLst>
          <pc:docMk/>
          <pc:sldMk cId="918477911" sldId="328"/>
        </pc:sldMkLst>
        <pc:spChg chg="add del mod">
          <ac:chgData name="Sidney Bissoli" userId="27a8628a50772066" providerId="LiveId" clId="{31668179-C492-4820-AA60-BEB635AC8539}" dt="2021-01-11T22:46:19.425" v="2080" actId="931"/>
          <ac:spMkLst>
            <pc:docMk/>
            <pc:sldMk cId="918477911" sldId="328"/>
            <ac:spMk id="4" creationId="{9F742F4D-02BC-4FDF-AF62-21FDA704D3E0}"/>
          </ac:spMkLst>
        </pc:spChg>
        <pc:picChg chg="del">
          <ac:chgData name="Sidney Bissoli" userId="27a8628a50772066" providerId="LiveId" clId="{31668179-C492-4820-AA60-BEB635AC8539}" dt="2021-01-11T18:59:39.411" v="191" actId="478"/>
          <ac:picMkLst>
            <pc:docMk/>
            <pc:sldMk cId="918477911" sldId="328"/>
            <ac:picMk id="5" creationId="{87203D03-888B-42D3-8279-A3E1AA623956}"/>
          </ac:picMkLst>
        </pc:picChg>
        <pc:picChg chg="add mod">
          <ac:chgData name="Sidney Bissoli" userId="27a8628a50772066" providerId="LiveId" clId="{31668179-C492-4820-AA60-BEB635AC8539}" dt="2021-01-11T22:46:30.665" v="2086" actId="14100"/>
          <ac:picMkLst>
            <pc:docMk/>
            <pc:sldMk cId="918477911" sldId="328"/>
            <ac:picMk id="7" creationId="{1B169BBA-CBCB-47E7-8B99-2A419DC70BE4}"/>
          </ac:picMkLst>
        </pc:picChg>
      </pc:sldChg>
      <pc:sldChg chg="addSp delSp modSp del mod">
        <pc:chgData name="Sidney Bissoli" userId="27a8628a50772066" providerId="LiveId" clId="{31668179-C492-4820-AA60-BEB635AC8539}" dt="2021-01-11T23:10:22.506" v="3129" actId="47"/>
        <pc:sldMkLst>
          <pc:docMk/>
          <pc:sldMk cId="135217210" sldId="329"/>
        </pc:sldMkLst>
        <pc:spChg chg="add mod">
          <ac:chgData name="Sidney Bissoli" userId="27a8628a50772066" providerId="LiveId" clId="{31668179-C492-4820-AA60-BEB635AC8539}" dt="2021-01-11T18:59:45.179" v="193" actId="478"/>
          <ac:spMkLst>
            <pc:docMk/>
            <pc:sldMk cId="135217210" sldId="329"/>
            <ac:spMk id="4" creationId="{5B108951-1613-42EC-8C96-18DD093B4AA6}"/>
          </ac:spMkLst>
        </pc:spChg>
        <pc:picChg chg="del">
          <ac:chgData name="Sidney Bissoli" userId="27a8628a50772066" providerId="LiveId" clId="{31668179-C492-4820-AA60-BEB635AC8539}" dt="2021-01-11T18:59:45.179" v="193" actId="478"/>
          <ac:picMkLst>
            <pc:docMk/>
            <pc:sldMk cId="135217210" sldId="329"/>
            <ac:picMk id="5" creationId="{8DD4CE08-95FE-4071-9B5E-B6E50C5EE4DE}"/>
          </ac:picMkLst>
        </pc:picChg>
      </pc:sldChg>
      <pc:sldChg chg="addSp delSp modSp del mod">
        <pc:chgData name="Sidney Bissoli" userId="27a8628a50772066" providerId="LiveId" clId="{31668179-C492-4820-AA60-BEB635AC8539}" dt="2021-01-11T23:10:23.803" v="3130" actId="47"/>
        <pc:sldMkLst>
          <pc:docMk/>
          <pc:sldMk cId="1357532680" sldId="330"/>
        </pc:sldMkLst>
        <pc:spChg chg="add mod">
          <ac:chgData name="Sidney Bissoli" userId="27a8628a50772066" providerId="LiveId" clId="{31668179-C492-4820-AA60-BEB635AC8539}" dt="2021-01-11T18:59:47.958" v="194" actId="478"/>
          <ac:spMkLst>
            <pc:docMk/>
            <pc:sldMk cId="1357532680" sldId="330"/>
            <ac:spMk id="4" creationId="{DE8FE851-2330-476F-A822-9BD8735ABDDB}"/>
          </ac:spMkLst>
        </pc:spChg>
        <pc:picChg chg="del">
          <ac:chgData name="Sidney Bissoli" userId="27a8628a50772066" providerId="LiveId" clId="{31668179-C492-4820-AA60-BEB635AC8539}" dt="2021-01-11T18:59:47.958" v="194" actId="478"/>
          <ac:picMkLst>
            <pc:docMk/>
            <pc:sldMk cId="1357532680" sldId="330"/>
            <ac:picMk id="5" creationId="{E374F4F0-3D8B-4D38-BD6A-96DD1CED9300}"/>
          </ac:picMkLst>
        </pc:picChg>
      </pc:sldChg>
      <pc:sldChg chg="addSp delSp modSp del mod">
        <pc:chgData name="Sidney Bissoli" userId="27a8628a50772066" providerId="LiveId" clId="{31668179-C492-4820-AA60-BEB635AC8539}" dt="2021-01-11T23:10:20.643" v="3128" actId="47"/>
        <pc:sldMkLst>
          <pc:docMk/>
          <pc:sldMk cId="184916577" sldId="331"/>
        </pc:sldMkLst>
        <pc:spChg chg="add mod">
          <ac:chgData name="Sidney Bissoli" userId="27a8628a50772066" providerId="LiveId" clId="{31668179-C492-4820-AA60-BEB635AC8539}" dt="2021-01-11T18:59:50.997" v="195" actId="478"/>
          <ac:spMkLst>
            <pc:docMk/>
            <pc:sldMk cId="184916577" sldId="331"/>
            <ac:spMk id="4" creationId="{BB3312F1-2EE6-47E5-A257-7FC2B29DB46C}"/>
          </ac:spMkLst>
        </pc:spChg>
        <pc:picChg chg="del">
          <ac:chgData name="Sidney Bissoli" userId="27a8628a50772066" providerId="LiveId" clId="{31668179-C492-4820-AA60-BEB635AC8539}" dt="2021-01-11T18:59:50.997" v="195" actId="478"/>
          <ac:picMkLst>
            <pc:docMk/>
            <pc:sldMk cId="184916577" sldId="331"/>
            <ac:picMk id="5" creationId="{AC9E7025-AD7E-4A77-8B18-17F79CFDBF7D}"/>
          </ac:picMkLst>
        </pc:picChg>
      </pc:sldChg>
      <pc:sldChg chg="modSp mod">
        <pc:chgData name="Sidney Bissoli" userId="27a8628a50772066" providerId="LiveId" clId="{31668179-C492-4820-AA60-BEB635AC8539}" dt="2021-01-11T23:06:23.805" v="2720" actId="255"/>
        <pc:sldMkLst>
          <pc:docMk/>
          <pc:sldMk cId="1564769458" sldId="332"/>
        </pc:sldMkLst>
        <pc:spChg chg="mod">
          <ac:chgData name="Sidney Bissoli" userId="27a8628a50772066" providerId="LiveId" clId="{31668179-C492-4820-AA60-BEB635AC8539}" dt="2021-01-11T23:06:23.805" v="2720" actId="255"/>
          <ac:spMkLst>
            <pc:docMk/>
            <pc:sldMk cId="1564769458" sldId="332"/>
            <ac:spMk id="7" creationId="{ED28FD32-D663-4270-8C53-62D08DF25B6A}"/>
          </ac:spMkLst>
        </pc:spChg>
      </pc:sldChg>
      <pc:sldChg chg="addSp delSp modSp mod">
        <pc:chgData name="Sidney Bissoli" userId="27a8628a50772066" providerId="LiveId" clId="{31668179-C492-4820-AA60-BEB635AC8539}" dt="2021-01-11T22:50:47.696" v="2094" actId="14100"/>
        <pc:sldMkLst>
          <pc:docMk/>
          <pc:sldMk cId="4270417041" sldId="337"/>
        </pc:sldMkLst>
        <pc:spChg chg="add del mod">
          <ac:chgData name="Sidney Bissoli" userId="27a8628a50772066" providerId="LiveId" clId="{31668179-C492-4820-AA60-BEB635AC8539}" dt="2021-01-11T22:50:34.657" v="2087" actId="931"/>
          <ac:spMkLst>
            <pc:docMk/>
            <pc:sldMk cId="4270417041" sldId="337"/>
            <ac:spMk id="4" creationId="{9AB989F8-6E0A-4129-A3CE-98E4BE0C215C}"/>
          </ac:spMkLst>
        </pc:spChg>
        <pc:picChg chg="del">
          <ac:chgData name="Sidney Bissoli" userId="27a8628a50772066" providerId="LiveId" clId="{31668179-C492-4820-AA60-BEB635AC8539}" dt="2021-01-11T18:59:42.070" v="192" actId="478"/>
          <ac:picMkLst>
            <pc:docMk/>
            <pc:sldMk cId="4270417041" sldId="337"/>
            <ac:picMk id="5" creationId="{AF6700D6-E16D-462C-A844-2069F785B253}"/>
          </ac:picMkLst>
        </pc:picChg>
        <pc:picChg chg="add mod">
          <ac:chgData name="Sidney Bissoli" userId="27a8628a50772066" providerId="LiveId" clId="{31668179-C492-4820-AA60-BEB635AC8539}" dt="2021-01-11T22:50:47.696" v="2094" actId="14100"/>
          <ac:picMkLst>
            <pc:docMk/>
            <pc:sldMk cId="4270417041" sldId="337"/>
            <ac:picMk id="7" creationId="{060C92F5-E92B-4968-AC83-7026EAE728BA}"/>
          </ac:picMkLst>
        </pc:picChg>
      </pc:sldChg>
      <pc:sldChg chg="modSp mod">
        <pc:chgData name="Sidney Bissoli" userId="27a8628a50772066" providerId="LiveId" clId="{31668179-C492-4820-AA60-BEB635AC8539}" dt="2021-01-11T23:13:44.909" v="3685" actId="255"/>
        <pc:sldMkLst>
          <pc:docMk/>
          <pc:sldMk cId="4104622279" sldId="342"/>
        </pc:sldMkLst>
        <pc:spChg chg="mod">
          <ac:chgData name="Sidney Bissoli" userId="27a8628a50772066" providerId="LiveId" clId="{31668179-C492-4820-AA60-BEB635AC8539}" dt="2021-01-11T23:13:44.909" v="3685" actId="255"/>
          <ac:spMkLst>
            <pc:docMk/>
            <pc:sldMk cId="4104622279" sldId="342"/>
            <ac:spMk id="7" creationId="{ED28FD32-D663-4270-8C53-62D08DF25B6A}"/>
          </ac:spMkLst>
        </pc:spChg>
      </pc:sldChg>
      <pc:sldChg chg="modSp mod">
        <pc:chgData name="Sidney Bissoli" userId="27a8628a50772066" providerId="LiveId" clId="{31668179-C492-4820-AA60-BEB635AC8539}" dt="2021-01-11T19:27:58.696" v="1552"/>
        <pc:sldMkLst>
          <pc:docMk/>
          <pc:sldMk cId="3707156215" sldId="343"/>
        </pc:sldMkLst>
        <pc:spChg chg="mod">
          <ac:chgData name="Sidney Bissoli" userId="27a8628a50772066" providerId="LiveId" clId="{31668179-C492-4820-AA60-BEB635AC8539}" dt="2021-01-11T19:27:58.696" v="1552"/>
          <ac:spMkLst>
            <pc:docMk/>
            <pc:sldMk cId="3707156215" sldId="343"/>
            <ac:spMk id="3" creationId="{764C755A-1352-4F5C-970A-791CA74885E3}"/>
          </ac:spMkLst>
        </pc:spChg>
      </pc:sldChg>
      <pc:sldChg chg="modSp mod">
        <pc:chgData name="Sidney Bissoli" userId="27a8628a50772066" providerId="LiveId" clId="{31668179-C492-4820-AA60-BEB635AC8539}" dt="2021-01-11T23:18:55.853" v="3814" actId="20577"/>
        <pc:sldMkLst>
          <pc:docMk/>
          <pc:sldMk cId="2164530319" sldId="344"/>
        </pc:sldMkLst>
        <pc:spChg chg="mod">
          <ac:chgData name="Sidney Bissoli" userId="27a8628a50772066" providerId="LiveId" clId="{31668179-C492-4820-AA60-BEB635AC8539}" dt="2021-01-11T23:18:55.853" v="3814" actId="20577"/>
          <ac:spMkLst>
            <pc:docMk/>
            <pc:sldMk cId="2164530319" sldId="344"/>
            <ac:spMk id="7" creationId="{ED28FD32-D663-4270-8C53-62D08DF25B6A}"/>
          </ac:spMkLst>
        </pc:spChg>
      </pc:sldChg>
      <pc:sldChg chg="modSp del mod">
        <pc:chgData name="Sidney Bissoli" userId="27a8628a50772066" providerId="LiveId" clId="{31668179-C492-4820-AA60-BEB635AC8539}" dt="2021-01-11T23:10:27.067" v="3131" actId="47"/>
        <pc:sldMkLst>
          <pc:docMk/>
          <pc:sldMk cId="3977100294" sldId="345"/>
        </pc:sldMkLst>
        <pc:spChg chg="mod">
          <ac:chgData name="Sidney Bissoli" userId="27a8628a50772066" providerId="LiveId" clId="{31668179-C492-4820-AA60-BEB635AC8539}" dt="2021-01-11T19:00:05.394" v="198" actId="6549"/>
          <ac:spMkLst>
            <pc:docMk/>
            <pc:sldMk cId="3977100294" sldId="345"/>
            <ac:spMk id="7" creationId="{ED28FD32-D663-4270-8C53-62D08DF25B6A}"/>
          </ac:spMkLst>
        </pc:spChg>
      </pc:sldChg>
      <pc:sldChg chg="modSp del mod">
        <pc:chgData name="Sidney Bissoli" userId="27a8628a50772066" providerId="LiveId" clId="{31668179-C492-4820-AA60-BEB635AC8539}" dt="2021-01-11T23:10:29.497" v="3132" actId="47"/>
        <pc:sldMkLst>
          <pc:docMk/>
          <pc:sldMk cId="1884833763" sldId="346"/>
        </pc:sldMkLst>
        <pc:spChg chg="mod">
          <ac:chgData name="Sidney Bissoli" userId="27a8628a50772066" providerId="LiveId" clId="{31668179-C492-4820-AA60-BEB635AC8539}" dt="2021-01-11T19:00:09.725" v="199" actId="6549"/>
          <ac:spMkLst>
            <pc:docMk/>
            <pc:sldMk cId="1884833763" sldId="346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31668179-C492-4820-AA60-BEB635AC8539}" dt="2021-01-11T22:42:48.546" v="2079" actId="20577"/>
        <pc:sldMkLst>
          <pc:docMk/>
          <pc:sldMk cId="3941086305" sldId="347"/>
        </pc:sldMkLst>
        <pc:spChg chg="mod">
          <ac:chgData name="Sidney Bissoli" userId="27a8628a50772066" providerId="LiveId" clId="{31668179-C492-4820-AA60-BEB635AC8539}" dt="2021-01-11T22:42:48.546" v="2079" actId="20577"/>
          <ac:spMkLst>
            <pc:docMk/>
            <pc:sldMk cId="3941086305" sldId="347"/>
            <ac:spMk id="3" creationId="{764C755A-1352-4F5C-970A-791CA74885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11/01/2021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11/01/2021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476672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ICSAPs</a:t>
            </a:r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 decorrentes de doenças cardiovasculares (2016)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63688" y="2951946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RESENDE, Ana Paula Gonçalves de Lima</a:t>
            </a:r>
          </a:p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BSRBIERI, Ana Rita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4567517" y="4304809"/>
            <a:ext cx="425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Texto &amp; Contexto (B1)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sz="2700" dirty="0"/>
              <a:t>: analisar </a:t>
            </a:r>
            <a:r>
              <a:rPr lang="pt-BR" sz="2700" dirty="0" err="1"/>
              <a:t>ICSAPs</a:t>
            </a:r>
            <a:r>
              <a:rPr lang="pt-BR" sz="2700" dirty="0"/>
              <a:t> decorrentes de doenças cardiovasculares, correlacionando-as com nº estimado de pessoas com hipertensão cadastradas e acompanhadas com a cobertura de ESF, nos 78 municípios de MS, entre 2009 e 2012.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700" dirty="0"/>
              <a:t>Estudo ecológico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700" dirty="0"/>
              <a:t>Considerou-se o município de residência do paciente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700" dirty="0"/>
              <a:t>Excluídos partos do total de internações gerais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700" dirty="0"/>
              <a:t>Nº estimado de hipertensos foi calculado a partir da prevalência de hipertensão em Campo Grande/MS (24%). Fonte: </a:t>
            </a:r>
            <a:r>
              <a:rPr lang="pt-BR" sz="2700" dirty="0" err="1"/>
              <a:t>Vigitel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15169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1662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Pessoas acompanhadas</a:t>
            </a:r>
            <a:r>
              <a:rPr lang="pt-BR" sz="2400" dirty="0"/>
              <a:t>: indivíduos que receberam pelo menos uma visita domiciliar do ACS no mês de referência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Pessoas cadastradas</a:t>
            </a:r>
            <a:r>
              <a:rPr lang="pt-BR" sz="2400" dirty="0"/>
              <a:t>: pessoas com hipertensão que apresentam fica de informações e/ou prontuário cadastrados na ESF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IDH incluído como variável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estudadas </a:t>
            </a:r>
            <a:r>
              <a:rPr lang="pt-BR" sz="2400" dirty="0"/>
              <a:t>(média 2009-2012): 1) ICCSAP/IT; 2) ICCSAP/ICSAP; 3) Nº hipertensos acompanhados / Nº hipertensos estimados; 4) IDH 2010; 5) Cobertura ESF (%)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Categorização da cobertura populacional ESF</a:t>
            </a:r>
            <a:r>
              <a:rPr lang="pt-BR" sz="2400" dirty="0"/>
              <a:t>: baixa (&lt;25%); média (25% a 70% / &lt;=100mil </a:t>
            </a:r>
            <a:r>
              <a:rPr lang="pt-BR" sz="2400" dirty="0" err="1"/>
              <a:t>hab</a:t>
            </a:r>
            <a:r>
              <a:rPr lang="pt-BR" sz="2400" dirty="0"/>
              <a:t>; 25% a 50% / &gt;100mil </a:t>
            </a:r>
            <a:r>
              <a:rPr lang="pt-BR" sz="2400" dirty="0" err="1"/>
              <a:t>hab</a:t>
            </a:r>
            <a:r>
              <a:rPr lang="pt-BR" sz="2400" dirty="0"/>
              <a:t>); alta (&gt;70% / &lt;=100mil </a:t>
            </a:r>
            <a:r>
              <a:rPr lang="pt-BR" sz="2400" dirty="0" err="1"/>
              <a:t>hab</a:t>
            </a:r>
            <a:r>
              <a:rPr lang="pt-BR" sz="2400" dirty="0"/>
              <a:t>; &gt;50% / &gt;100mil </a:t>
            </a:r>
            <a:r>
              <a:rPr lang="pt-BR" sz="2400" dirty="0" err="1"/>
              <a:t>hab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71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1662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Foram formados clusters considerando intervalos de 60% a 70% no nível de similaridade, permitindo observar diferenças entre clusters e traçar perfil de municípios.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Campo Grande, Dourados, Corumbá e Três Lagoas, por serem municípios com maior estrutura assistencial de média e alta complexidade (hospitalar), possuíram população &gt; 100 mil </a:t>
            </a:r>
            <a:r>
              <a:rPr lang="pt-BR" sz="2400" dirty="0" err="1"/>
              <a:t>hab</a:t>
            </a:r>
            <a:r>
              <a:rPr lang="pt-BR" sz="2400" dirty="0"/>
              <a:t> e se constituírem como sede das 4 regiões de saúde do Estado, foram agrupadas no cluster outlier.</a:t>
            </a:r>
          </a:p>
        </p:txBody>
      </p:sp>
    </p:spTree>
    <p:extLst>
      <p:ext uri="{BB962C8B-B14F-4D97-AF65-F5344CB8AC3E}">
        <p14:creationId xmlns:p14="http://schemas.microsoft.com/office/powerpoint/2010/main" val="394108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1B169BBA-CBCB-47E7-8B99-2A419DC70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7"/>
            <a:ext cx="9143999" cy="5544616"/>
          </a:xfrm>
        </p:spPr>
      </p:pic>
    </p:spTree>
    <p:extLst>
      <p:ext uri="{BB962C8B-B14F-4D97-AF65-F5344CB8AC3E}">
        <p14:creationId xmlns:p14="http://schemas.microsoft.com/office/powerpoint/2010/main" val="9184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60C92F5-E92B-4968-AC83-7026EAE72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88632"/>
          </a:xfrm>
        </p:spPr>
      </p:pic>
    </p:spTree>
    <p:extLst>
      <p:ext uri="{BB962C8B-B14F-4D97-AF65-F5344CB8AC3E}">
        <p14:creationId xmlns:p14="http://schemas.microsoft.com/office/powerpoint/2010/main" val="427041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400" dirty="0"/>
              <a:t>Houve redução das </a:t>
            </a:r>
            <a:r>
              <a:rPr lang="pt-BR" sz="2400" dirty="0" err="1"/>
              <a:t>ICSAPs</a:t>
            </a:r>
            <a:r>
              <a:rPr lang="pt-BR" sz="2400" dirty="0"/>
              <a:t> com a ampliação da oferta de ESF, considerada alta para todos os agrupamentos, exceto cluster 4, que tem cobertura classificada como média.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400" dirty="0"/>
              <a:t>Estudo mexicano: &gt; ICSAP mais frequente em regiões com maior estrutura hospitalar e densidade populacional.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400" dirty="0"/>
              <a:t>Constatou-se relação entre cobertura de ESF e aumento do nº de hipertensos cadastrados e acompanhados, sem resultados importantes quanto à redução dos danos e da mortalidade por hipertensão no Estado, pois a proporção de pessoas acompanhadas ainda não alcança a maioria dos doentes (&lt;50%).</a:t>
            </a:r>
          </a:p>
        </p:txBody>
      </p:sp>
    </p:spTree>
    <p:extLst>
      <p:ext uri="{BB962C8B-B14F-4D97-AF65-F5344CB8AC3E}">
        <p14:creationId xmlns:p14="http://schemas.microsoft.com/office/powerpoint/2010/main" val="15647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No MS, o acompanhamento de hipertensos gira em torno de 30% e 49,8% do total de enfermos.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Tais falhas no cadastro e acompanhamento apontam para a fragilidade nos processos de trabalho, em que as equipes apresentam dificuldade para atuar com base em protocolos tendo o doente/família e não somente a queixa/doença como foco central.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Considerando as coberturas de ESF médias e altas, foi encontrada uma % inferior a 50% de pacientes cadastrados e acompanhados.</a:t>
            </a:r>
          </a:p>
        </p:txBody>
      </p:sp>
    </p:spTree>
    <p:extLst>
      <p:ext uri="{BB962C8B-B14F-4D97-AF65-F5344CB8AC3E}">
        <p14:creationId xmlns:p14="http://schemas.microsoft.com/office/powerpoint/2010/main" val="216453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LIMITAÇÕES DO ESTUDO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Possíveis falhas nos registros de dados secundários, registro inadequado de </a:t>
            </a:r>
            <a:r>
              <a:rPr lang="pt-BR" sz="2600" dirty="0" err="1"/>
              <a:t>CIDs</a:t>
            </a:r>
            <a:r>
              <a:rPr lang="pt-BR" sz="2600" dirty="0"/>
              <a:t>, limitação às internações ocorridas no SUS, possibilidade de contagens duplicadas (o sistema não considera reinternações e transferências).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Utilização de banco de dados do SUS, sem a identificação de pacientes que utilizam a rede privada.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O %ICCSAP não revela se os pacientes hospitalizados são aqueles cadastrados e acompanhados ou se fazem parte do % de indivíduos sem diagnóstico ou acompanhamento</a:t>
            </a:r>
          </a:p>
        </p:txBody>
      </p:sp>
    </p:spTree>
    <p:extLst>
      <p:ext uri="{BB962C8B-B14F-4D97-AF65-F5344CB8AC3E}">
        <p14:creationId xmlns:p14="http://schemas.microsoft.com/office/powerpoint/2010/main" val="4104622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8466</TotalTime>
  <Words>574</Words>
  <Application>Microsoft Office PowerPoint</Application>
  <PresentationFormat>Apresentação na tela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Sans Unicode</vt:lpstr>
      <vt:lpstr>Wingdings</vt:lpstr>
      <vt:lpstr>Tema do Office</vt:lpstr>
      <vt:lpstr>Apresentação do PowerPoint</vt:lpstr>
      <vt:lpstr>METODOLOGIA</vt:lpstr>
      <vt:lpstr>METODOLOGIA</vt:lpstr>
      <vt:lpstr>METODOLOGIA</vt:lpstr>
      <vt:lpstr>RESULTADOS</vt:lpstr>
      <vt:lpstr>RESULTADOS</vt:lpstr>
      <vt:lpstr>DISCUSSÃO</vt:lpstr>
      <vt:lpstr>DISCUSSÃO</vt:lpstr>
      <vt:lpstr>LIMITAÇÕES DO ESTUDO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424</cp:revision>
  <cp:lastPrinted>2018-09-05T18:47:08Z</cp:lastPrinted>
  <dcterms:created xsi:type="dcterms:W3CDTF">2011-08-24T19:48:25Z</dcterms:created>
  <dcterms:modified xsi:type="dcterms:W3CDTF">2021-01-11T23:19:11Z</dcterms:modified>
</cp:coreProperties>
</file>