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61C9A-11E4-40CE-B22C-2B6C86973ED1}" v="6" dt="2021-04-15T14:46:27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Bissoli" userId="27a8628a50772066" providerId="LiveId" clId="{48F61C9A-11E4-40CE-B22C-2B6C86973ED1}"/>
    <pc:docChg chg="undo custSel addSld modSld">
      <pc:chgData name="Sidney Bissoli" userId="27a8628a50772066" providerId="LiveId" clId="{48F61C9A-11E4-40CE-B22C-2B6C86973ED1}" dt="2021-04-15T16:13:13.723" v="262" actId="20577"/>
      <pc:docMkLst>
        <pc:docMk/>
      </pc:docMkLst>
      <pc:sldChg chg="modSp mod">
        <pc:chgData name="Sidney Bissoli" userId="27a8628a50772066" providerId="LiveId" clId="{48F61C9A-11E4-40CE-B22C-2B6C86973ED1}" dt="2021-04-15T14:32:30.190" v="32" actId="20577"/>
        <pc:sldMkLst>
          <pc:docMk/>
          <pc:sldMk cId="693886125" sldId="261"/>
        </pc:sldMkLst>
        <pc:spChg chg="mod">
          <ac:chgData name="Sidney Bissoli" userId="27a8628a50772066" providerId="LiveId" clId="{48F61C9A-11E4-40CE-B22C-2B6C86973ED1}" dt="2021-04-15T14:32:30.190" v="32" actId="20577"/>
          <ac:spMkLst>
            <pc:docMk/>
            <pc:sldMk cId="693886125" sldId="261"/>
            <ac:spMk id="2" creationId="{37D6126D-4B46-4F7F-AA82-EAAA0E977732}"/>
          </ac:spMkLst>
        </pc:spChg>
        <pc:spChg chg="mod">
          <ac:chgData name="Sidney Bissoli" userId="27a8628a50772066" providerId="LiveId" clId="{48F61C9A-11E4-40CE-B22C-2B6C86973ED1}" dt="2021-04-15T14:31:34.748" v="26" actId="27636"/>
          <ac:spMkLst>
            <pc:docMk/>
            <pc:sldMk cId="693886125" sldId="261"/>
            <ac:spMk id="3" creationId="{CC20805B-C6E1-462B-9466-23F6A12E1EA8}"/>
          </ac:spMkLst>
        </pc:spChg>
      </pc:sldChg>
      <pc:sldChg chg="modSp new mod">
        <pc:chgData name="Sidney Bissoli" userId="27a8628a50772066" providerId="LiveId" clId="{48F61C9A-11E4-40CE-B22C-2B6C86973ED1}" dt="2021-04-15T14:35:53.425" v="49" actId="20577"/>
        <pc:sldMkLst>
          <pc:docMk/>
          <pc:sldMk cId="288054077" sldId="262"/>
        </pc:sldMkLst>
        <pc:spChg chg="mod">
          <ac:chgData name="Sidney Bissoli" userId="27a8628a50772066" providerId="LiveId" clId="{48F61C9A-11E4-40CE-B22C-2B6C86973ED1}" dt="2021-04-15T14:35:53.425" v="49" actId="20577"/>
          <ac:spMkLst>
            <pc:docMk/>
            <pc:sldMk cId="288054077" sldId="262"/>
            <ac:spMk id="2" creationId="{F73CBE72-3B0D-4DE5-8904-D6D39A9532CD}"/>
          </ac:spMkLst>
        </pc:spChg>
        <pc:spChg chg="mod">
          <ac:chgData name="Sidney Bissoli" userId="27a8628a50772066" providerId="LiveId" clId="{48F61C9A-11E4-40CE-B22C-2B6C86973ED1}" dt="2021-04-15T14:33:05.529" v="42" actId="207"/>
          <ac:spMkLst>
            <pc:docMk/>
            <pc:sldMk cId="288054077" sldId="262"/>
            <ac:spMk id="3" creationId="{2468A270-9E05-40B4-A36C-B52CD9DA5842}"/>
          </ac:spMkLst>
        </pc:spChg>
      </pc:sldChg>
      <pc:sldChg chg="addSp delSp modSp new mod">
        <pc:chgData name="Sidney Bissoli" userId="27a8628a50772066" providerId="LiveId" clId="{48F61C9A-11E4-40CE-B22C-2B6C86973ED1}" dt="2021-04-15T14:36:22.454" v="56" actId="14100"/>
        <pc:sldMkLst>
          <pc:docMk/>
          <pc:sldMk cId="1625956711" sldId="263"/>
        </pc:sldMkLst>
        <pc:spChg chg="del">
          <ac:chgData name="Sidney Bissoli" userId="27a8628a50772066" providerId="LiveId" clId="{48F61C9A-11E4-40CE-B22C-2B6C86973ED1}" dt="2021-04-15T14:36:09.465" v="50" actId="931"/>
          <ac:spMkLst>
            <pc:docMk/>
            <pc:sldMk cId="1625956711" sldId="263"/>
            <ac:spMk id="3" creationId="{542EAFF1-150F-4BA9-A6E2-EB8869693C5F}"/>
          </ac:spMkLst>
        </pc:spChg>
        <pc:picChg chg="add mod">
          <ac:chgData name="Sidney Bissoli" userId="27a8628a50772066" providerId="LiveId" clId="{48F61C9A-11E4-40CE-B22C-2B6C86973ED1}" dt="2021-04-15T14:36:22.454" v="56" actId="14100"/>
          <ac:picMkLst>
            <pc:docMk/>
            <pc:sldMk cId="1625956711" sldId="263"/>
            <ac:picMk id="5" creationId="{8F7A52EF-8ADB-4272-AC4D-7C3D1A212C01}"/>
          </ac:picMkLst>
        </pc:picChg>
      </pc:sldChg>
      <pc:sldChg chg="addSp delSp modSp new mod">
        <pc:chgData name="Sidney Bissoli" userId="27a8628a50772066" providerId="LiveId" clId="{48F61C9A-11E4-40CE-B22C-2B6C86973ED1}" dt="2021-04-15T14:49:16.149" v="136" actId="20577"/>
        <pc:sldMkLst>
          <pc:docMk/>
          <pc:sldMk cId="2005225364" sldId="264"/>
        </pc:sldMkLst>
        <pc:spChg chg="mod">
          <ac:chgData name="Sidney Bissoli" userId="27a8628a50772066" providerId="LiveId" clId="{48F61C9A-11E4-40CE-B22C-2B6C86973ED1}" dt="2021-04-15T14:49:16.149" v="136" actId="20577"/>
          <ac:spMkLst>
            <pc:docMk/>
            <pc:sldMk cId="2005225364" sldId="264"/>
            <ac:spMk id="2" creationId="{7D4D7F02-1246-4AA7-AE03-562CD4C421AB}"/>
          </ac:spMkLst>
        </pc:spChg>
        <pc:spChg chg="del">
          <ac:chgData name="Sidney Bissoli" userId="27a8628a50772066" providerId="LiveId" clId="{48F61C9A-11E4-40CE-B22C-2B6C86973ED1}" dt="2021-04-15T14:41:01.336" v="58" actId="931"/>
          <ac:spMkLst>
            <pc:docMk/>
            <pc:sldMk cId="2005225364" sldId="264"/>
            <ac:spMk id="3" creationId="{9B96E4E0-C7FC-448A-8583-38EF38B964AE}"/>
          </ac:spMkLst>
        </pc:spChg>
        <pc:picChg chg="add mod">
          <ac:chgData name="Sidney Bissoli" userId="27a8628a50772066" providerId="LiveId" clId="{48F61C9A-11E4-40CE-B22C-2B6C86973ED1}" dt="2021-04-15T14:48:28.485" v="114" actId="14100"/>
          <ac:picMkLst>
            <pc:docMk/>
            <pc:sldMk cId="2005225364" sldId="264"/>
            <ac:picMk id="5" creationId="{9468F377-0A37-47A9-8BA7-FFF25E61073E}"/>
          </ac:picMkLst>
        </pc:picChg>
        <pc:picChg chg="add mod">
          <ac:chgData name="Sidney Bissoli" userId="27a8628a50772066" providerId="LiveId" clId="{48F61C9A-11E4-40CE-B22C-2B6C86973ED1}" dt="2021-04-15T14:48:38.813" v="117" actId="1076"/>
          <ac:picMkLst>
            <pc:docMk/>
            <pc:sldMk cId="2005225364" sldId="264"/>
            <ac:picMk id="7" creationId="{2833487A-ACC5-4A54-BCAA-991CA786E416}"/>
          </ac:picMkLst>
        </pc:picChg>
        <pc:picChg chg="add mod">
          <ac:chgData name="Sidney Bissoli" userId="27a8628a50772066" providerId="LiveId" clId="{48F61C9A-11E4-40CE-B22C-2B6C86973ED1}" dt="2021-04-15T14:48:50.589" v="120" actId="1076"/>
          <ac:picMkLst>
            <pc:docMk/>
            <pc:sldMk cId="2005225364" sldId="264"/>
            <ac:picMk id="9" creationId="{E403FD06-CB63-4379-8EF3-D2B34670A6B9}"/>
          </ac:picMkLst>
        </pc:picChg>
        <pc:picChg chg="add mod">
          <ac:chgData name="Sidney Bissoli" userId="27a8628a50772066" providerId="LiveId" clId="{48F61C9A-11E4-40CE-B22C-2B6C86973ED1}" dt="2021-04-15T14:49:02.453" v="123" actId="1076"/>
          <ac:picMkLst>
            <pc:docMk/>
            <pc:sldMk cId="2005225364" sldId="264"/>
            <ac:picMk id="11" creationId="{12320DBD-B301-44AD-B37C-52269CB61796}"/>
          </ac:picMkLst>
        </pc:picChg>
        <pc:picChg chg="add mod">
          <ac:chgData name="Sidney Bissoli" userId="27a8628a50772066" providerId="LiveId" clId="{48F61C9A-11E4-40CE-B22C-2B6C86973ED1}" dt="2021-04-15T14:49:11.924" v="126" actId="1076"/>
          <ac:picMkLst>
            <pc:docMk/>
            <pc:sldMk cId="2005225364" sldId="264"/>
            <ac:picMk id="13" creationId="{2F820DFA-A58F-4A99-8FB6-8DB7CC546DE7}"/>
          </ac:picMkLst>
        </pc:picChg>
      </pc:sldChg>
      <pc:sldChg chg="modSp new mod">
        <pc:chgData name="Sidney Bissoli" userId="27a8628a50772066" providerId="LiveId" clId="{48F61C9A-11E4-40CE-B22C-2B6C86973ED1}" dt="2021-04-15T16:13:13.723" v="262" actId="20577"/>
        <pc:sldMkLst>
          <pc:docMk/>
          <pc:sldMk cId="3174336902" sldId="265"/>
        </pc:sldMkLst>
        <pc:spChg chg="mod">
          <ac:chgData name="Sidney Bissoli" userId="27a8628a50772066" providerId="LiveId" clId="{48F61C9A-11E4-40CE-B22C-2B6C86973ED1}" dt="2021-04-15T14:52:24.055" v="146" actId="20577"/>
          <ac:spMkLst>
            <pc:docMk/>
            <pc:sldMk cId="3174336902" sldId="265"/>
            <ac:spMk id="2" creationId="{DA14F39E-73DD-4A60-A247-DFFE70D1B2B4}"/>
          </ac:spMkLst>
        </pc:spChg>
        <pc:spChg chg="mod">
          <ac:chgData name="Sidney Bissoli" userId="27a8628a50772066" providerId="LiveId" clId="{48F61C9A-11E4-40CE-B22C-2B6C86973ED1}" dt="2021-04-15T16:13:13.723" v="262" actId="20577"/>
          <ac:spMkLst>
            <pc:docMk/>
            <pc:sldMk cId="3174336902" sldId="265"/>
            <ac:spMk id="3" creationId="{BEA9E389-CB53-4370-A949-EAC92B1C6793}"/>
          </ac:spMkLst>
        </pc:spChg>
      </pc:sldChg>
      <pc:sldChg chg="modSp new mod">
        <pc:chgData name="Sidney Bissoli" userId="27a8628a50772066" providerId="LiveId" clId="{48F61C9A-11E4-40CE-B22C-2B6C86973ED1}" dt="2021-04-15T16:09:30.171" v="233" actId="20577"/>
        <pc:sldMkLst>
          <pc:docMk/>
          <pc:sldMk cId="213660705" sldId="266"/>
        </pc:sldMkLst>
        <pc:spChg chg="mod">
          <ac:chgData name="Sidney Bissoli" userId="27a8628a50772066" providerId="LiveId" clId="{48F61C9A-11E4-40CE-B22C-2B6C86973ED1}" dt="2021-04-15T16:08:44.901" v="216" actId="20577"/>
          <ac:spMkLst>
            <pc:docMk/>
            <pc:sldMk cId="213660705" sldId="266"/>
            <ac:spMk id="2" creationId="{8AC10D7F-6841-4047-86C2-74255AF4A3C2}"/>
          </ac:spMkLst>
        </pc:spChg>
        <pc:spChg chg="mod">
          <ac:chgData name="Sidney Bissoli" userId="27a8628a50772066" providerId="LiveId" clId="{48F61C9A-11E4-40CE-B22C-2B6C86973ED1}" dt="2021-04-15T16:09:30.171" v="233" actId="20577"/>
          <ac:spMkLst>
            <pc:docMk/>
            <pc:sldMk cId="213660705" sldId="266"/>
            <ac:spMk id="3" creationId="{3777EEED-4157-4BBE-A7F4-9CF025368A6B}"/>
          </ac:spMkLst>
        </pc:spChg>
      </pc:sldChg>
      <pc:sldChg chg="modSp new mod">
        <pc:chgData name="Sidney Bissoli" userId="27a8628a50772066" providerId="LiveId" clId="{48F61C9A-11E4-40CE-B22C-2B6C86973ED1}" dt="2021-04-15T16:09:57.643" v="261" actId="14100"/>
        <pc:sldMkLst>
          <pc:docMk/>
          <pc:sldMk cId="1350106262" sldId="267"/>
        </pc:sldMkLst>
        <pc:spChg chg="mod">
          <ac:chgData name="Sidney Bissoli" userId="27a8628a50772066" providerId="LiveId" clId="{48F61C9A-11E4-40CE-B22C-2B6C86973ED1}" dt="2021-04-15T16:09:42.947" v="254" actId="20577"/>
          <ac:spMkLst>
            <pc:docMk/>
            <pc:sldMk cId="1350106262" sldId="267"/>
            <ac:spMk id="2" creationId="{E4133291-08C4-4EA7-B861-594161C8777E}"/>
          </ac:spMkLst>
        </pc:spChg>
        <pc:spChg chg="mod">
          <ac:chgData name="Sidney Bissoli" userId="27a8628a50772066" providerId="LiveId" clId="{48F61C9A-11E4-40CE-B22C-2B6C86973ED1}" dt="2021-04-15T16:09:57.643" v="261" actId="14100"/>
          <ac:spMkLst>
            <pc:docMk/>
            <pc:sldMk cId="1350106262" sldId="267"/>
            <ac:spMk id="3" creationId="{AD15F2BE-D6F2-466B-BFD2-0406802C0786}"/>
          </ac:spMkLst>
        </pc:spChg>
      </pc:sldChg>
      <pc:sldChg chg="addSp delSp modSp new mod">
        <pc:chgData name="Sidney Bissoli" userId="27a8628a50772066" providerId="LiveId" clId="{48F61C9A-11E4-40CE-B22C-2B6C86973ED1}" dt="2021-04-15T16:08:14.995" v="197" actId="20577"/>
        <pc:sldMkLst>
          <pc:docMk/>
          <pc:sldMk cId="2018523409" sldId="268"/>
        </pc:sldMkLst>
        <pc:spChg chg="mod">
          <ac:chgData name="Sidney Bissoli" userId="27a8628a50772066" providerId="LiveId" clId="{48F61C9A-11E4-40CE-B22C-2B6C86973ED1}" dt="2021-04-15T16:08:14.995" v="197" actId="20577"/>
          <ac:spMkLst>
            <pc:docMk/>
            <pc:sldMk cId="2018523409" sldId="268"/>
            <ac:spMk id="2" creationId="{209201C1-FE78-442F-A20E-67ACAFA40246}"/>
          </ac:spMkLst>
        </pc:spChg>
        <pc:spChg chg="mod">
          <ac:chgData name="Sidney Bissoli" userId="27a8628a50772066" providerId="LiveId" clId="{48F61C9A-11E4-40CE-B22C-2B6C86973ED1}" dt="2021-04-15T16:07:57.080" v="184" actId="255"/>
          <ac:spMkLst>
            <pc:docMk/>
            <pc:sldMk cId="2018523409" sldId="268"/>
            <ac:spMk id="3" creationId="{C839A883-853A-4B74-AC2A-E3D64C182121}"/>
          </ac:spMkLst>
        </pc:spChg>
        <pc:spChg chg="add del">
          <ac:chgData name="Sidney Bissoli" userId="27a8628a50772066" providerId="LiveId" clId="{48F61C9A-11E4-40CE-B22C-2B6C86973ED1}" dt="2021-04-15T16:06:50.584" v="166" actId="22"/>
          <ac:spMkLst>
            <pc:docMk/>
            <pc:sldMk cId="2018523409" sldId="268"/>
            <ac:spMk id="5" creationId="{585A718D-F330-4F15-9DF0-FFDA7B9609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"/><Relationship Id="rId5" Type="http://schemas.openxmlformats.org/officeDocument/2006/relationships/image" Target="../media/image8.tif"/><Relationship Id="rId4" Type="http://schemas.openxmlformats.org/officeDocument/2006/relationships/image" Target="../media/image7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97D81-93E9-4F67-83A0-23BF35567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 APS no sul de SC: uma análise das ICSAA, no período de 1999 a 2004 (2008)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836A8C-2E0B-413F-A220-336A93502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6181642" cy="1373172"/>
          </a:xfrm>
        </p:spPr>
        <p:txBody>
          <a:bodyPr>
            <a:normAutofit fontScale="70000" lnSpcReduction="20000"/>
          </a:bodyPr>
          <a:lstStyle/>
          <a:p>
            <a:r>
              <a:rPr lang="pt-BR" sz="5800" dirty="0"/>
              <a:t>ELIAS, Evelyn</a:t>
            </a:r>
          </a:p>
          <a:p>
            <a:r>
              <a:rPr lang="pt-BR" sz="5800" dirty="0" err="1"/>
              <a:t>Magajewski</a:t>
            </a:r>
            <a:r>
              <a:rPr lang="pt-BR" sz="5800" dirty="0"/>
              <a:t>, Flávio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B84E3EA-1906-492D-BA72-E4C37FCFA20F}"/>
              </a:ext>
            </a:extLst>
          </p:cNvPr>
          <p:cNvSpPr txBox="1">
            <a:spLocks/>
          </p:cNvSpPr>
          <p:nvPr/>
        </p:nvSpPr>
        <p:spPr>
          <a:xfrm>
            <a:off x="7469944" y="5280847"/>
            <a:ext cx="4189828" cy="137317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Revista Brasileira de Epidemiologia (B1)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055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4F39E-73DD-4A60-A247-DFFE70D1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A9E389-CB53-4370-A949-EAC92B1C6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77296"/>
          </a:xfrm>
        </p:spPr>
        <p:txBody>
          <a:bodyPr>
            <a:noAutofit/>
          </a:bodyPr>
          <a:lstStyle/>
          <a:p>
            <a:r>
              <a:rPr lang="pt-BR" sz="2200" dirty="0">
                <a:latin typeface="+mj-lt"/>
              </a:rPr>
              <a:t>N</a:t>
            </a:r>
            <a:r>
              <a:rPr lang="pt-BR" sz="2200" b="0" i="0" u="none" strike="noStrike" baseline="0" dirty="0">
                <a:latin typeface="+mj-lt"/>
              </a:rPr>
              <a:t>a região da AMESC apenas 14% das equipes consideradas adequadas receberam capacitação através de Curso Introdutório, menos da metade dos médicos das equipes de PSF (45%) cumprem a jornada de 40 horas semanais e mais de 25% das equipes se modificam em tempo menor do que doze meses. Há evidências de que a qualificação do profissional de saúde é um dos desafios para que se alcance maior qualidade dos serviços de atenção à saúde. A formulação de contratos de trabalho que garantam maior estabilidade e fortaleçam o vínculo do profissional com o serviço e a população atendida são desafios necessários e indissociáveis ao sucesso do PSF como estratégia de reorientação do modelo de atenção à saúde no Brasil.</a:t>
            </a:r>
            <a:endParaRPr lang="pt-BR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433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10D7F-6841-4047-86C2-74255AF4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77EEED-4157-4BBE-A7F4-9CF025368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30304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+mj-lt"/>
              </a:rPr>
              <a:t>A</a:t>
            </a:r>
            <a:r>
              <a:rPr lang="pt-BR" sz="2800" b="0" i="0" u="none" strike="noStrike" baseline="0" dirty="0">
                <a:latin typeface="+mj-lt"/>
              </a:rPr>
              <a:t> maior oferta de leitos hospitalares da região estudada, localizada exatamente nos municípios que apresentam AB mais qualificada, pode influenciar os padrões de internação da população desses municípios. A favor desta hipótese podemos incluir o fato de que, das sete unidades hospitalares existentes na região, cinco unidades estão localizadas nos municípios com AB oferecida por PSF considerado adequado.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66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33291-08C4-4EA7-B861-594161C8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15F2BE-D6F2-466B-BFD2-0406802C0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2222287"/>
            <a:ext cx="11131826" cy="4443556"/>
          </a:xfrm>
        </p:spPr>
        <p:txBody>
          <a:bodyPr>
            <a:noAutofit/>
          </a:bodyPr>
          <a:lstStyle/>
          <a:p>
            <a:r>
              <a:rPr lang="pt-BR" sz="2800" dirty="0">
                <a:latin typeface="+mj-lt"/>
              </a:rPr>
              <a:t>T</a:t>
            </a:r>
            <a:r>
              <a:rPr lang="pt-BR" sz="2800" b="0" i="0" u="none" strike="noStrike" baseline="0" dirty="0">
                <a:latin typeface="+mj-lt"/>
              </a:rPr>
              <a:t>endo em vista as determinações e os condicionantes diferenciados que interferem na linha de cuidado de cada patologia estudada e na própria história natural de cada uma dessas patologias, a atuação da ESF sobre as mesmas pode ter diferentes tempos de carência para efetivar alterações estatísticas captadas em estudos como o aqui realizado. Os efeitos desta atenção sobre algumas doenças como Hipertensão e Diabete </a:t>
            </a:r>
            <a:r>
              <a:rPr lang="pt-BR" sz="2800" b="0" i="1" u="none" strike="noStrike" baseline="0" dirty="0">
                <a:latin typeface="+mj-lt"/>
              </a:rPr>
              <a:t>Mellitus</a:t>
            </a:r>
            <a:r>
              <a:rPr lang="pt-BR" sz="2800" b="0" i="0" u="none" strike="noStrike" baseline="0" dirty="0">
                <a:latin typeface="+mj-lt"/>
              </a:rPr>
              <a:t>, pode depender de um tempo de carência maior que o da implantação do PSF na região da AMESC. 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010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201C1-FE78-442F-A20E-67ACAFA4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39A883-853A-4B74-AC2A-E3D64C182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90548"/>
          </a:xfrm>
        </p:spPr>
        <p:txBody>
          <a:bodyPr>
            <a:noAutofit/>
          </a:bodyPr>
          <a:lstStyle/>
          <a:p>
            <a:r>
              <a:rPr lang="pt-BR" sz="2300" b="0" i="0" u="none" strike="noStrike" baseline="0" dirty="0">
                <a:latin typeface="+mj-lt"/>
              </a:rPr>
              <a:t>Mesmo com a possível interferência desses fatores, pode-se perceber no conjunto dos resultados avaliados através desse estudo que, mesmo limitadas ao espaço da região estudada – a AMESC, ocorreram mudanças positivas na evolução de algumas taxas de ICSAA, podendo estar associadas a priori à oferta de AB através do PSF de qualidade. A magnitude das mudanças, em geral mais significativa nos municípios onde a oferta da atenção básica do PSF é mais adequada, sugere que a ampliação da cobertura do PSF facilitou o acesso da população aos serviços deste nível de atenção, e que ao mesmo tempo a qualificação da atenção recebida contribuiu para a redução das internações pelas causas selecionadas.</a:t>
            </a:r>
            <a:endParaRPr lang="pt-BR" sz="2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852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FC778-2566-40BC-800B-D248CB5C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E MÉTODO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48F15-388D-4E1C-AA85-011AD1083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635713"/>
          </a:xfrm>
        </p:spPr>
        <p:txBody>
          <a:bodyPr>
            <a:normAutofit lnSpcReduction="10000"/>
          </a:bodyPr>
          <a:lstStyle/>
          <a:p>
            <a:r>
              <a:rPr lang="pt-BR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Objetivo</a:t>
            </a:r>
            <a:r>
              <a:rPr lang="pt-BR" sz="2200" dirty="0">
                <a:latin typeface="+mj-lt"/>
              </a:rPr>
              <a:t>: </a:t>
            </a:r>
            <a:r>
              <a:rPr lang="pt-BR" sz="2200" b="0" i="0" u="none" strike="noStrike" baseline="0" dirty="0">
                <a:latin typeface="+mj-lt"/>
              </a:rPr>
              <a:t>associar a qualidade da AP oferecida através do PSF à população de determinados municípios com as </a:t>
            </a:r>
            <a:r>
              <a:rPr lang="pt-BR" sz="2200" b="0" i="0" u="none" strike="noStrike" baseline="0" dirty="0" err="1">
                <a:latin typeface="+mj-lt"/>
              </a:rPr>
              <a:t>ICSAPs</a:t>
            </a:r>
            <a:r>
              <a:rPr lang="pt-BR" sz="2200" b="0" i="0" u="none" strike="noStrike" baseline="0" dirty="0">
                <a:latin typeface="+mj-lt"/>
              </a:rPr>
              <a:t>, no período de 1999 a 2004.</a:t>
            </a:r>
          </a:p>
          <a:p>
            <a:r>
              <a:rPr lang="pt-BR" sz="2200" dirty="0">
                <a:latin typeface="+mj-lt"/>
              </a:rPr>
              <a:t>Região selecionada: </a:t>
            </a:r>
            <a:r>
              <a:rPr lang="pt-BR" sz="2200" b="0" i="0" u="none" strike="noStrike" baseline="0" dirty="0">
                <a:latin typeface="+mj-lt"/>
              </a:rPr>
              <a:t>Associação dos Municípios do Extremo Sul Catarinense (AMESC)</a:t>
            </a:r>
            <a:r>
              <a:rPr lang="pt-BR" sz="2200" dirty="0">
                <a:latin typeface="+mj-lt"/>
              </a:rPr>
              <a:t>; </a:t>
            </a:r>
            <a:r>
              <a:rPr lang="pt-BR" sz="2200" b="0" i="0" u="none" strike="noStrike" baseline="0" dirty="0">
                <a:latin typeface="+mj-lt"/>
              </a:rPr>
              <a:t>15 municípios, cujo polo regional está localizado no município de Araranguá - SC. </a:t>
            </a:r>
          </a:p>
          <a:p>
            <a:r>
              <a:rPr lang="pt-BR" sz="2200" b="0" i="0" u="none" strike="noStrike" baseline="0" dirty="0">
                <a:latin typeface="+mj-lt"/>
              </a:rPr>
              <a:t>Foram utilizadas como unidades de análise dois conjuntos de municípios agrupados segundo a </a:t>
            </a:r>
            <a:r>
              <a:rPr lang="pt-BR" sz="2200" b="1" i="0" u="sng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cobertura</a:t>
            </a:r>
            <a:r>
              <a:rPr lang="pt-BR" sz="2200" b="0" i="0" u="none" strike="noStrike" baseline="0" dirty="0">
                <a:latin typeface="+mj-lt"/>
              </a:rPr>
              <a:t> do PSF no ano de 2004 e a </a:t>
            </a:r>
            <a:r>
              <a:rPr lang="pt-BR" sz="2200" b="1" i="0" u="sng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qualidade</a:t>
            </a:r>
            <a:r>
              <a:rPr lang="pt-BR" sz="2200" b="0" i="0" u="none" strike="noStrike" baseline="0" dirty="0">
                <a:latin typeface="+mj-lt"/>
              </a:rPr>
              <a:t> da atenção básica oferecida à população pelas suas </a:t>
            </a:r>
            <a:r>
              <a:rPr lang="pt-BR" sz="2200" b="0" i="0" u="none" strike="noStrike" baseline="0" dirty="0" err="1">
                <a:latin typeface="+mj-lt"/>
              </a:rPr>
              <a:t>ESFs</a:t>
            </a:r>
            <a:r>
              <a:rPr lang="pt-BR" sz="2200" b="0" i="0" u="none" strike="noStrike" baseline="0" dirty="0">
                <a:latin typeface="+mj-lt"/>
              </a:rPr>
              <a:t>, conformando duas unidades ecológicas, ou seja, municípios com atenção básica adequada e atenção básica não adequada. Os critérios adotados para a inclusão na unidade ecológica adequada foram municípios com 70% ou mais de cobertura do PSF, e pelo menos dois terços de suas </a:t>
            </a:r>
            <a:r>
              <a:rPr lang="pt-BR" sz="2200" b="0" i="0" u="none" strike="noStrike" baseline="0" dirty="0" err="1">
                <a:latin typeface="+mj-lt"/>
              </a:rPr>
              <a:t>ESFs</a:t>
            </a:r>
            <a:r>
              <a:rPr lang="pt-BR" sz="2200" b="0" i="0" u="none" strike="noStrike" baseline="0" dirty="0">
                <a:latin typeface="+mj-lt"/>
              </a:rPr>
              <a:t> qualificadas para a ação e serviços da AB, segundo critérios estabelecidos pelos autores (Tabela 1).</a:t>
            </a:r>
            <a:endParaRPr lang="pt-BR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908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BAF79-DC19-42D8-8042-271B69DA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9C1BFDFF-A366-4342-AB70-D154B18F7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6933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0BEC8-A28D-4B3D-A862-CB474C78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7910B496-DF8A-4276-A7F6-3304D943B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85071"/>
            <a:ext cx="12192000" cy="4972929"/>
          </a:xfrm>
        </p:spPr>
      </p:pic>
    </p:spTree>
    <p:extLst>
      <p:ext uri="{BB962C8B-B14F-4D97-AF65-F5344CB8AC3E}">
        <p14:creationId xmlns:p14="http://schemas.microsoft.com/office/powerpoint/2010/main" val="298629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06182-1DCD-4A46-B57B-557768FA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113760-0113-4968-92B5-76C30CBEA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635713"/>
          </a:xfrm>
        </p:spPr>
        <p:txBody>
          <a:bodyPr>
            <a:noAutofit/>
          </a:bodyPr>
          <a:lstStyle/>
          <a:p>
            <a:r>
              <a:rPr lang="pt-BR" sz="2200" b="0" i="0" u="none" strike="noStrike" baseline="0" dirty="0">
                <a:latin typeface="+mj-lt"/>
              </a:rPr>
              <a:t>A obtenção da pontuação que definiu a adequação ou não da atenção oferecida pelas </a:t>
            </a:r>
            <a:r>
              <a:rPr lang="pt-BR" sz="2200" b="0" i="0" u="none" strike="noStrike" baseline="0" dirty="0" err="1">
                <a:latin typeface="+mj-lt"/>
              </a:rPr>
              <a:t>ESFs</a:t>
            </a:r>
            <a:r>
              <a:rPr lang="pt-BR" sz="2200" b="0" i="0" u="none" strike="noStrike" baseline="0" dirty="0">
                <a:latin typeface="+mj-lt"/>
              </a:rPr>
              <a:t> resultou da aplicação de questionário, respondido por 100% das equipes, onde elementos de estrutura e processo adequados à atenção foram pontuados (total de 90 pontos) em quarenta e cinco perguntas fechadas; e do formulário preenchido pela pesquisadora, a partir de dados do Sistema de Informação da Atenção Básica – SIAB, pontuando (total de 10 pontos) outros elementos de estrutura e processo complementares para a adequada atenção à saúde nestes municípios. As equipes que pontuaram 75 pontos ou mais foram consideradas adequadas para desenvolver atenção básica de qualidade mínima.</a:t>
            </a:r>
          </a:p>
          <a:p>
            <a:r>
              <a:rPr lang="pt-BR" sz="2200" b="0" i="0" u="none" strike="noStrike" baseline="0" dirty="0">
                <a:latin typeface="+mj-lt"/>
              </a:rPr>
              <a:t>Pelo menos dois terços de suas equipes deveriam estar adequados para desenvolver atenção básica com qualidade (75 pontos ou mais no questionário/formulário). </a:t>
            </a:r>
            <a:endParaRPr lang="pt-BR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8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6126D-4B46-4F7F-AA82-EAAA0E97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20805B-C6E1-462B-9466-23F6A12E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b="0" i="0" u="none" strike="noStrike" baseline="0" dirty="0">
                <a:latin typeface="+mj-lt"/>
              </a:rPr>
              <a:t>Assim, as duas unidades ecológicas de análise foram conformadas, agrupando municípios com atenção adequada do PSF (nove municípios) e municípios com atenção não adequada do PSF (seis municípios). </a:t>
            </a:r>
          </a:p>
          <a:p>
            <a:r>
              <a:rPr lang="pt-BR" sz="2200" b="0" i="0" u="none" strike="noStrike" baseline="0" dirty="0">
                <a:latin typeface="+mj-lt"/>
              </a:rPr>
              <a:t>Para o cálculo das taxas de </a:t>
            </a:r>
            <a:r>
              <a:rPr lang="pt-BR" sz="2200" b="0" i="0" u="none" strike="noStrike" baseline="0" dirty="0" err="1">
                <a:latin typeface="+mj-lt"/>
              </a:rPr>
              <a:t>ICSAAs</a:t>
            </a:r>
            <a:r>
              <a:rPr lang="pt-BR" sz="2200" b="0" i="0" u="none" strike="noStrike" baseline="0" dirty="0">
                <a:latin typeface="+mj-lt"/>
              </a:rPr>
              <a:t> foram pesquisadas as internações por residência nos municípios com AB adequada e não adequada (1999-2004), cujos diagnósticos principais eram: </a:t>
            </a:r>
            <a:r>
              <a:rPr lang="pt-BR" sz="2200" b="0" i="1" u="none" strike="noStrike" baseline="0" dirty="0">
                <a:latin typeface="+mj-lt"/>
              </a:rPr>
              <a:t>Diabete Mellitus </a:t>
            </a:r>
            <a:r>
              <a:rPr lang="pt-BR" sz="2200" b="0" i="0" u="none" strike="noStrike" baseline="0" dirty="0">
                <a:latin typeface="+mj-lt"/>
              </a:rPr>
              <a:t>(E.10, E.14); Pneumonia (J.12, J.18) em menores de cinco anos e maiores de sessenta anos; </a:t>
            </a:r>
            <a:r>
              <a:rPr lang="pt-BR" sz="2200" b="0" i="0" u="none" strike="noStrike" baseline="0" dirty="0" err="1">
                <a:latin typeface="+mj-lt"/>
              </a:rPr>
              <a:t>Diarréia</a:t>
            </a:r>
            <a:r>
              <a:rPr lang="pt-BR" sz="2200" b="0" i="0" u="none" strike="noStrike" baseline="0" dirty="0">
                <a:latin typeface="+mj-lt"/>
              </a:rPr>
              <a:t> (A.09) em menores de cinco anos; Acidente Vascular Cerebral - AVC (I.64) e Infarto Agudo do Miocárdio - IAM (I.21). </a:t>
            </a:r>
            <a:endParaRPr lang="pt-BR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388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CBE72-3B0D-4DE5-8904-D6D39A95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68A270-9E05-40B4-A36C-B52CD9DA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b="0" i="0" u="none" strike="noStrike" baseline="0" dirty="0">
                <a:latin typeface="+mj-lt"/>
              </a:rPr>
              <a:t>As taxas de internações foram calculadas seguindo a metodologia da Portaria Nº 21/GM de 5 de janeiro de 2005 dos Indicadores do Pacto da Atenção Básica. </a:t>
            </a:r>
          </a:p>
          <a:p>
            <a:r>
              <a:rPr lang="pt-BR" sz="2200" b="0" i="0" u="none" strike="noStrike" baseline="0" dirty="0">
                <a:latin typeface="+mj-lt"/>
              </a:rPr>
              <a:t>Para testar o comportamento evolutivo das </a:t>
            </a:r>
            <a:r>
              <a:rPr lang="pt-BR" sz="2200" b="0" i="0" u="none" strike="noStrike" baseline="0" dirty="0" err="1">
                <a:latin typeface="+mj-lt"/>
              </a:rPr>
              <a:t>ICSAAs</a:t>
            </a:r>
            <a:r>
              <a:rPr lang="pt-BR" sz="2200" b="0" i="0" u="none" strike="noStrike" baseline="0" dirty="0">
                <a:latin typeface="+mj-lt"/>
              </a:rPr>
              <a:t> selecionadas, neste período, foi utilizada a análise de regressão linear simples, enfatizando o coeficiente de regressão linear (tendência), o coeficiente de correlação de Pearson e sua significância. </a:t>
            </a:r>
            <a:endParaRPr lang="pt-BR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05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9FAA4-4296-4742-BE45-E787049A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8F7A52EF-8ADB-4272-AC4D-7C3D1A212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2595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D7F02-1246-4AA7-AE03-562CD4C4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Espaço Reservado para Conteúdo 4" descr="Tabela&#10;&#10;Descrição gerada automaticamente com confiança média">
            <a:extLst>
              <a:ext uri="{FF2B5EF4-FFF2-40B4-BE49-F238E27FC236}">
                <a16:creationId xmlns:a16="http://schemas.microsoft.com/office/drawing/2014/main" id="{9468F377-0A37-47A9-8BA7-FFF25E610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85070"/>
            <a:ext cx="2475913" cy="4972929"/>
          </a:xfrm>
        </p:spPr>
      </p:pic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2833487A-ACC5-4A54-BCAA-991CA786E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913" y="1885067"/>
            <a:ext cx="2475912" cy="4972929"/>
          </a:xfrm>
          <a:prstGeom prst="rect">
            <a:avLst/>
          </a:prstGeom>
        </p:spPr>
      </p:pic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E403FD06-CB63-4379-8EF3-D2B34670A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826" y="1885068"/>
            <a:ext cx="2475912" cy="4972932"/>
          </a:xfrm>
          <a:prstGeom prst="rect">
            <a:avLst/>
          </a:prstGeom>
        </p:spPr>
      </p:pic>
      <p:pic>
        <p:nvPicPr>
          <p:cNvPr id="11" name="Imagem 10" descr="Uma imagem contendo Diagrama&#10;&#10;Descrição gerada automaticamente">
            <a:extLst>
              <a:ext uri="{FF2B5EF4-FFF2-40B4-BE49-F238E27FC236}">
                <a16:creationId xmlns:a16="http://schemas.microsoft.com/office/drawing/2014/main" id="{12320DBD-B301-44AD-B37C-52269CB61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683" y="1885067"/>
            <a:ext cx="2475912" cy="4972933"/>
          </a:xfrm>
          <a:prstGeom prst="rect">
            <a:avLst/>
          </a:prstGeom>
        </p:spPr>
      </p:pic>
      <p:pic>
        <p:nvPicPr>
          <p:cNvPr id="13" name="Imagem 12" descr="Uma imagem contendo Tabela&#10;&#10;Descrição gerada automaticamente">
            <a:extLst>
              <a:ext uri="{FF2B5EF4-FFF2-40B4-BE49-F238E27FC236}">
                <a16:creationId xmlns:a16="http://schemas.microsoft.com/office/drawing/2014/main" id="{2F820DFA-A58F-4A99-8FB6-8DB7CC546D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3541" y="1885068"/>
            <a:ext cx="2475911" cy="497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25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226</TotalTime>
  <Words>937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Citável</vt:lpstr>
      <vt:lpstr>A APS no sul de SC: uma análise das ICSAA, no período de 1999 a 2004 (2008)</vt:lpstr>
      <vt:lpstr>OBJETIVO E MÉTODO</vt:lpstr>
      <vt:lpstr>Apresentação do PowerPoint</vt:lpstr>
      <vt:lpstr>MÉTODO</vt:lpstr>
      <vt:lpstr>MÉTODO</vt:lpstr>
      <vt:lpstr>MÉTODO</vt:lpstr>
      <vt:lpstr>MÉTODO</vt:lpstr>
      <vt:lpstr>Apresentação do PowerPoint</vt:lpstr>
      <vt:lpstr>RESULTADOS</vt:lpstr>
      <vt:lpstr>DISCUSSÃO</vt:lpstr>
      <vt:lpstr>DISCUSSÃO</vt:lpstr>
      <vt:lpstr>DISCUSSÃO</vt:lpstr>
      <vt:lpstr>DISCUSSÃO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Sidney Bissoli</dc:creator>
  <cp:lastModifiedBy>Sidney Bissoli</cp:lastModifiedBy>
  <cp:revision>4</cp:revision>
  <dcterms:created xsi:type="dcterms:W3CDTF">2021-04-15T12:25:53Z</dcterms:created>
  <dcterms:modified xsi:type="dcterms:W3CDTF">2021-04-15T16:13:31Z</dcterms:modified>
</cp:coreProperties>
</file>