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9" r:id="rId4"/>
    <p:sldId id="260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15" r:id="rId18"/>
    <p:sldId id="304" r:id="rId19"/>
    <p:sldId id="305" r:id="rId20"/>
    <p:sldId id="307" r:id="rId21"/>
    <p:sldId id="308" r:id="rId22"/>
    <p:sldId id="309" r:id="rId23"/>
    <p:sldId id="310" r:id="rId24"/>
    <p:sldId id="312" r:id="rId25"/>
    <p:sldId id="313" r:id="rId26"/>
    <p:sldId id="314" r:id="rId27"/>
  </p:sldIdLst>
  <p:sldSz cx="9144000" cy="5143500" type="screen16x9"/>
  <p:notesSz cx="6858000" cy="9144000"/>
  <p:embeddedFontLst>
    <p:embeddedFont>
      <p:font typeface="Didact Gothic" panose="020B0604020202020204" charset="0"/>
      <p:regular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Code in Place | 2024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C85B0-6991-4385-9570-37493DBD10A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C1ECC-F7B9-41DF-B497-A1FD40FF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147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3a2b9bfa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3a2b9bfa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3a2b9bfa1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3a2b9bfa1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93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3a2b9bfa1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3a2b9bfa1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544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3a2b9bfa1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3a2b9bfa1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212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3a2b9bfa1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3a2b9bfa1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783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3a2b9bfa1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3a2b9bfa1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094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3a2b9bfa1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3a2b9bfa1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140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3a2b9bfa1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3a2b9bfa1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75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3a2b9bfa1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3a2b9bfa1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 out a poll to choose a section name. Let’s check out the submissions: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3660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cbfa9d426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cbfa9d426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228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cbf7b0891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cbf7b0891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56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a2b9bfa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3a2b9bfa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cbf7b0891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cbf7b0891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45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cbf7b0891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cbf7b0891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031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cbfa9d426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cbfa9d426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931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cbf7b0891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cbf7b0891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44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3a2b9bfa1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3a2b9bfa1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 out a poll to choose a section name. Let’s check out the submissions: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22979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cd0b2859b7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cd0b2859b7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874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cbfa9d426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cbfa9d426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413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3a2b9bfa1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3a2b9bfa1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3a2b9bfa1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3a2b9bfa1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3a2b9bfa1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3a2b9bfa1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629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3a2b9bfa1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3a2b9bfa1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163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3a2b9bfa1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3a2b9bfa1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865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3a2b9bfa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3a2b9bfa1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710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3a2b9bfa1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3a2b9bfa1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13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538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Section </a:t>
            </a:r>
            <a:r>
              <a:rPr lang="en" dirty="0" smtClean="0"/>
              <a:t># 01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1 [April </a:t>
            </a:r>
            <a:r>
              <a:rPr lang="en" dirty="0" smtClean="0"/>
              <a:t>26, 2024]</a:t>
            </a:r>
            <a:endParaRPr dirty="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300" y="1926630"/>
            <a:ext cx="1606329" cy="161667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Sidra Tul Muntaha | Code </a:t>
            </a:r>
            <a:r>
              <a:rPr lang="en" sz="10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Place | </a:t>
            </a: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0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</a:t>
            </a:r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4" name="Google Shape;254;p36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solidFill>
                <a:srgbClr val="999999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Sidra Tul Muntaha | Code </a:t>
            </a:r>
            <a:r>
              <a:rPr lang="en" sz="10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Place | </a:t>
            </a: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0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7674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</a:t>
            </a:r>
            <a:endParaRPr/>
          </a:p>
        </p:txBody>
      </p:sp>
      <p:sp>
        <p:nvSpPr>
          <p:cNvPr id="261" name="Google Shape;261;p3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2" name="Google Shape;262;p37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3" name="Google Shape;263;p37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4" name="Google Shape;264;p37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solidFill>
                <a:srgbClr val="999999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1318950" y="3656925"/>
            <a:ext cx="1796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 something a set number of times.</a:t>
            </a:r>
            <a:endParaRPr/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300" y="1801700"/>
            <a:ext cx="2565820" cy="19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520" y="2772763"/>
            <a:ext cx="2910080" cy="22333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Sidra Tul Muntaha | Code </a:t>
            </a:r>
            <a:r>
              <a:rPr lang="en" sz="10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Place | </a:t>
            </a: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0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719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</a:t>
            </a:r>
            <a:endParaRPr/>
          </a:p>
        </p:txBody>
      </p:sp>
      <p:sp>
        <p:nvSpPr>
          <p:cNvPr id="274" name="Google Shape;274;p3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5" name="Google Shape;275;p38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6" name="Google Shape;276;p38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7" name="Google Shape;277;p38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solidFill>
                <a:srgbClr val="999999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Sidra Tul Muntaha | Code </a:t>
            </a:r>
            <a:r>
              <a:rPr lang="en" sz="10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Place | </a:t>
            </a: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0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851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540" y="2788000"/>
            <a:ext cx="2883057" cy="223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3300" y="1801700"/>
            <a:ext cx="2718226" cy="21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</a:t>
            </a:r>
            <a:endParaRPr/>
          </a:p>
        </p:txBody>
      </p:sp>
      <p:sp>
        <p:nvSpPr>
          <p:cNvPr id="286" name="Google Shape;286;p3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7" name="Google Shape;287;p39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8" name="Google Shape;288;p39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9" name="Google Shape;289;p39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solidFill>
                <a:srgbClr val="999999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90" name="Google Shape;290;p39"/>
          <p:cNvSpPr txBox="1">
            <a:spLocks noGrp="1"/>
          </p:cNvSpPr>
          <p:nvPr>
            <p:ph type="body" idx="1"/>
          </p:nvPr>
        </p:nvSpPr>
        <p:spPr>
          <a:xfrm>
            <a:off x="1339375" y="3969025"/>
            <a:ext cx="18918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 something until condition is no longer true.</a:t>
            </a:r>
            <a:endParaRPr/>
          </a:p>
        </p:txBody>
      </p:sp>
      <p:sp>
        <p:nvSpPr>
          <p:cNvPr id="11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Sidra Tul Muntaha | Code </a:t>
            </a:r>
            <a:r>
              <a:rPr lang="en" sz="10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Place | </a:t>
            </a: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0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1858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>
            <a:spLocks noGrp="1"/>
          </p:cNvSpPr>
          <p:nvPr>
            <p:ph type="body" idx="1"/>
          </p:nvPr>
        </p:nvSpPr>
        <p:spPr>
          <a:xfrm>
            <a:off x="3905300" y="2187900"/>
            <a:ext cx="2717700" cy="767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 you have a backup plan?</a:t>
            </a:r>
            <a:endParaRPr/>
          </a:p>
        </p:txBody>
      </p:sp>
      <p:sp>
        <p:nvSpPr>
          <p:cNvPr id="297" name="Google Shape;297;p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</a:t>
            </a:r>
            <a:endParaRPr/>
          </a:p>
        </p:txBody>
      </p:sp>
      <p:sp>
        <p:nvSpPr>
          <p:cNvPr id="298" name="Google Shape;298;p4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99" name="Google Shape;299;p40"/>
          <p:cNvSpPr txBox="1">
            <a:spLocks noGrp="1"/>
          </p:cNvSpPr>
          <p:nvPr>
            <p:ph type="body" idx="1"/>
          </p:nvPr>
        </p:nvSpPr>
        <p:spPr>
          <a:xfrm>
            <a:off x="7213600" y="3074775"/>
            <a:ext cx="1638300" cy="5193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Is it a one-off?</a:t>
            </a:r>
            <a:endParaRPr/>
          </a:p>
        </p:txBody>
      </p:sp>
      <p:sp>
        <p:nvSpPr>
          <p:cNvPr id="300" name="Google Shape;300;p40"/>
          <p:cNvSpPr txBox="1">
            <a:spLocks noGrp="1"/>
          </p:cNvSpPr>
          <p:nvPr>
            <p:ph type="body" idx="1"/>
          </p:nvPr>
        </p:nvSpPr>
        <p:spPr>
          <a:xfrm rot="1193627">
            <a:off x="7213613" y="2456414"/>
            <a:ext cx="558956" cy="399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301" name="Google Shape;301;p40"/>
          <p:cNvSpPr txBox="1">
            <a:spLocks noGrp="1"/>
          </p:cNvSpPr>
          <p:nvPr>
            <p:ph type="body" idx="1"/>
          </p:nvPr>
        </p:nvSpPr>
        <p:spPr>
          <a:xfrm>
            <a:off x="3905300" y="3794675"/>
            <a:ext cx="2717700" cy="767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 you know how many times you need to do it?</a:t>
            </a:r>
            <a:endParaRPr/>
          </a:p>
        </p:txBody>
      </p:sp>
      <p:cxnSp>
        <p:nvCxnSpPr>
          <p:cNvPr id="302" name="Google Shape;302;p40"/>
          <p:cNvCxnSpPr>
            <a:stCxn id="299" idx="2"/>
            <a:endCxn id="301" idx="3"/>
          </p:cNvCxnSpPr>
          <p:nvPr/>
        </p:nvCxnSpPr>
        <p:spPr>
          <a:xfrm flipH="1">
            <a:off x="6623050" y="3594075"/>
            <a:ext cx="1409700" cy="5844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3" name="Google Shape;303;p40"/>
          <p:cNvSpPr txBox="1">
            <a:spLocks noGrp="1"/>
          </p:cNvSpPr>
          <p:nvPr>
            <p:ph type="body" idx="1"/>
          </p:nvPr>
        </p:nvSpPr>
        <p:spPr>
          <a:xfrm rot="-1215223">
            <a:off x="7327802" y="3736823"/>
            <a:ext cx="558961" cy="399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</a:t>
            </a:r>
            <a:endParaRPr/>
          </a:p>
        </p:txBody>
      </p:sp>
      <p:cxnSp>
        <p:nvCxnSpPr>
          <p:cNvPr id="304" name="Google Shape;304;p40"/>
          <p:cNvCxnSpPr>
            <a:stCxn id="301" idx="1"/>
            <a:endCxn id="305" idx="3"/>
          </p:cNvCxnSpPr>
          <p:nvPr/>
        </p:nvCxnSpPr>
        <p:spPr>
          <a:xfrm flipH="1">
            <a:off x="1207400" y="4178525"/>
            <a:ext cx="2697900" cy="579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" name="Google Shape;306;p40"/>
          <p:cNvCxnSpPr>
            <a:stCxn id="301" idx="1"/>
            <a:endCxn id="307" idx="3"/>
          </p:cNvCxnSpPr>
          <p:nvPr/>
        </p:nvCxnSpPr>
        <p:spPr>
          <a:xfrm rot="10800000">
            <a:off x="1070900" y="3889325"/>
            <a:ext cx="2834400" cy="289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40"/>
          <p:cNvSpPr txBox="1">
            <a:spLocks noGrp="1"/>
          </p:cNvSpPr>
          <p:nvPr>
            <p:ph type="body" idx="1"/>
          </p:nvPr>
        </p:nvSpPr>
        <p:spPr>
          <a:xfrm rot="341901">
            <a:off x="2188523" y="3620851"/>
            <a:ext cx="558962" cy="399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body" idx="1"/>
          </p:nvPr>
        </p:nvSpPr>
        <p:spPr>
          <a:xfrm rot="-735590">
            <a:off x="2278194" y="4440393"/>
            <a:ext cx="443617" cy="399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307" name="Google Shape;307;p40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05" name="Google Shape;305;p40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10" name="Google Shape;310;p40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11" name="Google Shape;311;p40"/>
          <p:cNvCxnSpPr>
            <a:stCxn id="296" idx="1"/>
            <a:endCxn id="310" idx="3"/>
          </p:cNvCxnSpPr>
          <p:nvPr/>
        </p:nvCxnSpPr>
        <p:spPr>
          <a:xfrm flipH="1">
            <a:off x="1523900" y="2571750"/>
            <a:ext cx="2381400" cy="4488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" name="Google Shape;312;p40"/>
          <p:cNvCxnSpPr>
            <a:stCxn id="296" idx="1"/>
            <a:endCxn id="298" idx="3"/>
          </p:cNvCxnSpPr>
          <p:nvPr/>
        </p:nvCxnSpPr>
        <p:spPr>
          <a:xfrm rot="10800000">
            <a:off x="1030700" y="2151450"/>
            <a:ext cx="2874600" cy="4203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Google Shape;313;p40"/>
          <p:cNvCxnSpPr>
            <a:stCxn id="299" idx="0"/>
            <a:endCxn id="296" idx="3"/>
          </p:cNvCxnSpPr>
          <p:nvPr/>
        </p:nvCxnSpPr>
        <p:spPr>
          <a:xfrm rot="10800000">
            <a:off x="6623050" y="2571675"/>
            <a:ext cx="1409700" cy="5031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" name="Google Shape;314;p40"/>
          <p:cNvSpPr txBox="1">
            <a:spLocks noGrp="1"/>
          </p:cNvSpPr>
          <p:nvPr>
            <p:ph type="body" idx="1"/>
          </p:nvPr>
        </p:nvSpPr>
        <p:spPr>
          <a:xfrm rot="341901">
            <a:off x="2188573" y="1928114"/>
            <a:ext cx="558962" cy="399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315" name="Google Shape;315;p40"/>
          <p:cNvSpPr txBox="1">
            <a:spLocks noGrp="1"/>
          </p:cNvSpPr>
          <p:nvPr>
            <p:ph type="body" idx="1"/>
          </p:nvPr>
        </p:nvSpPr>
        <p:spPr>
          <a:xfrm rot="-736050">
            <a:off x="2277190" y="2737901"/>
            <a:ext cx="535119" cy="399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yes</a:t>
            </a:r>
            <a:endParaRPr/>
          </a:p>
        </p:txBody>
      </p:sp>
      <p:cxnSp>
        <p:nvCxnSpPr>
          <p:cNvPr id="316" name="Google Shape;316;p40"/>
          <p:cNvCxnSpPr/>
          <p:nvPr/>
        </p:nvCxnSpPr>
        <p:spPr>
          <a:xfrm>
            <a:off x="3124200" y="1143000"/>
            <a:ext cx="4965600" cy="1689000"/>
          </a:xfrm>
          <a:prstGeom prst="bentConnector3">
            <a:avLst>
              <a:gd name="adj1" fmla="val 99746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28625" dist="9525" dir="5400000" algn="bl" rotWithShape="0">
              <a:srgbClr val="000000">
                <a:alpha val="81000"/>
              </a:srgbClr>
            </a:outerShdw>
          </a:effectLst>
        </p:spPr>
      </p:cxnSp>
      <p:sp>
        <p:nvSpPr>
          <p:cNvPr id="23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Sidra Tul Muntaha | Code </a:t>
            </a:r>
            <a:r>
              <a:rPr lang="en" sz="10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Place | </a:t>
            </a: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0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369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Base </a:t>
            </a:r>
            <a:r>
              <a:rPr lang="en-US" dirty="0"/>
              <a:t>Karel </a:t>
            </a:r>
            <a:r>
              <a:rPr lang="en-US" dirty="0" smtClean="0"/>
              <a:t>commands</a:t>
            </a:r>
            <a:endParaRPr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70" y="2366234"/>
            <a:ext cx="290015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move()</a:t>
            </a:r>
          </a:p>
          <a:p>
            <a:pPr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turn_left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</a:p>
          <a:p>
            <a:pPr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put_beeper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</a:p>
          <a:p>
            <a:pPr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pick_beeper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Sidra Tul Muntaha | Code </a:t>
            </a:r>
            <a:r>
              <a:rPr lang="en" sz="10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Place | </a:t>
            </a: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0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084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Conditional </a:t>
            </a:r>
            <a:r>
              <a:rPr lang="en-US" dirty="0"/>
              <a:t>Karel </a:t>
            </a:r>
            <a:r>
              <a:rPr lang="en-US" dirty="0" smtClean="0"/>
              <a:t>commands</a:t>
            </a:r>
            <a:endParaRPr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front_is_clear() beepers_present() beepers_in_bag() left_is_clear() right_is_clear() facing_north() facing_south() facing_east() facing_west()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5037" y="1778838"/>
            <a:ext cx="372884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 err="1">
                <a:solidFill>
                  <a:schemeClr val="tx1"/>
                </a:solidFill>
                <a:latin typeface="Arial Unicode MS"/>
              </a:rPr>
              <a:t>front_is_clear</a:t>
            </a:r>
            <a:r>
              <a:rPr lang="en-US" altLang="en-US" sz="2200" dirty="0">
                <a:solidFill>
                  <a:schemeClr val="tx1"/>
                </a:solidFill>
                <a:latin typeface="Arial Unicode MS"/>
              </a:rPr>
              <a:t>() </a:t>
            </a:r>
            <a:endParaRPr lang="en-US" altLang="en-US" sz="2200" dirty="0" smtClean="0">
              <a:solidFill>
                <a:schemeClr val="tx1"/>
              </a:solidFill>
              <a:latin typeface="Arial Unicode MS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 err="1" smtClean="0">
                <a:solidFill>
                  <a:schemeClr val="tx1"/>
                </a:solidFill>
                <a:latin typeface="Arial Unicode MS"/>
              </a:rPr>
              <a:t>beepers_present</a:t>
            </a:r>
            <a:r>
              <a:rPr lang="en-US" altLang="en-US" sz="2200" dirty="0" smtClean="0">
                <a:solidFill>
                  <a:schemeClr val="tx1"/>
                </a:solidFill>
                <a:latin typeface="Arial Unicode MS"/>
              </a:rPr>
              <a:t>()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 err="1" smtClean="0">
                <a:solidFill>
                  <a:schemeClr val="tx1"/>
                </a:solidFill>
                <a:latin typeface="Arial Unicode MS"/>
              </a:rPr>
              <a:t>beepers_in_bag</a:t>
            </a:r>
            <a:r>
              <a:rPr lang="en-US" altLang="en-US" sz="2200" dirty="0">
                <a:solidFill>
                  <a:schemeClr val="tx1"/>
                </a:solidFill>
                <a:latin typeface="Arial Unicode MS"/>
              </a:rPr>
              <a:t>() </a:t>
            </a:r>
            <a:endParaRPr lang="en-US" altLang="en-US" sz="2200" dirty="0" smtClean="0">
              <a:solidFill>
                <a:schemeClr val="tx1"/>
              </a:solidFill>
              <a:latin typeface="Arial Unicode MS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 err="1" smtClean="0">
                <a:solidFill>
                  <a:schemeClr val="tx1"/>
                </a:solidFill>
                <a:latin typeface="Arial Unicode MS"/>
              </a:rPr>
              <a:t>left_is_clear</a:t>
            </a:r>
            <a:r>
              <a:rPr lang="en-US" altLang="en-US" sz="2200" dirty="0">
                <a:solidFill>
                  <a:schemeClr val="tx1"/>
                </a:solidFill>
                <a:latin typeface="Arial Unicode MS"/>
              </a:rPr>
              <a:t>() </a:t>
            </a:r>
            <a:endParaRPr lang="en-US" altLang="en-US" sz="2200" dirty="0" smtClean="0">
              <a:solidFill>
                <a:schemeClr val="tx1"/>
              </a:solidFill>
              <a:latin typeface="Arial Unicode MS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 err="1" smtClean="0">
                <a:solidFill>
                  <a:schemeClr val="tx1"/>
                </a:solidFill>
                <a:latin typeface="Arial Unicode MS"/>
              </a:rPr>
              <a:t>right_is_clear</a:t>
            </a:r>
            <a:r>
              <a:rPr lang="en-US" altLang="en-US" sz="2200" dirty="0">
                <a:solidFill>
                  <a:schemeClr val="tx1"/>
                </a:solidFill>
                <a:latin typeface="Arial Unicode MS"/>
              </a:rPr>
              <a:t>() </a:t>
            </a:r>
            <a:endParaRPr lang="en-US" altLang="en-US" sz="2200" dirty="0" smtClean="0">
              <a:solidFill>
                <a:schemeClr val="tx1"/>
              </a:solidFill>
              <a:latin typeface="Arial Unicode MS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 err="1" smtClean="0">
                <a:solidFill>
                  <a:schemeClr val="tx1"/>
                </a:solidFill>
                <a:latin typeface="Arial Unicode MS"/>
              </a:rPr>
              <a:t>facing_north</a:t>
            </a:r>
            <a:r>
              <a:rPr lang="en-US" altLang="en-US" sz="2200" dirty="0">
                <a:solidFill>
                  <a:schemeClr val="tx1"/>
                </a:solidFill>
                <a:latin typeface="Arial Unicode MS"/>
              </a:rPr>
              <a:t>() </a:t>
            </a:r>
            <a:endParaRPr lang="en-US" altLang="en-US" sz="2200" dirty="0" smtClean="0">
              <a:solidFill>
                <a:schemeClr val="tx1"/>
              </a:solidFill>
              <a:latin typeface="Arial Unicode MS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 err="1" smtClean="0">
                <a:solidFill>
                  <a:schemeClr val="tx1"/>
                </a:solidFill>
                <a:latin typeface="Arial Unicode MS"/>
              </a:rPr>
              <a:t>facing_south</a:t>
            </a:r>
            <a:r>
              <a:rPr lang="en-US" altLang="en-US" sz="2200" dirty="0">
                <a:solidFill>
                  <a:schemeClr val="tx1"/>
                </a:solidFill>
                <a:latin typeface="Arial Unicode MS"/>
              </a:rPr>
              <a:t>() </a:t>
            </a:r>
            <a:endParaRPr lang="en-US" altLang="en-US" sz="2200" dirty="0" smtClean="0">
              <a:solidFill>
                <a:schemeClr val="tx1"/>
              </a:solidFill>
              <a:latin typeface="Arial Unicode MS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 err="1" smtClean="0">
                <a:solidFill>
                  <a:schemeClr val="tx1"/>
                </a:solidFill>
                <a:latin typeface="Arial Unicode MS"/>
              </a:rPr>
              <a:t>facing_east</a:t>
            </a:r>
            <a:r>
              <a:rPr lang="en-US" altLang="en-US" sz="2200" dirty="0" smtClean="0">
                <a:solidFill>
                  <a:schemeClr val="tx1"/>
                </a:solidFill>
                <a:latin typeface="Arial Unicode MS"/>
              </a:rPr>
              <a:t>()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 err="1" smtClean="0">
                <a:solidFill>
                  <a:schemeClr val="tx1"/>
                </a:solidFill>
                <a:latin typeface="Arial Unicode MS"/>
              </a:rPr>
              <a:t>facing_west</a:t>
            </a:r>
            <a:r>
              <a:rPr lang="en-US" altLang="en-US" sz="2200" dirty="0">
                <a:solidFill>
                  <a:schemeClr val="tx1"/>
                </a:solidFill>
                <a:latin typeface="Arial Unicode MS"/>
              </a:rPr>
              <a:t>()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735663" y="1813615"/>
            <a:ext cx="372884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 err="1">
                <a:solidFill>
                  <a:schemeClr val="tx1"/>
                </a:solidFill>
                <a:latin typeface="Arial Unicode MS"/>
              </a:rPr>
              <a:t>front_is_blocked</a:t>
            </a:r>
            <a:r>
              <a:rPr lang="en-US" altLang="en-US" sz="2200" dirty="0" smtClean="0">
                <a:solidFill>
                  <a:schemeClr val="tx1"/>
                </a:solidFill>
                <a:latin typeface="Arial Unicode MS"/>
              </a:rPr>
              <a:t>()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 err="1" smtClean="0">
                <a:solidFill>
                  <a:schemeClr val="tx1"/>
                </a:solidFill>
                <a:latin typeface="Arial Unicode MS"/>
              </a:rPr>
              <a:t>no_beepers_present</a:t>
            </a:r>
            <a:r>
              <a:rPr lang="en-US" altLang="en-US" sz="2200" dirty="0" smtClean="0">
                <a:solidFill>
                  <a:schemeClr val="tx1"/>
                </a:solidFill>
                <a:latin typeface="Arial Unicode MS"/>
              </a:rPr>
              <a:t>()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 err="1" smtClean="0">
                <a:solidFill>
                  <a:schemeClr val="tx1"/>
                </a:solidFill>
                <a:latin typeface="Arial Unicode MS"/>
              </a:rPr>
              <a:t>no_beepers_in_bag</a:t>
            </a:r>
            <a:r>
              <a:rPr lang="en-US" altLang="en-US" sz="2200" dirty="0" smtClean="0">
                <a:solidFill>
                  <a:schemeClr val="tx1"/>
                </a:solidFill>
                <a:latin typeface="Arial Unicode MS"/>
              </a:rPr>
              <a:t>()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 err="1" smtClean="0">
                <a:solidFill>
                  <a:schemeClr val="tx1"/>
                </a:solidFill>
                <a:latin typeface="Arial Unicode MS"/>
              </a:rPr>
              <a:t>left_is_blocked</a:t>
            </a:r>
            <a:r>
              <a:rPr lang="en-US" altLang="en-US" sz="2200" dirty="0" smtClean="0">
                <a:solidFill>
                  <a:schemeClr val="tx1"/>
                </a:solidFill>
                <a:latin typeface="Arial Unicode MS"/>
              </a:rPr>
              <a:t>()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 err="1" smtClean="0">
                <a:solidFill>
                  <a:schemeClr val="tx1"/>
                </a:solidFill>
                <a:latin typeface="Arial Unicode MS"/>
              </a:rPr>
              <a:t>right_is_blocked</a:t>
            </a:r>
            <a:r>
              <a:rPr lang="en-US" altLang="en-US" sz="2200" dirty="0" smtClean="0">
                <a:solidFill>
                  <a:schemeClr val="tx1"/>
                </a:solidFill>
                <a:latin typeface="Arial Unicode MS"/>
              </a:rPr>
              <a:t>()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 err="1" smtClean="0">
                <a:solidFill>
                  <a:schemeClr val="tx1"/>
                </a:solidFill>
                <a:latin typeface="Arial Unicode MS"/>
              </a:rPr>
              <a:t>not_facing_north</a:t>
            </a:r>
            <a:r>
              <a:rPr lang="en-US" altLang="en-US" sz="2200" dirty="0" smtClean="0">
                <a:solidFill>
                  <a:schemeClr val="tx1"/>
                </a:solidFill>
                <a:latin typeface="Arial Unicode MS"/>
              </a:rPr>
              <a:t>()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 err="1" smtClean="0">
                <a:solidFill>
                  <a:schemeClr val="tx1"/>
                </a:solidFill>
                <a:latin typeface="Arial Unicode MS"/>
              </a:rPr>
              <a:t>not_facing_south</a:t>
            </a:r>
            <a:r>
              <a:rPr lang="en-US" altLang="en-US" sz="2200" dirty="0" smtClean="0">
                <a:solidFill>
                  <a:schemeClr val="tx1"/>
                </a:solidFill>
                <a:latin typeface="Arial Unicode MS"/>
              </a:rPr>
              <a:t>()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 err="1" smtClean="0">
                <a:solidFill>
                  <a:schemeClr val="tx1"/>
                </a:solidFill>
                <a:latin typeface="Arial Unicode MS"/>
              </a:rPr>
              <a:t>not_facing_east</a:t>
            </a:r>
            <a:r>
              <a:rPr lang="en-US" altLang="en-US" sz="2200" dirty="0" smtClean="0">
                <a:solidFill>
                  <a:schemeClr val="tx1"/>
                </a:solidFill>
                <a:latin typeface="Arial Unicode MS"/>
              </a:rPr>
              <a:t>()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 err="1" smtClean="0">
                <a:solidFill>
                  <a:schemeClr val="tx1"/>
                </a:solidFill>
                <a:latin typeface="Arial Unicode MS"/>
              </a:rPr>
              <a:t>not_facing_west</a:t>
            </a:r>
            <a:r>
              <a:rPr lang="en-US" altLang="en-US" sz="2200" dirty="0">
                <a:solidFill>
                  <a:schemeClr val="tx1"/>
                </a:solidFill>
                <a:latin typeface="Arial Unicode MS"/>
              </a:rPr>
              <a:t>()</a:t>
            </a:r>
            <a:endParaRPr lang="en-US" altLang="en-US" sz="22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Sidra Tul Muntaha | Code </a:t>
            </a:r>
            <a:r>
              <a:rPr lang="en" sz="10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Place | </a:t>
            </a: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0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732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2572" y="2479624"/>
            <a:ext cx="675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600" dirty="0">
                <a:solidFill>
                  <a:schemeClr val="tx2"/>
                </a:solidFill>
              </a:rPr>
              <a:t>Hospital Karel</a:t>
            </a:r>
            <a:endParaRPr lang="en-US" sz="3600" dirty="0">
              <a:solidFill>
                <a:schemeClr val="tx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Double Brace 2"/>
          <p:cNvSpPr/>
          <p:nvPr/>
        </p:nvSpPr>
        <p:spPr>
          <a:xfrm>
            <a:off x="509487" y="1866088"/>
            <a:ext cx="4075213" cy="1873405"/>
          </a:xfrm>
          <a:prstGeom prst="brace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Sidra Tul Muntaha | Code </a:t>
            </a:r>
            <a:r>
              <a:rPr lang="en" sz="10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Place | </a:t>
            </a: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0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571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9"/>
          <p:cNvSpPr txBox="1">
            <a:spLocks noGrp="1"/>
          </p:cNvSpPr>
          <p:nvPr>
            <p:ph type="title"/>
          </p:nvPr>
        </p:nvSpPr>
        <p:spPr>
          <a:xfrm>
            <a:off x="2168850" y="1307100"/>
            <a:ext cx="4806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Setting Context</a:t>
            </a:r>
            <a:endParaRPr sz="3900" dirty="0"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latin typeface="Didact Gothic"/>
                <a:ea typeface="Didact Gothic"/>
                <a:cs typeface="Didact Gothic"/>
                <a:sym typeface="Didact Gothic"/>
              </a:rPr>
              <a:t>Countries around the world are dispatching hospital-building robots to make sure anyone who gets sick can be treated. They have decided to enlist Karel robots. Your job is to program those robots. </a:t>
            </a:r>
            <a:endParaRPr dirty="0"/>
          </a:p>
        </p:txBody>
      </p:sp>
      <p:sp>
        <p:nvSpPr>
          <p:cNvPr id="4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Sidra Tul Muntaha | Code </a:t>
            </a:r>
            <a:r>
              <a:rPr lang="en" sz="10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Place | </a:t>
            </a: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0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57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53" y="1219525"/>
            <a:ext cx="8583700" cy="3492199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0"/>
          <p:cNvSpPr txBox="1"/>
          <p:nvPr/>
        </p:nvSpPr>
        <p:spPr>
          <a:xfrm>
            <a:off x="574053" y="296226"/>
            <a:ext cx="79959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1"/>
                </a:solidFill>
                <a:latin typeface="Didact Gothic"/>
                <a:ea typeface="Didact Gothic"/>
                <a:cs typeface="Didact Gothic"/>
                <a:sym typeface="Didact Gothic"/>
              </a:rPr>
              <a:t>Each beeper in the figure represents a pile of supplies. </a:t>
            </a:r>
            <a:endParaRPr sz="2400" b="1" dirty="0">
              <a:solidFill>
                <a:schemeClr val="bg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672" name="Google Shape;672;p50"/>
          <p:cNvCxnSpPr/>
          <p:nvPr/>
        </p:nvCxnSpPr>
        <p:spPr>
          <a:xfrm flipH="1">
            <a:off x="1739975" y="3456650"/>
            <a:ext cx="11400" cy="702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3" name="Google Shape;673;p50"/>
          <p:cNvCxnSpPr/>
          <p:nvPr/>
        </p:nvCxnSpPr>
        <p:spPr>
          <a:xfrm flipH="1">
            <a:off x="5172350" y="3456650"/>
            <a:ext cx="11400" cy="702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4" name="Google Shape;674;p50"/>
          <p:cNvCxnSpPr/>
          <p:nvPr/>
        </p:nvCxnSpPr>
        <p:spPr>
          <a:xfrm flipH="1">
            <a:off x="8020950" y="3456650"/>
            <a:ext cx="11400" cy="702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Sidra Tul Muntaha | Code </a:t>
            </a:r>
            <a:r>
              <a:rPr lang="en" sz="10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Place | </a:t>
            </a: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0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927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section!</a:t>
            </a:r>
            <a:endParaRPr/>
          </a:p>
        </p:txBody>
      </p:sp>
      <p:sp>
        <p:nvSpPr>
          <p:cNvPr id="4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Sidra Tul Muntaha | Code </a:t>
            </a:r>
            <a:r>
              <a:rPr lang="en" sz="10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Place | </a:t>
            </a: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0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Google Shape;68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50" y="1480616"/>
            <a:ext cx="7995900" cy="3233559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52"/>
          <p:cNvSpPr txBox="1"/>
          <p:nvPr/>
        </p:nvSpPr>
        <p:spPr>
          <a:xfrm>
            <a:off x="574050" y="429325"/>
            <a:ext cx="7995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1"/>
                </a:solidFill>
                <a:latin typeface="Didact Gothic"/>
                <a:ea typeface="Didact Gothic"/>
                <a:cs typeface="Didact Gothic"/>
                <a:sym typeface="Didact Gothic"/>
              </a:rPr>
              <a:t>Karel’s job is to walk along the row and build a new hospital in the places marked by each beeper.</a:t>
            </a:r>
            <a:endParaRPr sz="2400" b="1" dirty="0">
              <a:solidFill>
                <a:schemeClr val="bg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688" name="Google Shape;68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950" y="3319050"/>
            <a:ext cx="1391400" cy="133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575" y="3319018"/>
            <a:ext cx="1391400" cy="1339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7625" y="3319026"/>
            <a:ext cx="1391400" cy="13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Sidra Tul Muntaha | Code </a:t>
            </a:r>
            <a:r>
              <a:rPr lang="en" sz="10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Place | </a:t>
            </a: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0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787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3"/>
          <p:cNvSpPr txBox="1"/>
          <p:nvPr/>
        </p:nvSpPr>
        <p:spPr>
          <a:xfrm>
            <a:off x="574050" y="536575"/>
            <a:ext cx="799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1"/>
                </a:solidFill>
                <a:latin typeface="Didact Gothic"/>
                <a:ea typeface="Didact Gothic"/>
                <a:cs typeface="Didact Gothic"/>
                <a:sym typeface="Didact Gothic"/>
              </a:rPr>
              <a:t>Hospitals look like this: a 3x2 rectangle of beepers!</a:t>
            </a:r>
            <a:endParaRPr sz="2400" b="1" dirty="0">
              <a:solidFill>
                <a:schemeClr val="bg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696" name="Google Shape;6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538" y="1254148"/>
            <a:ext cx="2190925" cy="3415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Sidra Tul Muntaha | Code </a:t>
            </a:r>
            <a:r>
              <a:rPr lang="en" sz="10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Place | </a:t>
            </a: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0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5518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4"/>
          <p:cNvSpPr txBox="1"/>
          <p:nvPr/>
        </p:nvSpPr>
        <p:spPr>
          <a:xfrm>
            <a:off x="491600" y="396775"/>
            <a:ext cx="82347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new hospital should </a:t>
            </a:r>
            <a:r>
              <a:rPr lang="en" sz="2000" b="1" dirty="0" smtClean="0">
                <a:solidFill>
                  <a:schemeClr val="bg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start from the point </a:t>
            </a:r>
            <a:r>
              <a:rPr lang="en" sz="2000" b="1" dirty="0">
                <a:solidFill>
                  <a:schemeClr val="bg1"/>
                </a:solidFill>
                <a:latin typeface="Didact Gothic"/>
                <a:ea typeface="Didact Gothic"/>
                <a:cs typeface="Didact Gothic"/>
                <a:sym typeface="Didact Gothic"/>
              </a:rPr>
              <a:t>at which the pile of supplies was left.</a:t>
            </a:r>
            <a:r>
              <a:rPr lang="en" sz="2000" dirty="0">
                <a:solidFill>
                  <a:schemeClr val="bg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2000" dirty="0">
              <a:solidFill>
                <a:schemeClr val="bg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702" name="Google Shape;70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550" y="3305945"/>
            <a:ext cx="4008900" cy="162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54"/>
          <p:cNvPicPr preferRelativeResize="0"/>
          <p:nvPr/>
        </p:nvPicPr>
        <p:blipFill rotWithShape="1">
          <a:blip r:embed="rId4">
            <a:alphaModFix/>
          </a:blip>
          <a:srcRect t="-10350"/>
          <a:stretch/>
        </p:blipFill>
        <p:spPr>
          <a:xfrm>
            <a:off x="2567550" y="1095975"/>
            <a:ext cx="4008899" cy="199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4" name="Google Shape;704;p54"/>
          <p:cNvCxnSpPr>
            <a:stCxn id="703" idx="2"/>
            <a:endCxn id="702" idx="0"/>
          </p:cNvCxnSpPr>
          <p:nvPr/>
        </p:nvCxnSpPr>
        <p:spPr>
          <a:xfrm>
            <a:off x="4571999" y="3087325"/>
            <a:ext cx="0" cy="218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Sidra Tul Muntaha | Code </a:t>
            </a:r>
            <a:r>
              <a:rPr lang="en" sz="10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Place | </a:t>
            </a: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0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145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5"/>
          <p:cNvSpPr txBox="1"/>
          <p:nvPr/>
        </p:nvSpPr>
        <p:spPr>
          <a:xfrm>
            <a:off x="815340" y="308640"/>
            <a:ext cx="8007034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Didact Gothic"/>
                <a:ea typeface="Didact Gothic"/>
                <a:cs typeface="Didact Gothic"/>
                <a:sym typeface="Didact Gothic"/>
              </a:rPr>
              <a:t>At the end of the run, Karel should be at the end of the row having created a set of hospitals. For the initial conditions shown, the result would look like this:</a:t>
            </a:r>
            <a:endParaRPr sz="2000" b="1" dirty="0">
              <a:solidFill>
                <a:schemeClr val="bg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9191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710" name="Google Shape;71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434" y="2148840"/>
            <a:ext cx="5809681" cy="24460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2" name="Google Shape;712;p55"/>
          <p:cNvCxnSpPr>
            <a:stCxn id="711" idx="2"/>
            <a:endCxn id="710" idx="0"/>
          </p:cNvCxnSpPr>
          <p:nvPr/>
        </p:nvCxnSpPr>
        <p:spPr>
          <a:xfrm>
            <a:off x="4527275" y="2929106"/>
            <a:ext cx="0" cy="218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Sidra Tul Muntaha | Code </a:t>
            </a:r>
            <a:r>
              <a:rPr lang="en" sz="10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Place | </a:t>
            </a: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0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4281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1"/>
                </a:solidFill>
              </a:rPr>
              <a:t>Notes to Keep in Mind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861060" y="2156460"/>
            <a:ext cx="6758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Karel starts facing east at (1, 1) with an infinite number of beepers in its beeper bag.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The beepers indicating the positions at which hospitals should be built will be spaced so that there is room to build the hospitals without overlapping or hitting walls.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There will be no supplies left on the last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Karel should not run into a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wall.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Sidra Tul Muntaha | Code </a:t>
            </a:r>
            <a:r>
              <a:rPr lang="en" sz="10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Place | </a:t>
            </a: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0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6056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7"/>
          <p:cNvSpPr txBox="1">
            <a:spLocks noGrp="1"/>
          </p:cNvSpPr>
          <p:nvPr>
            <p:ph type="title"/>
          </p:nvPr>
        </p:nvSpPr>
        <p:spPr>
          <a:xfrm>
            <a:off x="2168850" y="1307100"/>
            <a:ext cx="4806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Before We Begin?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739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8"/>
          <p:cNvSpPr txBox="1">
            <a:spLocks noGrp="1"/>
          </p:cNvSpPr>
          <p:nvPr>
            <p:ph type="title"/>
          </p:nvPr>
        </p:nvSpPr>
        <p:spPr>
          <a:xfrm>
            <a:off x="2168850" y="1307100"/>
            <a:ext cx="4806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to work!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299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437365" y="2303461"/>
            <a:ext cx="48234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My name is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Sidra Tul Muntaha.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I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am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majoring in Electrical Engineering and working as a Control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Panel Design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Engineer.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In In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my free time I like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to explore new things.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I enjoy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Sketching &amp; Drawing.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" r="4577" b="26619"/>
          <a:stretch/>
        </p:blipFill>
        <p:spPr>
          <a:xfrm>
            <a:off x="800100" y="2303461"/>
            <a:ext cx="2065020" cy="2062800"/>
          </a:xfrm>
          <a:custGeom>
            <a:avLst/>
            <a:gdLst>
              <a:gd name="connsiteX0" fmla="*/ 1032510 w 2065020"/>
              <a:gd name="connsiteY0" fmla="*/ 0 h 2090745"/>
              <a:gd name="connsiteX1" fmla="*/ 2065020 w 2065020"/>
              <a:gd name="connsiteY1" fmla="*/ 1045373 h 2090745"/>
              <a:gd name="connsiteX2" fmla="*/ 1138078 w 2065020"/>
              <a:gd name="connsiteY2" fmla="*/ 2085349 h 2090745"/>
              <a:gd name="connsiteX3" fmla="*/ 1032530 w 2065020"/>
              <a:gd name="connsiteY3" fmla="*/ 2090745 h 2090745"/>
              <a:gd name="connsiteX4" fmla="*/ 1032490 w 2065020"/>
              <a:gd name="connsiteY4" fmla="*/ 2090745 h 2090745"/>
              <a:gd name="connsiteX5" fmla="*/ 926942 w 2065020"/>
              <a:gd name="connsiteY5" fmla="*/ 2085349 h 2090745"/>
              <a:gd name="connsiteX6" fmla="*/ 0 w 2065020"/>
              <a:gd name="connsiteY6" fmla="*/ 1045373 h 2090745"/>
              <a:gd name="connsiteX7" fmla="*/ 1032510 w 2065020"/>
              <a:gd name="connsiteY7" fmla="*/ 0 h 209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65020" h="2090745">
                <a:moveTo>
                  <a:pt x="1032510" y="0"/>
                </a:moveTo>
                <a:cubicBezTo>
                  <a:pt x="1602750" y="0"/>
                  <a:pt x="2065020" y="468029"/>
                  <a:pt x="2065020" y="1045373"/>
                </a:cubicBezTo>
                <a:cubicBezTo>
                  <a:pt x="2065020" y="1586633"/>
                  <a:pt x="1658728" y="2031816"/>
                  <a:pt x="1138078" y="2085349"/>
                </a:cubicBezTo>
                <a:lnTo>
                  <a:pt x="1032530" y="2090745"/>
                </a:lnTo>
                <a:lnTo>
                  <a:pt x="1032490" y="2090745"/>
                </a:lnTo>
                <a:lnTo>
                  <a:pt x="926942" y="2085349"/>
                </a:lnTo>
                <a:cubicBezTo>
                  <a:pt x="406292" y="2031816"/>
                  <a:pt x="0" y="1586633"/>
                  <a:pt x="0" y="1045373"/>
                </a:cubicBezTo>
                <a:cubicBezTo>
                  <a:pt x="0" y="468029"/>
                  <a:pt x="462270" y="0"/>
                  <a:pt x="1032510" y="0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Sidra Tul Muntaha | Code </a:t>
            </a:r>
            <a:r>
              <a:rPr lang="en" sz="10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Place | </a:t>
            </a: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0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you!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861060" y="2156460"/>
            <a:ext cx="6758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Go ahead and share: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Your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name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Where you’re tuning in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from.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Your professional/educational background.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/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</a:br>
            <a:endParaRPr lang="en-US" sz="1800" dirty="0">
              <a:solidFill>
                <a:schemeClr val="tx2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sz="18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6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Sidra Tul Muntaha | Code </a:t>
            </a:r>
            <a:r>
              <a:rPr lang="en" sz="10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Place | </a:t>
            </a: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0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  <p:sp>
        <p:nvSpPr>
          <p:cNvPr id="5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Sidra Tul Muntaha | Code </a:t>
            </a:r>
            <a:r>
              <a:rPr lang="en" sz="10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Place | </a:t>
            </a: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0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3033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</a:t>
            </a: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8" name="Google Shape;208;p32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Sidra Tul Muntaha | Code </a:t>
            </a:r>
            <a:r>
              <a:rPr lang="en" sz="10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Place | </a:t>
            </a: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0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198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</a:t>
            </a:r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8" name="Google Shape;218;p33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1301800" y="1914713"/>
            <a:ext cx="41847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 something when a condition is met.</a:t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000" y="2531863"/>
            <a:ext cx="5397061" cy="2458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Sidra Tul Muntaha | Code </a:t>
            </a:r>
            <a:r>
              <a:rPr lang="en" sz="10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Place | </a:t>
            </a: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0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63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</a:t>
            </a:r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2" name="Google Shape;232;p34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Sidra Tul Muntaha | Code </a:t>
            </a:r>
            <a:r>
              <a:rPr lang="en" sz="10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Place | </a:t>
            </a: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0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4697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</a:t>
            </a:r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0" name="Google Shape;240;p35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1" name="Google Shape;241;p35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3" name="Google Shape;243;p35"/>
          <p:cNvSpPr txBox="1">
            <a:spLocks noGrp="1"/>
          </p:cNvSpPr>
          <p:nvPr>
            <p:ph type="body" idx="1"/>
          </p:nvPr>
        </p:nvSpPr>
        <p:spPr>
          <a:xfrm>
            <a:off x="1792100" y="2788000"/>
            <a:ext cx="15537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Also do something else when a condition is not met.</a:t>
            </a:r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2512750"/>
            <a:ext cx="5384801" cy="24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Sidra Tul Muntaha | Code </a:t>
            </a:r>
            <a:r>
              <a:rPr lang="en" sz="10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Place | </a:t>
            </a:r>
            <a:r>
              <a:rPr lang="en" sz="1000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0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26635552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Custom 3">
      <a:dk1>
        <a:srgbClr val="0277BD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184</TotalTime>
  <Words>734</Words>
  <Application>Microsoft Office PowerPoint</Application>
  <PresentationFormat>On-screen Show (16:9)</PresentationFormat>
  <Paragraphs>138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Courier</vt:lpstr>
      <vt:lpstr>Didact Gothic</vt:lpstr>
      <vt:lpstr>Roboto</vt:lpstr>
      <vt:lpstr>Arial</vt:lpstr>
      <vt:lpstr>Arial Unicode MS</vt:lpstr>
      <vt:lpstr>Material</vt:lpstr>
      <vt:lpstr>Section # 01</vt:lpstr>
      <vt:lpstr>Welcome to section!</vt:lpstr>
      <vt:lpstr>About me</vt:lpstr>
      <vt:lpstr>About you!</vt:lpstr>
      <vt:lpstr>Control Flow</vt:lpstr>
      <vt:lpstr>Control flow </vt:lpstr>
      <vt:lpstr>Control flow </vt:lpstr>
      <vt:lpstr>Control flow </vt:lpstr>
      <vt:lpstr>Control flow </vt:lpstr>
      <vt:lpstr>Control flow </vt:lpstr>
      <vt:lpstr>Control flow </vt:lpstr>
      <vt:lpstr>Control flow </vt:lpstr>
      <vt:lpstr>Control flow </vt:lpstr>
      <vt:lpstr>Control flow </vt:lpstr>
      <vt:lpstr>Base Karel commands</vt:lpstr>
      <vt:lpstr>Conditional Karel commands</vt:lpstr>
      <vt:lpstr>PowerPoint Presentation</vt:lpstr>
      <vt:lpstr>Setting Context Countries around the world are dispatching hospital-building robots to make sure anyone who gets sick can be treated. They have decided to enlist Karel robots. Your job is to program those robots.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to Keep in Mind</vt:lpstr>
      <vt:lpstr>Questions Before We Begin?</vt:lpstr>
      <vt:lpstr>Let’s get to work!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# 01</dc:title>
  <dc:creator>Sidra Tul Muntaha</dc:creator>
  <cp:lastModifiedBy>Sidra Tul Muntaha</cp:lastModifiedBy>
  <cp:revision>16</cp:revision>
  <dcterms:modified xsi:type="dcterms:W3CDTF">2024-04-25T12:19:08Z</dcterms:modified>
</cp:coreProperties>
</file>