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3" r:id="rId3"/>
    <p:sldId id="264" r:id="rId4"/>
    <p:sldId id="265" r:id="rId5"/>
    <p:sldId id="266" r:id="rId6"/>
    <p:sldId id="258" r:id="rId7"/>
    <p:sldId id="259" r:id="rId8"/>
    <p:sldId id="260" r:id="rId9"/>
    <p:sldId id="267" r:id="rId10"/>
    <p:sldId id="268" r:id="rId11"/>
    <p:sldId id="271"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99EAC3-FD0E-4EA1-9A04-04BCA72613E8}">
          <p14:sldIdLst>
            <p14:sldId id="256"/>
            <p14:sldId id="263"/>
            <p14:sldId id="264"/>
            <p14:sldId id="265"/>
            <p14:sldId id="266"/>
            <p14:sldId id="258"/>
            <p14:sldId id="259"/>
            <p14:sldId id="260"/>
            <p14:sldId id="267"/>
            <p14:sldId id="268"/>
            <p14:sldId id="271"/>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link.springer.com/article/10.1007/s10602-022-09368-8"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link.springer.com/article/10.1007/s10602-022-09368-8"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4D89A8-8E00-42A1-8871-DA4137B62A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E62E6D-CACC-4612-9475-E76FD5F10931}">
      <dgm:prSet/>
      <dgm:spPr>
        <a:solidFill>
          <a:schemeClr val="accent1">
            <a:lumMod val="20000"/>
            <a:lumOff val="80000"/>
          </a:schemeClr>
        </a:solidFill>
      </dgm:spPr>
      <dgm:t>
        <a:bodyPr/>
        <a:lstStyle/>
        <a:p>
          <a:r>
            <a:rPr lang="en-US">
              <a:solidFill>
                <a:schemeClr val="tx1"/>
              </a:solidFill>
            </a:rPr>
            <a:t>Reference :</a:t>
          </a:r>
          <a:r>
            <a:rPr lang="en-US"/>
            <a:t> </a:t>
          </a:r>
          <a:r>
            <a:rPr lang="en-US">
              <a:hlinkClick xmlns:r="http://schemas.openxmlformats.org/officeDocument/2006/relationships" r:id="rId1"/>
            </a:rPr>
            <a:t>Political Polarization UK</a:t>
          </a:r>
          <a:r>
            <a:rPr lang="en-US"/>
            <a:t> - </a:t>
          </a:r>
          <a:r>
            <a:rPr lang="en-US" b="0" i="0">
              <a:hlinkClick xmlns:r="http://schemas.openxmlformats.org/officeDocument/2006/relationships" r:id="rId1"/>
            </a:rPr>
            <a:t>Daryna Grechyna</a:t>
          </a:r>
          <a:endParaRPr lang="en-US" dirty="0"/>
        </a:p>
      </dgm:t>
    </dgm:pt>
    <dgm:pt modelId="{70A06691-A2DB-4798-BCA2-BADBD82DE312}" type="parTrans" cxnId="{9BD70FA7-EDF4-43EE-A75A-4C1AA51321F4}">
      <dgm:prSet/>
      <dgm:spPr/>
      <dgm:t>
        <a:bodyPr/>
        <a:lstStyle/>
        <a:p>
          <a:endParaRPr lang="en-US"/>
        </a:p>
      </dgm:t>
    </dgm:pt>
    <dgm:pt modelId="{630A1B56-1312-4B4B-A188-4059619C7589}" type="sibTrans" cxnId="{9BD70FA7-EDF4-43EE-A75A-4C1AA51321F4}">
      <dgm:prSet/>
      <dgm:spPr/>
      <dgm:t>
        <a:bodyPr/>
        <a:lstStyle/>
        <a:p>
          <a:endParaRPr lang="en-US"/>
        </a:p>
      </dgm:t>
    </dgm:pt>
    <dgm:pt modelId="{2ED8E7F0-7D2F-4FDE-8325-A5620B4B8E99}">
      <dgm:prSet custT="1"/>
      <dgm:spPr>
        <a:solidFill>
          <a:srgbClr val="E48312">
            <a:lumMod val="20000"/>
            <a:lumOff val="80000"/>
          </a:srgbClr>
        </a:solidFill>
        <a:ln w="15875" cap="flat" cmpd="sng" algn="ctr">
          <a:solidFill>
            <a:prstClr val="white">
              <a:hueOff val="0"/>
              <a:satOff val="0"/>
              <a:lumOff val="0"/>
              <a:alphaOff val="0"/>
            </a:prstClr>
          </a:solidFill>
          <a:prstDash val="solid"/>
        </a:ln>
        <a:effectLst/>
      </dgm:spPr>
      <dgm:t>
        <a:bodyPr spcFirstLastPara="0" vert="horz" wrap="square" lIns="57150" tIns="57150" rIns="57150" bIns="57150" numCol="1" spcCol="1270" anchor="ctr" anchorCtr="0"/>
        <a:lstStyle/>
        <a:p>
          <a:pPr marL="0" lvl="0" indent="0" algn="l" defTabSz="666750">
            <a:lnSpc>
              <a:spcPct val="90000"/>
            </a:lnSpc>
            <a:spcBef>
              <a:spcPct val="0"/>
            </a:spcBef>
            <a:spcAft>
              <a:spcPct val="35000"/>
            </a:spcAft>
            <a:buNone/>
          </a:pPr>
          <a:r>
            <a:rPr lang="en-US" sz="1500" kern="1200">
              <a:solidFill>
                <a:schemeClr val="tx1"/>
              </a:solidFill>
              <a:latin typeface="Calibri" panose="020F0502020204030204"/>
              <a:ea typeface="+mn-ea"/>
              <a:cs typeface="+mn-cs"/>
            </a:rPr>
            <a:t>Three different polarization measures, computed following different strands of the literature, are highly correlated and characterized by similar statistical properties, which implies they can be used interchangeably in the quantitative analysis.</a:t>
          </a:r>
          <a:endParaRPr lang="en-US" sz="1500" kern="1200" dirty="0">
            <a:solidFill>
              <a:schemeClr val="tx1"/>
            </a:solidFill>
            <a:latin typeface="Calibri" panose="020F0502020204030204"/>
            <a:ea typeface="+mn-ea"/>
            <a:cs typeface="+mn-cs"/>
          </a:endParaRPr>
        </a:p>
      </dgm:t>
    </dgm:pt>
    <dgm:pt modelId="{FD09ECCE-824C-495C-90C6-E06297332B24}" type="parTrans" cxnId="{27CDD469-248D-4721-B0DF-02B41373FA1F}">
      <dgm:prSet/>
      <dgm:spPr/>
      <dgm:t>
        <a:bodyPr/>
        <a:lstStyle/>
        <a:p>
          <a:endParaRPr lang="en-US"/>
        </a:p>
      </dgm:t>
    </dgm:pt>
    <dgm:pt modelId="{9DC60314-A192-4B3D-B4F0-03EFA7C0F6DB}" type="sibTrans" cxnId="{27CDD469-248D-4721-B0DF-02B41373FA1F}">
      <dgm:prSet/>
      <dgm:spPr/>
      <dgm:t>
        <a:bodyPr/>
        <a:lstStyle/>
        <a:p>
          <a:endParaRPr lang="en-US"/>
        </a:p>
      </dgm:t>
    </dgm:pt>
    <dgm:pt modelId="{186C7641-CA2E-4D2F-A26B-8BE68D59F16A}">
      <dgm:prSet custT="1"/>
      <dgm:spPr>
        <a:solidFill>
          <a:srgbClr val="E48312">
            <a:lumMod val="20000"/>
            <a:lumOff val="80000"/>
          </a:srgbClr>
        </a:solidFill>
        <a:ln w="15875" cap="flat" cmpd="sng" algn="ctr">
          <a:solidFill>
            <a:prstClr val="white">
              <a:hueOff val="0"/>
              <a:satOff val="0"/>
              <a:lumOff val="0"/>
              <a:alphaOff val="0"/>
            </a:prstClr>
          </a:solidFill>
          <a:prstDash val="solid"/>
        </a:ln>
        <a:effectLst/>
      </dgm:spPr>
      <dgm:t>
        <a:bodyPr spcFirstLastPara="0" vert="horz" wrap="square" lIns="57150" tIns="57150" rIns="57150" bIns="57150" numCol="1" spcCol="1270" anchor="ctr" anchorCtr="0"/>
        <a:lstStyle/>
        <a:p>
          <a:pPr marL="0" lvl="0" indent="0" algn="l" defTabSz="666750">
            <a:lnSpc>
              <a:spcPct val="90000"/>
            </a:lnSpc>
            <a:spcBef>
              <a:spcPct val="0"/>
            </a:spcBef>
            <a:spcAft>
              <a:spcPct val="35000"/>
            </a:spcAft>
            <a:buNone/>
          </a:pPr>
          <a:r>
            <a:rPr lang="en-US" sz="1500" b="0" kern="1200">
              <a:solidFill>
                <a:schemeClr val="tx1"/>
              </a:solidFill>
              <a:latin typeface="Calibri" panose="020F0502020204030204"/>
              <a:ea typeface="+mn-ea"/>
              <a:cs typeface="+mn-cs"/>
            </a:rPr>
            <a:t>1. Lindqvist and Ostling (2010)</a:t>
          </a:r>
          <a:endParaRPr lang="en-US" sz="1500" b="0" kern="1200" dirty="0">
            <a:solidFill>
              <a:prstClr val="white"/>
            </a:solidFill>
            <a:latin typeface="Calibri" panose="020F0502020204030204"/>
            <a:ea typeface="+mn-ea"/>
            <a:cs typeface="+mn-cs"/>
          </a:endParaRPr>
        </a:p>
      </dgm:t>
    </dgm:pt>
    <dgm:pt modelId="{9839DB10-B64D-4EDB-8A2D-E629756E16E8}" type="parTrans" cxnId="{43461FB7-F5E1-4B67-92E9-4BC28D218E92}">
      <dgm:prSet/>
      <dgm:spPr/>
      <dgm:t>
        <a:bodyPr/>
        <a:lstStyle/>
        <a:p>
          <a:endParaRPr lang="en-US"/>
        </a:p>
      </dgm:t>
    </dgm:pt>
    <dgm:pt modelId="{43025D57-4D36-4EBA-96B0-7227ECD9620D}" type="sibTrans" cxnId="{43461FB7-F5E1-4B67-92E9-4BC28D218E92}">
      <dgm:prSet/>
      <dgm:spPr/>
      <dgm:t>
        <a:bodyPr/>
        <a:lstStyle/>
        <a:p>
          <a:endParaRPr lang="en-US"/>
        </a:p>
      </dgm:t>
    </dgm:pt>
    <dgm:pt modelId="{6941FB27-21F2-42E5-A0BB-DB28A1196BA9}">
      <dgm:prSet custT="1"/>
      <dgm:spPr>
        <a:solidFill>
          <a:srgbClr val="E48312">
            <a:lumMod val="20000"/>
            <a:lumOff val="80000"/>
          </a:srgbClr>
        </a:solidFill>
        <a:ln w="15875" cap="flat" cmpd="sng" algn="ctr">
          <a:solidFill>
            <a:prstClr val="white">
              <a:hueOff val="0"/>
              <a:satOff val="0"/>
              <a:lumOff val="0"/>
              <a:alphaOff val="0"/>
            </a:prstClr>
          </a:solidFill>
          <a:prstDash val="solid"/>
        </a:ln>
        <a:effectLst/>
      </dgm:spPr>
      <dgm:t>
        <a:bodyPr spcFirstLastPara="0" vert="horz" wrap="square" lIns="57150" tIns="57150" rIns="57150" bIns="57150" numCol="1" spcCol="1270" anchor="ctr" anchorCtr="0"/>
        <a:lstStyle/>
        <a:p>
          <a:pPr marL="0" lvl="0" indent="0" algn="l" defTabSz="666750">
            <a:lnSpc>
              <a:spcPct val="90000"/>
            </a:lnSpc>
            <a:spcBef>
              <a:spcPct val="0"/>
            </a:spcBef>
            <a:spcAft>
              <a:spcPct val="35000"/>
            </a:spcAft>
            <a:buNone/>
          </a:pPr>
          <a:r>
            <a:rPr lang="en-US" sz="1500" kern="1200">
              <a:solidFill>
                <a:schemeClr val="tx1"/>
              </a:solidFill>
              <a:latin typeface="Calibri" panose="020F0502020204030204"/>
              <a:ea typeface="+mn-ea"/>
              <a:cs typeface="+mn-cs"/>
            </a:rPr>
            <a:t>2. Abramowitz and Saunders (2008)</a:t>
          </a:r>
          <a:endParaRPr lang="en-US" sz="1500" kern="1200" dirty="0">
            <a:solidFill>
              <a:schemeClr val="tx1"/>
            </a:solidFill>
            <a:latin typeface="Calibri" panose="020F0502020204030204"/>
            <a:ea typeface="+mn-ea"/>
            <a:cs typeface="+mn-cs"/>
          </a:endParaRPr>
        </a:p>
      </dgm:t>
    </dgm:pt>
    <dgm:pt modelId="{995297D9-24D6-4FB5-9B28-667AA21DC4BD}" type="parTrans" cxnId="{E59C012D-4BEB-4D1D-8478-6667B9E6BCFA}">
      <dgm:prSet/>
      <dgm:spPr/>
      <dgm:t>
        <a:bodyPr/>
        <a:lstStyle/>
        <a:p>
          <a:endParaRPr lang="en-US"/>
        </a:p>
      </dgm:t>
    </dgm:pt>
    <dgm:pt modelId="{B6293446-94EE-4BB7-9F91-77DAE8A747D5}" type="sibTrans" cxnId="{E59C012D-4BEB-4D1D-8478-6667B9E6BCFA}">
      <dgm:prSet/>
      <dgm:spPr/>
      <dgm:t>
        <a:bodyPr/>
        <a:lstStyle/>
        <a:p>
          <a:endParaRPr lang="en-US"/>
        </a:p>
      </dgm:t>
    </dgm:pt>
    <dgm:pt modelId="{8A84D1B5-F449-433B-8DEC-D5080667241B}">
      <dgm:prSet custT="1"/>
      <dgm:spPr>
        <a:solidFill>
          <a:srgbClr val="E48312">
            <a:lumMod val="20000"/>
            <a:lumOff val="80000"/>
          </a:srgbClr>
        </a:solidFill>
        <a:ln w="15875" cap="flat" cmpd="sng" algn="ctr">
          <a:solidFill>
            <a:prstClr val="white">
              <a:hueOff val="0"/>
              <a:satOff val="0"/>
              <a:lumOff val="0"/>
              <a:alphaOff val="0"/>
            </a:prstClr>
          </a:solidFill>
          <a:prstDash val="solid"/>
        </a:ln>
        <a:effectLst/>
      </dgm:spPr>
      <dgm:t>
        <a:bodyPr spcFirstLastPara="0" vert="horz" wrap="square" lIns="57150" tIns="57150" rIns="57150" bIns="57150" numCol="1" spcCol="1270" anchor="ctr" anchorCtr="0"/>
        <a:lstStyle/>
        <a:p>
          <a:pPr marL="0" lvl="0" indent="0" algn="l" defTabSz="666750">
            <a:lnSpc>
              <a:spcPct val="90000"/>
            </a:lnSpc>
            <a:spcBef>
              <a:spcPct val="0"/>
            </a:spcBef>
            <a:spcAft>
              <a:spcPct val="35000"/>
            </a:spcAft>
            <a:buNone/>
          </a:pPr>
          <a:r>
            <a:rPr lang="en-US" sz="1500" kern="1200">
              <a:solidFill>
                <a:schemeClr val="tx1"/>
              </a:solidFill>
              <a:latin typeface="Calibri" panose="020F0502020204030204"/>
              <a:ea typeface="+mn-ea"/>
              <a:cs typeface="+mn-cs"/>
            </a:rPr>
            <a:t>3. Duca and Saving (2016)</a:t>
          </a:r>
          <a:endParaRPr lang="en-US" sz="1500" kern="1200" dirty="0">
            <a:solidFill>
              <a:prstClr val="white"/>
            </a:solidFill>
            <a:latin typeface="Calibri" panose="020F0502020204030204"/>
            <a:ea typeface="+mn-ea"/>
            <a:cs typeface="+mn-cs"/>
          </a:endParaRPr>
        </a:p>
      </dgm:t>
    </dgm:pt>
    <dgm:pt modelId="{6970B5F6-E614-4D90-84EC-6FD2A4D8CCCF}" type="parTrans" cxnId="{BFE08162-FAF6-455A-B944-187026C16884}">
      <dgm:prSet/>
      <dgm:spPr/>
      <dgm:t>
        <a:bodyPr/>
        <a:lstStyle/>
        <a:p>
          <a:endParaRPr lang="en-US"/>
        </a:p>
      </dgm:t>
    </dgm:pt>
    <dgm:pt modelId="{9BA660B1-C5A4-4EE8-A9D9-1973559AF5DB}" type="sibTrans" cxnId="{BFE08162-FAF6-455A-B944-187026C16884}">
      <dgm:prSet/>
      <dgm:spPr/>
      <dgm:t>
        <a:bodyPr/>
        <a:lstStyle/>
        <a:p>
          <a:endParaRPr lang="en-US"/>
        </a:p>
      </dgm:t>
    </dgm:pt>
    <dgm:pt modelId="{B1FFEC90-03D9-4E6C-B32B-FF407E14B707}" type="pres">
      <dgm:prSet presAssocID="{994D89A8-8E00-42A1-8871-DA4137B62A27}" presName="linear" presStyleCnt="0">
        <dgm:presLayoutVars>
          <dgm:animLvl val="lvl"/>
          <dgm:resizeHandles val="exact"/>
        </dgm:presLayoutVars>
      </dgm:prSet>
      <dgm:spPr/>
    </dgm:pt>
    <dgm:pt modelId="{0771BDF7-50FE-4589-80E8-54DE1EBD7555}" type="pres">
      <dgm:prSet presAssocID="{15E62E6D-CACC-4612-9475-E76FD5F10931}" presName="parentText" presStyleLbl="node1" presStyleIdx="0" presStyleCnt="5">
        <dgm:presLayoutVars>
          <dgm:chMax val="0"/>
          <dgm:bulletEnabled val="1"/>
        </dgm:presLayoutVars>
      </dgm:prSet>
      <dgm:spPr/>
    </dgm:pt>
    <dgm:pt modelId="{BC524A61-406E-4FD1-82DD-B3470CAF4B14}" type="pres">
      <dgm:prSet presAssocID="{630A1B56-1312-4B4B-A188-4059619C7589}" presName="spacer" presStyleCnt="0"/>
      <dgm:spPr/>
    </dgm:pt>
    <dgm:pt modelId="{8E6B0B16-76D1-44E4-A122-263C8E4F6B4C}" type="pres">
      <dgm:prSet presAssocID="{2ED8E7F0-7D2F-4FDE-8325-A5620B4B8E99}" presName="parentText" presStyleLbl="node1" presStyleIdx="1" presStyleCnt="5">
        <dgm:presLayoutVars>
          <dgm:chMax val="0"/>
          <dgm:bulletEnabled val="1"/>
        </dgm:presLayoutVars>
      </dgm:prSet>
      <dgm:spPr>
        <a:xfrm>
          <a:off x="0" y="1376055"/>
          <a:ext cx="10058399" cy="599625"/>
        </a:xfrm>
        <a:prstGeom prst="roundRect">
          <a:avLst/>
        </a:prstGeom>
      </dgm:spPr>
    </dgm:pt>
    <dgm:pt modelId="{97BDC292-E72C-49DF-8AD1-A39AFF048F5D}" type="pres">
      <dgm:prSet presAssocID="{9DC60314-A192-4B3D-B4F0-03EFA7C0F6DB}" presName="spacer" presStyleCnt="0"/>
      <dgm:spPr/>
    </dgm:pt>
    <dgm:pt modelId="{A6FD502D-90CD-4433-B8B1-96E8906F2964}" type="pres">
      <dgm:prSet presAssocID="{186C7641-CA2E-4D2F-A26B-8BE68D59F16A}" presName="parentText" presStyleLbl="node1" presStyleIdx="2" presStyleCnt="5">
        <dgm:presLayoutVars>
          <dgm:chMax val="0"/>
          <dgm:bulletEnabled val="1"/>
        </dgm:presLayoutVars>
      </dgm:prSet>
      <dgm:spPr>
        <a:xfrm>
          <a:off x="0" y="2047680"/>
          <a:ext cx="10058399" cy="599625"/>
        </a:xfrm>
        <a:prstGeom prst="roundRect">
          <a:avLst/>
        </a:prstGeom>
      </dgm:spPr>
    </dgm:pt>
    <dgm:pt modelId="{7FC1CE73-E7BB-45A2-8A93-C9A0163317D0}" type="pres">
      <dgm:prSet presAssocID="{43025D57-4D36-4EBA-96B0-7227ECD9620D}" presName="spacer" presStyleCnt="0"/>
      <dgm:spPr/>
    </dgm:pt>
    <dgm:pt modelId="{ADF7B0DD-51CF-4254-8610-8E48C2E3E22A}" type="pres">
      <dgm:prSet presAssocID="{6941FB27-21F2-42E5-A0BB-DB28A1196BA9}" presName="parentText" presStyleLbl="node1" presStyleIdx="3" presStyleCnt="5">
        <dgm:presLayoutVars>
          <dgm:chMax val="0"/>
          <dgm:bulletEnabled val="1"/>
        </dgm:presLayoutVars>
      </dgm:prSet>
      <dgm:spPr>
        <a:xfrm>
          <a:off x="0" y="2719305"/>
          <a:ext cx="10058399" cy="599625"/>
        </a:xfrm>
        <a:prstGeom prst="roundRect">
          <a:avLst/>
        </a:prstGeom>
      </dgm:spPr>
    </dgm:pt>
    <dgm:pt modelId="{7E09A68C-CDAE-47DF-95AB-BA041BB4624F}" type="pres">
      <dgm:prSet presAssocID="{B6293446-94EE-4BB7-9F91-77DAE8A747D5}" presName="spacer" presStyleCnt="0"/>
      <dgm:spPr/>
    </dgm:pt>
    <dgm:pt modelId="{A5D62415-BBFD-44A0-8D74-167C81D93BA3}" type="pres">
      <dgm:prSet presAssocID="{8A84D1B5-F449-433B-8DEC-D5080667241B}" presName="parentText" presStyleLbl="node1" presStyleIdx="4" presStyleCnt="5">
        <dgm:presLayoutVars>
          <dgm:chMax val="0"/>
          <dgm:bulletEnabled val="1"/>
        </dgm:presLayoutVars>
      </dgm:prSet>
      <dgm:spPr>
        <a:xfrm>
          <a:off x="0" y="3390930"/>
          <a:ext cx="10058399" cy="599625"/>
        </a:xfrm>
        <a:prstGeom prst="roundRect">
          <a:avLst/>
        </a:prstGeom>
      </dgm:spPr>
    </dgm:pt>
  </dgm:ptLst>
  <dgm:cxnLst>
    <dgm:cxn modelId="{A18B2C0C-E80D-41FC-8720-C59AE9E0AF8B}" type="presOf" srcId="{8A84D1B5-F449-433B-8DEC-D5080667241B}" destId="{A5D62415-BBFD-44A0-8D74-167C81D93BA3}" srcOrd="0" destOrd="0" presId="urn:microsoft.com/office/officeart/2005/8/layout/vList2"/>
    <dgm:cxn modelId="{E59C012D-4BEB-4D1D-8478-6667B9E6BCFA}" srcId="{994D89A8-8E00-42A1-8871-DA4137B62A27}" destId="{6941FB27-21F2-42E5-A0BB-DB28A1196BA9}" srcOrd="3" destOrd="0" parTransId="{995297D9-24D6-4FB5-9B28-667AA21DC4BD}" sibTransId="{B6293446-94EE-4BB7-9F91-77DAE8A747D5}"/>
    <dgm:cxn modelId="{BFE08162-FAF6-455A-B944-187026C16884}" srcId="{994D89A8-8E00-42A1-8871-DA4137B62A27}" destId="{8A84D1B5-F449-433B-8DEC-D5080667241B}" srcOrd="4" destOrd="0" parTransId="{6970B5F6-E614-4D90-84EC-6FD2A4D8CCCF}" sibTransId="{9BA660B1-C5A4-4EE8-A9D9-1973559AF5DB}"/>
    <dgm:cxn modelId="{27CDD469-248D-4721-B0DF-02B41373FA1F}" srcId="{994D89A8-8E00-42A1-8871-DA4137B62A27}" destId="{2ED8E7F0-7D2F-4FDE-8325-A5620B4B8E99}" srcOrd="1" destOrd="0" parTransId="{FD09ECCE-824C-495C-90C6-E06297332B24}" sibTransId="{9DC60314-A192-4B3D-B4F0-03EFA7C0F6DB}"/>
    <dgm:cxn modelId="{7AE94D5A-BA92-4E54-A418-4951143D5B63}" type="presOf" srcId="{994D89A8-8E00-42A1-8871-DA4137B62A27}" destId="{B1FFEC90-03D9-4E6C-B32B-FF407E14B707}" srcOrd="0" destOrd="0" presId="urn:microsoft.com/office/officeart/2005/8/layout/vList2"/>
    <dgm:cxn modelId="{5B87DB88-4DBD-4BF9-B1FE-930B919765B0}" type="presOf" srcId="{6941FB27-21F2-42E5-A0BB-DB28A1196BA9}" destId="{ADF7B0DD-51CF-4254-8610-8E48C2E3E22A}" srcOrd="0" destOrd="0" presId="urn:microsoft.com/office/officeart/2005/8/layout/vList2"/>
    <dgm:cxn modelId="{EAFB878C-01AD-4067-AAE3-FC47BC77C8D7}" type="presOf" srcId="{186C7641-CA2E-4D2F-A26B-8BE68D59F16A}" destId="{A6FD502D-90CD-4433-B8B1-96E8906F2964}" srcOrd="0" destOrd="0" presId="urn:microsoft.com/office/officeart/2005/8/layout/vList2"/>
    <dgm:cxn modelId="{9BD70FA7-EDF4-43EE-A75A-4C1AA51321F4}" srcId="{994D89A8-8E00-42A1-8871-DA4137B62A27}" destId="{15E62E6D-CACC-4612-9475-E76FD5F10931}" srcOrd="0" destOrd="0" parTransId="{70A06691-A2DB-4798-BCA2-BADBD82DE312}" sibTransId="{630A1B56-1312-4B4B-A188-4059619C7589}"/>
    <dgm:cxn modelId="{43461FB7-F5E1-4B67-92E9-4BC28D218E92}" srcId="{994D89A8-8E00-42A1-8871-DA4137B62A27}" destId="{186C7641-CA2E-4D2F-A26B-8BE68D59F16A}" srcOrd="2" destOrd="0" parTransId="{9839DB10-B64D-4EDB-8A2D-E629756E16E8}" sibTransId="{43025D57-4D36-4EBA-96B0-7227ECD9620D}"/>
    <dgm:cxn modelId="{918114DC-9995-4CDF-A4D6-79F05056745B}" type="presOf" srcId="{2ED8E7F0-7D2F-4FDE-8325-A5620B4B8E99}" destId="{8E6B0B16-76D1-44E4-A122-263C8E4F6B4C}" srcOrd="0" destOrd="0" presId="urn:microsoft.com/office/officeart/2005/8/layout/vList2"/>
    <dgm:cxn modelId="{049504E7-4AFC-49B8-8253-ADA3340165F1}" type="presOf" srcId="{15E62E6D-CACC-4612-9475-E76FD5F10931}" destId="{0771BDF7-50FE-4589-80E8-54DE1EBD7555}" srcOrd="0" destOrd="0" presId="urn:microsoft.com/office/officeart/2005/8/layout/vList2"/>
    <dgm:cxn modelId="{F7AAB5DB-192A-4410-A0B7-4624592BC3E1}" type="presParOf" srcId="{B1FFEC90-03D9-4E6C-B32B-FF407E14B707}" destId="{0771BDF7-50FE-4589-80E8-54DE1EBD7555}" srcOrd="0" destOrd="0" presId="urn:microsoft.com/office/officeart/2005/8/layout/vList2"/>
    <dgm:cxn modelId="{ECC31DBF-5BD7-4466-96E4-A89A448864C8}" type="presParOf" srcId="{B1FFEC90-03D9-4E6C-B32B-FF407E14B707}" destId="{BC524A61-406E-4FD1-82DD-B3470CAF4B14}" srcOrd="1" destOrd="0" presId="urn:microsoft.com/office/officeart/2005/8/layout/vList2"/>
    <dgm:cxn modelId="{EFB2634E-D84E-420C-BB13-450DE7006A2C}" type="presParOf" srcId="{B1FFEC90-03D9-4E6C-B32B-FF407E14B707}" destId="{8E6B0B16-76D1-44E4-A122-263C8E4F6B4C}" srcOrd="2" destOrd="0" presId="urn:microsoft.com/office/officeart/2005/8/layout/vList2"/>
    <dgm:cxn modelId="{394CC1BA-6795-4AA2-B10C-755D5C50FD6F}" type="presParOf" srcId="{B1FFEC90-03D9-4E6C-B32B-FF407E14B707}" destId="{97BDC292-E72C-49DF-8AD1-A39AFF048F5D}" srcOrd="3" destOrd="0" presId="urn:microsoft.com/office/officeart/2005/8/layout/vList2"/>
    <dgm:cxn modelId="{DEA67CD3-0AAA-47D3-8BCE-FDCD39A0C945}" type="presParOf" srcId="{B1FFEC90-03D9-4E6C-B32B-FF407E14B707}" destId="{A6FD502D-90CD-4433-B8B1-96E8906F2964}" srcOrd="4" destOrd="0" presId="urn:microsoft.com/office/officeart/2005/8/layout/vList2"/>
    <dgm:cxn modelId="{D25025BE-6FAF-496D-A38D-CFFF97EF11D5}" type="presParOf" srcId="{B1FFEC90-03D9-4E6C-B32B-FF407E14B707}" destId="{7FC1CE73-E7BB-45A2-8A93-C9A0163317D0}" srcOrd="5" destOrd="0" presId="urn:microsoft.com/office/officeart/2005/8/layout/vList2"/>
    <dgm:cxn modelId="{D315D5D7-4B07-4B19-9E91-D4D3CB16B7EA}" type="presParOf" srcId="{B1FFEC90-03D9-4E6C-B32B-FF407E14B707}" destId="{ADF7B0DD-51CF-4254-8610-8E48C2E3E22A}" srcOrd="6" destOrd="0" presId="urn:microsoft.com/office/officeart/2005/8/layout/vList2"/>
    <dgm:cxn modelId="{DE74271D-3F4A-4077-971E-28BEE42A9FD1}" type="presParOf" srcId="{B1FFEC90-03D9-4E6C-B32B-FF407E14B707}" destId="{7E09A68C-CDAE-47DF-95AB-BA041BB4624F}" srcOrd="7" destOrd="0" presId="urn:microsoft.com/office/officeart/2005/8/layout/vList2"/>
    <dgm:cxn modelId="{E27C6E39-969F-4ADA-864A-A88F2BF4CE53}" type="presParOf" srcId="{B1FFEC90-03D9-4E6C-B32B-FF407E14B707}" destId="{A5D62415-BBFD-44A0-8D74-167C81D93BA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1BDF7-50FE-4589-80E8-54DE1EBD7555}">
      <dsp:nvSpPr>
        <dsp:cNvPr id="0" name=""/>
        <dsp:cNvSpPr/>
      </dsp:nvSpPr>
      <dsp:spPr>
        <a:xfrm>
          <a:off x="0" y="40005"/>
          <a:ext cx="10058399" cy="719549"/>
        </a:xfrm>
        <a:prstGeom prst="roundRect">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solidFill>
                <a:schemeClr val="tx1"/>
              </a:solidFill>
            </a:rPr>
            <a:t>Reference :</a:t>
          </a:r>
          <a:r>
            <a:rPr lang="en-US" sz="3000" kern="1200"/>
            <a:t> </a:t>
          </a:r>
          <a:r>
            <a:rPr lang="en-US" sz="3000" kern="1200">
              <a:hlinkClick xmlns:r="http://schemas.openxmlformats.org/officeDocument/2006/relationships" r:id="rId1"/>
            </a:rPr>
            <a:t>Political Polarization UK</a:t>
          </a:r>
          <a:r>
            <a:rPr lang="en-US" sz="3000" kern="1200"/>
            <a:t> - </a:t>
          </a:r>
          <a:r>
            <a:rPr lang="en-US" sz="3000" b="0" i="0" kern="1200">
              <a:hlinkClick xmlns:r="http://schemas.openxmlformats.org/officeDocument/2006/relationships" r:id="rId1"/>
            </a:rPr>
            <a:t>Daryna Grechyna</a:t>
          </a:r>
          <a:endParaRPr lang="en-US" sz="3000" kern="1200" dirty="0"/>
        </a:p>
      </dsp:txBody>
      <dsp:txXfrm>
        <a:off x="35125" y="75130"/>
        <a:ext cx="9988149" cy="649299"/>
      </dsp:txXfrm>
    </dsp:sp>
    <dsp:sp modelId="{8E6B0B16-76D1-44E4-A122-263C8E4F6B4C}">
      <dsp:nvSpPr>
        <dsp:cNvPr id="0" name=""/>
        <dsp:cNvSpPr/>
      </dsp:nvSpPr>
      <dsp:spPr>
        <a:xfrm>
          <a:off x="0" y="845955"/>
          <a:ext cx="10058399" cy="719549"/>
        </a:xfrm>
        <a:prstGeom prst="roundRect">
          <a:avLst/>
        </a:prstGeom>
        <a:solidFill>
          <a:srgbClr val="E48312">
            <a:lumMod val="20000"/>
            <a:lumOff val="8000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solidFill>
                <a:schemeClr val="tx1"/>
              </a:solidFill>
              <a:latin typeface="Calibri" panose="020F0502020204030204"/>
              <a:ea typeface="+mn-ea"/>
              <a:cs typeface="+mn-cs"/>
            </a:rPr>
            <a:t>Three different polarization measures, computed following different strands of the literature, are highly correlated and characterized by similar statistical properties, which implies they can be used interchangeably in the quantitative analysis.</a:t>
          </a:r>
          <a:endParaRPr lang="en-US" sz="1500" kern="1200" dirty="0">
            <a:solidFill>
              <a:schemeClr val="tx1"/>
            </a:solidFill>
            <a:latin typeface="Calibri" panose="020F0502020204030204"/>
            <a:ea typeface="+mn-ea"/>
            <a:cs typeface="+mn-cs"/>
          </a:endParaRPr>
        </a:p>
      </dsp:txBody>
      <dsp:txXfrm>
        <a:off x="35125" y="881080"/>
        <a:ext cx="9988149" cy="649299"/>
      </dsp:txXfrm>
    </dsp:sp>
    <dsp:sp modelId="{A6FD502D-90CD-4433-B8B1-96E8906F2964}">
      <dsp:nvSpPr>
        <dsp:cNvPr id="0" name=""/>
        <dsp:cNvSpPr/>
      </dsp:nvSpPr>
      <dsp:spPr>
        <a:xfrm>
          <a:off x="0" y="1651904"/>
          <a:ext cx="10058399" cy="719549"/>
        </a:xfrm>
        <a:prstGeom prst="roundRect">
          <a:avLst/>
        </a:prstGeom>
        <a:solidFill>
          <a:srgbClr val="E48312">
            <a:lumMod val="20000"/>
            <a:lumOff val="8000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solidFill>
                <a:schemeClr val="tx1"/>
              </a:solidFill>
              <a:latin typeface="Calibri" panose="020F0502020204030204"/>
              <a:ea typeface="+mn-ea"/>
              <a:cs typeface="+mn-cs"/>
            </a:rPr>
            <a:t>1. Lindqvist and Ostling (2010)</a:t>
          </a:r>
          <a:endParaRPr lang="en-US" sz="1500" b="0" kern="1200" dirty="0">
            <a:solidFill>
              <a:prstClr val="white"/>
            </a:solidFill>
            <a:latin typeface="Calibri" panose="020F0502020204030204"/>
            <a:ea typeface="+mn-ea"/>
            <a:cs typeface="+mn-cs"/>
          </a:endParaRPr>
        </a:p>
      </dsp:txBody>
      <dsp:txXfrm>
        <a:off x="35125" y="1687029"/>
        <a:ext cx="9988149" cy="649299"/>
      </dsp:txXfrm>
    </dsp:sp>
    <dsp:sp modelId="{ADF7B0DD-51CF-4254-8610-8E48C2E3E22A}">
      <dsp:nvSpPr>
        <dsp:cNvPr id="0" name=""/>
        <dsp:cNvSpPr/>
      </dsp:nvSpPr>
      <dsp:spPr>
        <a:xfrm>
          <a:off x="0" y="2457855"/>
          <a:ext cx="10058399" cy="719549"/>
        </a:xfrm>
        <a:prstGeom prst="roundRect">
          <a:avLst/>
        </a:prstGeom>
        <a:solidFill>
          <a:srgbClr val="E48312">
            <a:lumMod val="20000"/>
            <a:lumOff val="8000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solidFill>
                <a:schemeClr val="tx1"/>
              </a:solidFill>
              <a:latin typeface="Calibri" panose="020F0502020204030204"/>
              <a:ea typeface="+mn-ea"/>
              <a:cs typeface="+mn-cs"/>
            </a:rPr>
            <a:t>2. Abramowitz and Saunders (2008)</a:t>
          </a:r>
          <a:endParaRPr lang="en-US" sz="1500" kern="1200" dirty="0">
            <a:solidFill>
              <a:schemeClr val="tx1"/>
            </a:solidFill>
            <a:latin typeface="Calibri" panose="020F0502020204030204"/>
            <a:ea typeface="+mn-ea"/>
            <a:cs typeface="+mn-cs"/>
          </a:endParaRPr>
        </a:p>
      </dsp:txBody>
      <dsp:txXfrm>
        <a:off x="35125" y="2492980"/>
        <a:ext cx="9988149" cy="649299"/>
      </dsp:txXfrm>
    </dsp:sp>
    <dsp:sp modelId="{A5D62415-BBFD-44A0-8D74-167C81D93BA3}">
      <dsp:nvSpPr>
        <dsp:cNvPr id="0" name=""/>
        <dsp:cNvSpPr/>
      </dsp:nvSpPr>
      <dsp:spPr>
        <a:xfrm>
          <a:off x="0" y="3263805"/>
          <a:ext cx="10058399" cy="719549"/>
        </a:xfrm>
        <a:prstGeom prst="roundRect">
          <a:avLst/>
        </a:prstGeom>
        <a:solidFill>
          <a:srgbClr val="E48312">
            <a:lumMod val="20000"/>
            <a:lumOff val="8000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solidFill>
                <a:schemeClr val="tx1"/>
              </a:solidFill>
              <a:latin typeface="Calibri" panose="020F0502020204030204"/>
              <a:ea typeface="+mn-ea"/>
              <a:cs typeface="+mn-cs"/>
            </a:rPr>
            <a:t>3. Duca and Saving (2016)</a:t>
          </a:r>
          <a:endParaRPr lang="en-US" sz="1500" kern="1200" dirty="0">
            <a:solidFill>
              <a:prstClr val="white"/>
            </a:solidFill>
            <a:latin typeface="Calibri" panose="020F0502020204030204"/>
            <a:ea typeface="+mn-ea"/>
            <a:cs typeface="+mn-cs"/>
          </a:endParaRPr>
        </a:p>
      </dsp:txBody>
      <dsp:txXfrm>
        <a:off x="35125" y="3298930"/>
        <a:ext cx="9988149"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4C8257-265E-40ED-A165-1ADB44EDC07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FA29E-21C9-43D5-B1D0-9519FE587D4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45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C8257-265E-40ED-A165-1ADB44EDC07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FA29E-21C9-43D5-B1D0-9519FE587D4F}" type="slidenum">
              <a:rPr lang="en-US" smtClean="0"/>
              <a:t>‹#›</a:t>
            </a:fld>
            <a:endParaRPr lang="en-US"/>
          </a:p>
        </p:txBody>
      </p:sp>
    </p:spTree>
    <p:extLst>
      <p:ext uri="{BB962C8B-B14F-4D97-AF65-F5344CB8AC3E}">
        <p14:creationId xmlns:p14="http://schemas.microsoft.com/office/powerpoint/2010/main" val="2539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C8257-265E-40ED-A165-1ADB44EDC07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FA29E-21C9-43D5-B1D0-9519FE587D4F}" type="slidenum">
              <a:rPr lang="en-US" smtClean="0"/>
              <a:t>‹#›</a:t>
            </a:fld>
            <a:endParaRPr lang="en-US"/>
          </a:p>
        </p:txBody>
      </p:sp>
    </p:spTree>
    <p:extLst>
      <p:ext uri="{BB962C8B-B14F-4D97-AF65-F5344CB8AC3E}">
        <p14:creationId xmlns:p14="http://schemas.microsoft.com/office/powerpoint/2010/main" val="2360009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C8257-265E-40ED-A165-1ADB44EDC07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FA29E-21C9-43D5-B1D0-9519FE587D4F}" type="slidenum">
              <a:rPr lang="en-US" smtClean="0"/>
              <a:t>‹#›</a:t>
            </a:fld>
            <a:endParaRPr lang="en-US"/>
          </a:p>
        </p:txBody>
      </p:sp>
    </p:spTree>
    <p:extLst>
      <p:ext uri="{BB962C8B-B14F-4D97-AF65-F5344CB8AC3E}">
        <p14:creationId xmlns:p14="http://schemas.microsoft.com/office/powerpoint/2010/main" val="93500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C8257-265E-40ED-A165-1ADB44EDC070}"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FA29E-21C9-43D5-B1D0-9519FE587D4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65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C8257-265E-40ED-A165-1ADB44EDC070}"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FA29E-21C9-43D5-B1D0-9519FE587D4F}" type="slidenum">
              <a:rPr lang="en-US" smtClean="0"/>
              <a:t>‹#›</a:t>
            </a:fld>
            <a:endParaRPr lang="en-US"/>
          </a:p>
        </p:txBody>
      </p:sp>
    </p:spTree>
    <p:extLst>
      <p:ext uri="{BB962C8B-B14F-4D97-AF65-F5344CB8AC3E}">
        <p14:creationId xmlns:p14="http://schemas.microsoft.com/office/powerpoint/2010/main" val="399870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4C8257-265E-40ED-A165-1ADB44EDC070}"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FA29E-21C9-43D5-B1D0-9519FE587D4F}" type="slidenum">
              <a:rPr lang="en-US" smtClean="0"/>
              <a:t>‹#›</a:t>
            </a:fld>
            <a:endParaRPr lang="en-US"/>
          </a:p>
        </p:txBody>
      </p:sp>
    </p:spTree>
    <p:extLst>
      <p:ext uri="{BB962C8B-B14F-4D97-AF65-F5344CB8AC3E}">
        <p14:creationId xmlns:p14="http://schemas.microsoft.com/office/powerpoint/2010/main" val="87822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C8257-265E-40ED-A165-1ADB44EDC070}"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FA29E-21C9-43D5-B1D0-9519FE587D4F}" type="slidenum">
              <a:rPr lang="en-US" smtClean="0"/>
              <a:t>‹#›</a:t>
            </a:fld>
            <a:endParaRPr lang="en-US"/>
          </a:p>
        </p:txBody>
      </p:sp>
    </p:spTree>
    <p:extLst>
      <p:ext uri="{BB962C8B-B14F-4D97-AF65-F5344CB8AC3E}">
        <p14:creationId xmlns:p14="http://schemas.microsoft.com/office/powerpoint/2010/main" val="101342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4C8257-265E-40ED-A165-1ADB44EDC070}" type="datetimeFigureOut">
              <a:rPr lang="en-US" smtClean="0"/>
              <a:t>5/3/2023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0FA29E-21C9-43D5-B1D0-9519FE587D4F}" type="slidenum">
              <a:rPr lang="en-US" smtClean="0"/>
              <a:t>‹#›</a:t>
            </a:fld>
            <a:endParaRPr lang="en-US"/>
          </a:p>
        </p:txBody>
      </p:sp>
    </p:spTree>
    <p:extLst>
      <p:ext uri="{BB962C8B-B14F-4D97-AF65-F5344CB8AC3E}">
        <p14:creationId xmlns:p14="http://schemas.microsoft.com/office/powerpoint/2010/main" val="58416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4C8257-265E-40ED-A165-1ADB44EDC070}" type="datetimeFigureOut">
              <a:rPr lang="en-US" smtClean="0"/>
              <a:t>5/3/2023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0FA29E-21C9-43D5-B1D0-9519FE587D4F}" type="slidenum">
              <a:rPr lang="en-US" smtClean="0"/>
              <a:t>‹#›</a:t>
            </a:fld>
            <a:endParaRPr lang="en-US"/>
          </a:p>
        </p:txBody>
      </p:sp>
    </p:spTree>
    <p:extLst>
      <p:ext uri="{BB962C8B-B14F-4D97-AF65-F5344CB8AC3E}">
        <p14:creationId xmlns:p14="http://schemas.microsoft.com/office/powerpoint/2010/main" val="143023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C8257-265E-40ED-A165-1ADB44EDC070}"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FA29E-21C9-43D5-B1D0-9519FE587D4F}" type="slidenum">
              <a:rPr lang="en-US" smtClean="0"/>
              <a:t>‹#›</a:t>
            </a:fld>
            <a:endParaRPr lang="en-US"/>
          </a:p>
        </p:txBody>
      </p:sp>
    </p:spTree>
    <p:extLst>
      <p:ext uri="{BB962C8B-B14F-4D97-AF65-F5344CB8AC3E}">
        <p14:creationId xmlns:p14="http://schemas.microsoft.com/office/powerpoint/2010/main" val="70727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4C8257-265E-40ED-A165-1ADB44EDC070}" type="datetimeFigureOut">
              <a:rPr lang="en-US" smtClean="0"/>
              <a:t>5/3/2023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0FA29E-21C9-43D5-B1D0-9519FE587D4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36257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68E9-42F0-B953-9A71-9805399C19FD}"/>
              </a:ext>
            </a:extLst>
          </p:cNvPr>
          <p:cNvSpPr>
            <a:spLocks noGrp="1"/>
          </p:cNvSpPr>
          <p:nvPr>
            <p:ph type="ctrTitle"/>
          </p:nvPr>
        </p:nvSpPr>
        <p:spPr>
          <a:xfrm>
            <a:off x="1097280" y="758952"/>
            <a:ext cx="10058400" cy="2103120"/>
          </a:xfrm>
        </p:spPr>
        <p:txBody>
          <a:bodyPr/>
          <a:lstStyle/>
          <a:p>
            <a:r>
              <a:rPr lang="en-US" dirty="0"/>
              <a:t>Political Polarization</a:t>
            </a:r>
          </a:p>
        </p:txBody>
      </p:sp>
      <p:sp>
        <p:nvSpPr>
          <p:cNvPr id="3" name="Subtitle 2">
            <a:extLst>
              <a:ext uri="{FF2B5EF4-FFF2-40B4-BE49-F238E27FC236}">
                <a16:creationId xmlns:a16="http://schemas.microsoft.com/office/drawing/2014/main" id="{88EDC59F-48D7-CAB8-D0A0-FD43D06E8F2B}"/>
              </a:ext>
            </a:extLst>
          </p:cNvPr>
          <p:cNvSpPr>
            <a:spLocks noGrp="1"/>
          </p:cNvSpPr>
          <p:nvPr>
            <p:ph type="subTitle" idx="1"/>
          </p:nvPr>
        </p:nvSpPr>
        <p:spPr/>
        <p:txBody>
          <a:bodyPr/>
          <a:lstStyle/>
          <a:p>
            <a:r>
              <a:rPr lang="en-US" dirty="0"/>
              <a:t>Siddharth RCS (</a:t>
            </a:r>
            <a:r>
              <a:rPr lang="en-US" dirty="0" err="1"/>
              <a:t>sid</a:t>
            </a:r>
            <a:r>
              <a:rPr lang="en-US" dirty="0"/>
              <a:t>)</a:t>
            </a:r>
          </a:p>
          <a:p>
            <a:r>
              <a:rPr lang="en-US" dirty="0"/>
              <a:t>Ramakrishna G (</a:t>
            </a:r>
            <a:r>
              <a:rPr lang="en-US" dirty="0" err="1"/>
              <a:t>raju</a:t>
            </a:r>
            <a:r>
              <a:rPr lang="en-US" dirty="0"/>
              <a:t>) </a:t>
            </a:r>
          </a:p>
        </p:txBody>
      </p:sp>
    </p:spTree>
    <p:extLst>
      <p:ext uri="{BB962C8B-B14F-4D97-AF65-F5344CB8AC3E}">
        <p14:creationId xmlns:p14="http://schemas.microsoft.com/office/powerpoint/2010/main" val="103936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3F287-84CA-39FD-3F9D-376B5AAC32F8}"/>
              </a:ext>
            </a:extLst>
          </p:cNvPr>
          <p:cNvSpPr>
            <a:spLocks noGrp="1"/>
          </p:cNvSpPr>
          <p:nvPr>
            <p:ph type="title"/>
          </p:nvPr>
        </p:nvSpPr>
        <p:spPr>
          <a:xfrm>
            <a:off x="6411685" y="634946"/>
            <a:ext cx="5127171" cy="1450757"/>
          </a:xfrm>
        </p:spPr>
        <p:txBody>
          <a:bodyPr>
            <a:normAutofit/>
          </a:bodyPr>
          <a:lstStyle/>
          <a:p>
            <a:endParaRPr lang="en-US"/>
          </a:p>
        </p:txBody>
      </p:sp>
      <p:pic>
        <p:nvPicPr>
          <p:cNvPr id="5" name="Content Placeholder 4">
            <a:extLst>
              <a:ext uri="{FF2B5EF4-FFF2-40B4-BE49-F238E27FC236}">
                <a16:creationId xmlns:a16="http://schemas.microsoft.com/office/drawing/2014/main" id="{F40AE925-7723-FB39-C92E-E1535310B22A}"/>
              </a:ext>
            </a:extLst>
          </p:cNvPr>
          <p:cNvPicPr>
            <a:picLocks noChangeAspect="1"/>
          </p:cNvPicPr>
          <p:nvPr/>
        </p:nvPicPr>
        <p:blipFill>
          <a:blip r:embed="rId2"/>
          <a:stretch>
            <a:fillRect/>
          </a:stretch>
        </p:blipFill>
        <p:spPr>
          <a:xfrm>
            <a:off x="643192" y="1381354"/>
            <a:ext cx="5451627" cy="3775250"/>
          </a:xfrm>
          <a:prstGeom prst="rect">
            <a:avLst/>
          </a:prstGeom>
        </p:spPr>
      </p:pic>
      <p:cxnSp>
        <p:nvCxnSpPr>
          <p:cNvPr id="14" name="Straight Connector 1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A73CC4D-70DD-B911-F28A-B770C942F7BE}"/>
              </a:ext>
            </a:extLst>
          </p:cNvPr>
          <p:cNvSpPr>
            <a:spLocks noGrp="1"/>
          </p:cNvSpPr>
          <p:nvPr>
            <p:ph idx="1"/>
          </p:nvPr>
        </p:nvSpPr>
        <p:spPr>
          <a:xfrm>
            <a:off x="6411684" y="2198914"/>
            <a:ext cx="5127172" cy="3670180"/>
          </a:xfrm>
        </p:spPr>
        <p:txBody>
          <a:bodyPr>
            <a:normAutofit/>
          </a:bodyPr>
          <a:lstStyle/>
          <a:p>
            <a:endParaRPr lang="en-US"/>
          </a:p>
        </p:txBody>
      </p:sp>
      <p:sp>
        <p:nvSpPr>
          <p:cNvPr id="16" name="Rectangle 1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725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5873B-5018-4151-6230-4CDE1514D6A2}"/>
              </a:ext>
            </a:extLst>
          </p:cNvPr>
          <p:cNvSpPr>
            <a:spLocks noGrp="1"/>
          </p:cNvSpPr>
          <p:nvPr>
            <p:ph type="title"/>
          </p:nvPr>
        </p:nvSpPr>
        <p:spPr>
          <a:xfrm>
            <a:off x="7752081" y="880094"/>
            <a:ext cx="2743199" cy="939072"/>
          </a:xfrm>
        </p:spPr>
        <p:txBody>
          <a:bodyPr>
            <a:normAutofit/>
          </a:bodyPr>
          <a:lstStyle/>
          <a:p>
            <a:r>
              <a:rPr lang="en-US" dirty="0"/>
              <a:t>Moran's I</a:t>
            </a:r>
          </a:p>
        </p:txBody>
      </p:sp>
      <p:pic>
        <p:nvPicPr>
          <p:cNvPr id="7" name="Picture 6">
            <a:extLst>
              <a:ext uri="{FF2B5EF4-FFF2-40B4-BE49-F238E27FC236}">
                <a16:creationId xmlns:a16="http://schemas.microsoft.com/office/drawing/2014/main" id="{A252383E-EA50-15EC-2552-1D329F3BAB93}"/>
              </a:ext>
            </a:extLst>
          </p:cNvPr>
          <p:cNvPicPr>
            <a:picLocks noChangeAspect="1"/>
          </p:cNvPicPr>
          <p:nvPr/>
        </p:nvPicPr>
        <p:blipFill rotWithShape="1">
          <a:blip r:embed="rId2"/>
          <a:srcRect l="2346" r="29058" b="2"/>
          <a:stretch/>
        </p:blipFill>
        <p:spPr>
          <a:xfrm>
            <a:off x="562527" y="3255706"/>
            <a:ext cx="6030961" cy="2935313"/>
          </a:xfrm>
          <a:prstGeom prst="rect">
            <a:avLst/>
          </a:prstGeom>
        </p:spPr>
      </p:pic>
      <p:cxnSp>
        <p:nvCxnSpPr>
          <p:cNvPr id="25" name="Straight Connector 24">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279E331C-6E41-B5D7-4D78-E0D9690225D8}"/>
              </a:ext>
            </a:extLst>
          </p:cNvPr>
          <p:cNvPicPr>
            <a:picLocks noChangeAspect="1"/>
          </p:cNvPicPr>
          <p:nvPr/>
        </p:nvPicPr>
        <p:blipFill rotWithShape="1">
          <a:blip r:embed="rId3"/>
          <a:srcRect r="3" b="6683"/>
          <a:stretch/>
        </p:blipFill>
        <p:spPr>
          <a:xfrm>
            <a:off x="562527" y="102430"/>
            <a:ext cx="6030960" cy="3009979"/>
          </a:xfrm>
          <a:prstGeom prst="rect">
            <a:avLst/>
          </a:prstGeom>
        </p:spPr>
      </p:pic>
      <p:sp>
        <p:nvSpPr>
          <p:cNvPr id="9" name="Content Placeholder 8">
            <a:extLst>
              <a:ext uri="{FF2B5EF4-FFF2-40B4-BE49-F238E27FC236}">
                <a16:creationId xmlns:a16="http://schemas.microsoft.com/office/drawing/2014/main" id="{5412473C-2B66-CB91-185F-C90E5AAA3F9A}"/>
              </a:ext>
            </a:extLst>
          </p:cNvPr>
          <p:cNvSpPr>
            <a:spLocks noGrp="1"/>
          </p:cNvSpPr>
          <p:nvPr>
            <p:ph idx="1"/>
          </p:nvPr>
        </p:nvSpPr>
        <p:spPr>
          <a:xfrm>
            <a:off x="6868160" y="2198914"/>
            <a:ext cx="4681582" cy="3670180"/>
          </a:xfrm>
        </p:spPr>
        <p:txBody>
          <a:bodyPr>
            <a:normAutofit/>
          </a:bodyPr>
          <a:lstStyle/>
          <a:p>
            <a:endParaRPr lang="en-US"/>
          </a:p>
        </p:txBody>
      </p:sp>
      <p:sp>
        <p:nvSpPr>
          <p:cNvPr id="27" name="Rectangle 26">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087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 scatter chart&#10;&#10;Description automatically generated">
            <a:extLst>
              <a:ext uri="{FF2B5EF4-FFF2-40B4-BE49-F238E27FC236}">
                <a16:creationId xmlns:a16="http://schemas.microsoft.com/office/drawing/2014/main" id="{A24E76A7-23AC-2EF7-6672-AD7D5B99E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493" y="905933"/>
            <a:ext cx="8803018" cy="5039728"/>
          </a:xfrm>
          <a:prstGeom prst="rect">
            <a:avLst/>
          </a:prstGeom>
        </p:spPr>
      </p:pic>
    </p:spTree>
    <p:extLst>
      <p:ext uri="{BB962C8B-B14F-4D97-AF65-F5344CB8AC3E}">
        <p14:creationId xmlns:p14="http://schemas.microsoft.com/office/powerpoint/2010/main" val="141655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77D6-E418-0BE3-ACBF-10A37703CA5C}"/>
              </a:ext>
            </a:extLst>
          </p:cNvPr>
          <p:cNvSpPr>
            <a:spLocks noGrp="1"/>
          </p:cNvSpPr>
          <p:nvPr>
            <p:ph type="title"/>
          </p:nvPr>
        </p:nvSpPr>
        <p:spPr/>
        <p:txBody>
          <a:bodyPr/>
          <a:lstStyle/>
          <a:p>
            <a:r>
              <a:rPr lang="en-US"/>
              <a:t>Data Acquisition</a:t>
            </a:r>
            <a:endParaRPr lang="en-US" dirty="0"/>
          </a:p>
        </p:txBody>
      </p:sp>
      <p:graphicFrame>
        <p:nvGraphicFramePr>
          <p:cNvPr id="7" name="Content Placeholder 2">
            <a:extLst>
              <a:ext uri="{FF2B5EF4-FFF2-40B4-BE49-F238E27FC236}">
                <a16:creationId xmlns:a16="http://schemas.microsoft.com/office/drawing/2014/main" id="{D8C5732D-169F-EABA-6155-53A569DFE5EF}"/>
              </a:ext>
            </a:extLst>
          </p:cNvPr>
          <p:cNvGraphicFramePr>
            <a:graphicFrameLocks noGrp="1"/>
          </p:cNvGraphicFramePr>
          <p:nvPr>
            <p:ph idx="1"/>
            <p:extLst>
              <p:ext uri="{D42A27DB-BD31-4B8C-83A1-F6EECF244321}">
                <p14:modId xmlns:p14="http://schemas.microsoft.com/office/powerpoint/2010/main" val="309343064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11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FE7F-1290-221F-02FC-453DC0C46B78}"/>
              </a:ext>
            </a:extLst>
          </p:cNvPr>
          <p:cNvSpPr>
            <a:spLocks noGrp="1"/>
          </p:cNvSpPr>
          <p:nvPr>
            <p:ph type="title"/>
          </p:nvPr>
        </p:nvSpPr>
        <p:spPr/>
        <p:txBody>
          <a:bodyPr/>
          <a:lstStyle/>
          <a:p>
            <a:r>
              <a:rPr lang="en-US" dirty="0"/>
              <a:t>Data Processing / Analysis</a:t>
            </a:r>
          </a:p>
        </p:txBody>
      </p:sp>
      <p:pic>
        <p:nvPicPr>
          <p:cNvPr id="5" name="Content Placeholder 4">
            <a:extLst>
              <a:ext uri="{FF2B5EF4-FFF2-40B4-BE49-F238E27FC236}">
                <a16:creationId xmlns:a16="http://schemas.microsoft.com/office/drawing/2014/main" id="{D8C9298F-5C83-9719-805D-0F40F430CB6B}"/>
              </a:ext>
            </a:extLst>
          </p:cNvPr>
          <p:cNvPicPr>
            <a:picLocks noGrp="1" noChangeAspect="1"/>
          </p:cNvPicPr>
          <p:nvPr>
            <p:ph idx="1"/>
          </p:nvPr>
        </p:nvPicPr>
        <p:blipFill>
          <a:blip r:embed="rId2"/>
          <a:stretch>
            <a:fillRect/>
          </a:stretch>
        </p:blipFill>
        <p:spPr>
          <a:xfrm>
            <a:off x="1179962" y="2316813"/>
            <a:ext cx="10125305" cy="2992175"/>
          </a:xfrm>
        </p:spPr>
      </p:pic>
    </p:spTree>
    <p:extLst>
      <p:ext uri="{BB962C8B-B14F-4D97-AF65-F5344CB8AC3E}">
        <p14:creationId xmlns:p14="http://schemas.microsoft.com/office/powerpoint/2010/main" val="157129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25020A-086B-7DA7-D078-AEA2C3712B58}"/>
              </a:ext>
            </a:extLst>
          </p:cNvPr>
          <p:cNvPicPr>
            <a:picLocks noGrp="1" noChangeAspect="1"/>
          </p:cNvPicPr>
          <p:nvPr>
            <p:ph idx="1"/>
          </p:nvPr>
        </p:nvPicPr>
        <p:blipFill>
          <a:blip r:embed="rId2"/>
          <a:stretch>
            <a:fillRect/>
          </a:stretch>
        </p:blipFill>
        <p:spPr>
          <a:xfrm>
            <a:off x="805418" y="697529"/>
            <a:ext cx="10581158" cy="1584961"/>
          </a:xfrm>
        </p:spPr>
      </p:pic>
      <p:pic>
        <p:nvPicPr>
          <p:cNvPr id="9" name="Picture 8">
            <a:extLst>
              <a:ext uri="{FF2B5EF4-FFF2-40B4-BE49-F238E27FC236}">
                <a16:creationId xmlns:a16="http://schemas.microsoft.com/office/drawing/2014/main" id="{7CAFBE5B-1D3B-F386-E809-30507B3C0AEA}"/>
              </a:ext>
            </a:extLst>
          </p:cNvPr>
          <p:cNvPicPr>
            <a:picLocks noChangeAspect="1"/>
          </p:cNvPicPr>
          <p:nvPr/>
        </p:nvPicPr>
        <p:blipFill>
          <a:blip r:embed="rId3"/>
          <a:stretch>
            <a:fillRect/>
          </a:stretch>
        </p:blipFill>
        <p:spPr>
          <a:xfrm>
            <a:off x="805419" y="3958892"/>
            <a:ext cx="10581157" cy="1866298"/>
          </a:xfrm>
          <a:prstGeom prst="rect">
            <a:avLst/>
          </a:prstGeom>
        </p:spPr>
      </p:pic>
      <p:sp>
        <p:nvSpPr>
          <p:cNvPr id="10" name="TextBox 9">
            <a:extLst>
              <a:ext uri="{FF2B5EF4-FFF2-40B4-BE49-F238E27FC236}">
                <a16:creationId xmlns:a16="http://schemas.microsoft.com/office/drawing/2014/main" id="{EC1AAC2E-887A-8D23-81FE-1727BD3CE989}"/>
              </a:ext>
            </a:extLst>
          </p:cNvPr>
          <p:cNvSpPr txBox="1"/>
          <p:nvPr/>
        </p:nvSpPr>
        <p:spPr>
          <a:xfrm>
            <a:off x="1621003" y="2859081"/>
            <a:ext cx="8437397" cy="523220"/>
          </a:xfrm>
          <a:prstGeom prst="rect">
            <a:avLst/>
          </a:prstGeom>
          <a:noFill/>
        </p:spPr>
        <p:txBody>
          <a:bodyPr wrap="square" rtlCol="0">
            <a:spAutoFit/>
          </a:bodyPr>
          <a:lstStyle/>
          <a:p>
            <a:r>
              <a:rPr lang="en-US" sz="2800" b="1" dirty="0"/>
              <a:t>Survey results we processed from the reference paper </a:t>
            </a:r>
          </a:p>
        </p:txBody>
      </p:sp>
    </p:spTree>
    <p:extLst>
      <p:ext uri="{BB962C8B-B14F-4D97-AF65-F5344CB8AC3E}">
        <p14:creationId xmlns:p14="http://schemas.microsoft.com/office/powerpoint/2010/main" val="303794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99373FF-C78A-430B-A246-6048999CE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09D42-C750-DFA7-95E1-7A11F7C6EF65}"/>
              </a:ext>
            </a:extLst>
          </p:cNvPr>
          <p:cNvSpPr>
            <a:spLocks noGrp="1"/>
          </p:cNvSpPr>
          <p:nvPr>
            <p:ph type="title"/>
          </p:nvPr>
        </p:nvSpPr>
        <p:spPr>
          <a:xfrm>
            <a:off x="6193050" y="233548"/>
            <a:ext cx="4683011" cy="753296"/>
          </a:xfrm>
        </p:spPr>
        <p:txBody>
          <a:bodyPr vert="horz" lIns="91440" tIns="45720" rIns="91440" bIns="45720" rtlCol="0">
            <a:normAutofit/>
          </a:bodyPr>
          <a:lstStyle/>
          <a:p>
            <a:r>
              <a:rPr lang="en-US" dirty="0"/>
              <a:t>Applied Formulae</a:t>
            </a:r>
          </a:p>
        </p:txBody>
      </p:sp>
      <p:pic>
        <p:nvPicPr>
          <p:cNvPr id="11" name="Picture 10">
            <a:extLst>
              <a:ext uri="{FF2B5EF4-FFF2-40B4-BE49-F238E27FC236}">
                <a16:creationId xmlns:a16="http://schemas.microsoft.com/office/drawing/2014/main" id="{1E9E9608-4F1B-E566-A166-B12DEA7639C6}"/>
              </a:ext>
            </a:extLst>
          </p:cNvPr>
          <p:cNvPicPr>
            <a:picLocks noChangeAspect="1"/>
          </p:cNvPicPr>
          <p:nvPr/>
        </p:nvPicPr>
        <p:blipFill>
          <a:blip r:embed="rId2"/>
          <a:stretch>
            <a:fillRect/>
          </a:stretch>
        </p:blipFill>
        <p:spPr>
          <a:xfrm>
            <a:off x="42338" y="1724452"/>
            <a:ext cx="4683011" cy="1910006"/>
          </a:xfrm>
          <a:prstGeom prst="rect">
            <a:avLst/>
          </a:prstGeom>
        </p:spPr>
      </p:pic>
      <p:cxnSp>
        <p:nvCxnSpPr>
          <p:cNvPr id="39" name="Straight Connector 38">
            <a:extLst>
              <a:ext uri="{FF2B5EF4-FFF2-40B4-BE49-F238E27FC236}">
                <a16:creationId xmlns:a16="http://schemas.microsoft.com/office/drawing/2014/main" id="{03EBB925-FEC3-4CD5-9271-3D75EBB532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87F90A1-77E8-05FE-2C44-EE89960B8C5F}"/>
              </a:ext>
            </a:extLst>
          </p:cNvPr>
          <p:cNvPicPr>
            <a:picLocks noChangeAspect="1"/>
          </p:cNvPicPr>
          <p:nvPr/>
        </p:nvPicPr>
        <p:blipFill>
          <a:blip r:embed="rId3"/>
          <a:stretch>
            <a:fillRect/>
          </a:stretch>
        </p:blipFill>
        <p:spPr>
          <a:xfrm>
            <a:off x="129173" y="3691269"/>
            <a:ext cx="4485740" cy="1805291"/>
          </a:xfrm>
          <a:prstGeom prst="rect">
            <a:avLst/>
          </a:prstGeom>
        </p:spPr>
      </p:pic>
      <p:pic>
        <p:nvPicPr>
          <p:cNvPr id="9" name="Content Placeholder 8">
            <a:extLst>
              <a:ext uri="{FF2B5EF4-FFF2-40B4-BE49-F238E27FC236}">
                <a16:creationId xmlns:a16="http://schemas.microsoft.com/office/drawing/2014/main" id="{C8A41B85-1285-10C7-9A92-5E00F37A6F6A}"/>
              </a:ext>
            </a:extLst>
          </p:cNvPr>
          <p:cNvPicPr>
            <a:picLocks noChangeAspect="1"/>
          </p:cNvPicPr>
          <p:nvPr/>
        </p:nvPicPr>
        <p:blipFill>
          <a:blip r:embed="rId4"/>
          <a:stretch>
            <a:fillRect/>
          </a:stretch>
        </p:blipFill>
        <p:spPr>
          <a:xfrm>
            <a:off x="140974" y="258762"/>
            <a:ext cx="4263491" cy="1554757"/>
          </a:xfrm>
          <a:prstGeom prst="rect">
            <a:avLst/>
          </a:prstGeom>
        </p:spPr>
      </p:pic>
      <p:pic>
        <p:nvPicPr>
          <p:cNvPr id="15" name="Content Placeholder 14">
            <a:extLst>
              <a:ext uri="{FF2B5EF4-FFF2-40B4-BE49-F238E27FC236}">
                <a16:creationId xmlns:a16="http://schemas.microsoft.com/office/drawing/2014/main" id="{B2A32853-E301-96C4-49E7-FF19B435B46F}"/>
              </a:ext>
            </a:extLst>
          </p:cNvPr>
          <p:cNvPicPr>
            <a:picLocks noGrp="1" noChangeAspect="1"/>
          </p:cNvPicPr>
          <p:nvPr>
            <p:ph idx="1"/>
          </p:nvPr>
        </p:nvPicPr>
        <p:blipFill>
          <a:blip r:embed="rId5"/>
          <a:stretch>
            <a:fillRect/>
          </a:stretch>
        </p:blipFill>
        <p:spPr>
          <a:xfrm>
            <a:off x="5245470" y="1220391"/>
            <a:ext cx="6743931" cy="4499685"/>
          </a:xfrm>
        </p:spPr>
      </p:pic>
      <p:sp>
        <p:nvSpPr>
          <p:cNvPr id="41" name="Rectangle 40">
            <a:extLst>
              <a:ext uri="{FF2B5EF4-FFF2-40B4-BE49-F238E27FC236}">
                <a16:creationId xmlns:a16="http://schemas.microsoft.com/office/drawing/2014/main" id="{109B2863-A1A5-4050-8DE8-9BC0AD47F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F1F76955-21E0-4116-A6AA-19DB89B5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661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14DB-FEE7-2952-EF4C-F91349F38B9F}"/>
              </a:ext>
            </a:extLst>
          </p:cNvPr>
          <p:cNvSpPr>
            <a:spLocks noGrp="1"/>
          </p:cNvSpPr>
          <p:nvPr>
            <p:ph type="title"/>
          </p:nvPr>
        </p:nvSpPr>
        <p:spPr>
          <a:xfrm>
            <a:off x="1097280" y="405475"/>
            <a:ext cx="10058400" cy="1450757"/>
          </a:xfrm>
        </p:spPr>
        <p:txBody>
          <a:bodyPr>
            <a:normAutofit/>
          </a:bodyPr>
          <a:lstStyle/>
          <a:p>
            <a:r>
              <a:rPr lang="en-US" b="1" dirty="0"/>
              <a:t>Attribute Values in UK Regions (1995)</a:t>
            </a:r>
          </a:p>
        </p:txBody>
      </p:sp>
      <p:graphicFrame>
        <p:nvGraphicFramePr>
          <p:cNvPr id="28" name="Content Placeholder 4">
            <a:extLst>
              <a:ext uri="{FF2B5EF4-FFF2-40B4-BE49-F238E27FC236}">
                <a16:creationId xmlns:a16="http://schemas.microsoft.com/office/drawing/2014/main" id="{B1FD08AC-C780-EC4B-914C-EB6A2E4E6ADE}"/>
              </a:ext>
            </a:extLst>
          </p:cNvPr>
          <p:cNvGraphicFramePr>
            <a:graphicFrameLocks noGrp="1"/>
          </p:cNvGraphicFramePr>
          <p:nvPr>
            <p:ph idx="1"/>
          </p:nvPr>
        </p:nvGraphicFramePr>
        <p:xfrm>
          <a:off x="1291279" y="2098515"/>
          <a:ext cx="9669770" cy="3786084"/>
        </p:xfrm>
        <a:graphic>
          <a:graphicData uri="http://schemas.openxmlformats.org/drawingml/2006/table">
            <a:tbl>
              <a:tblPr firstRow="1" bandRow="1"/>
              <a:tblGrid>
                <a:gridCol w="1898655">
                  <a:extLst>
                    <a:ext uri="{9D8B030D-6E8A-4147-A177-3AD203B41FA5}">
                      <a16:colId xmlns:a16="http://schemas.microsoft.com/office/drawing/2014/main" val="1787818693"/>
                    </a:ext>
                  </a:extLst>
                </a:gridCol>
                <a:gridCol w="1422921">
                  <a:extLst>
                    <a:ext uri="{9D8B030D-6E8A-4147-A177-3AD203B41FA5}">
                      <a16:colId xmlns:a16="http://schemas.microsoft.com/office/drawing/2014/main" val="1028339396"/>
                    </a:ext>
                  </a:extLst>
                </a:gridCol>
                <a:gridCol w="1472872">
                  <a:extLst>
                    <a:ext uri="{9D8B030D-6E8A-4147-A177-3AD203B41FA5}">
                      <a16:colId xmlns:a16="http://schemas.microsoft.com/office/drawing/2014/main" val="195101359"/>
                    </a:ext>
                  </a:extLst>
                </a:gridCol>
                <a:gridCol w="1568019">
                  <a:extLst>
                    <a:ext uri="{9D8B030D-6E8A-4147-A177-3AD203B41FA5}">
                      <a16:colId xmlns:a16="http://schemas.microsoft.com/office/drawing/2014/main" val="2233533425"/>
                    </a:ext>
                  </a:extLst>
                </a:gridCol>
                <a:gridCol w="1292094">
                  <a:extLst>
                    <a:ext uri="{9D8B030D-6E8A-4147-A177-3AD203B41FA5}">
                      <a16:colId xmlns:a16="http://schemas.microsoft.com/office/drawing/2014/main" val="1745381054"/>
                    </a:ext>
                  </a:extLst>
                </a:gridCol>
                <a:gridCol w="2015209">
                  <a:extLst>
                    <a:ext uri="{9D8B030D-6E8A-4147-A177-3AD203B41FA5}">
                      <a16:colId xmlns:a16="http://schemas.microsoft.com/office/drawing/2014/main" val="3604713384"/>
                    </a:ext>
                  </a:extLst>
                </a:gridCol>
              </a:tblGrid>
              <a:tr h="315507">
                <a:tc>
                  <a:txBody>
                    <a:bodyPr/>
                    <a:lstStyle/>
                    <a:p>
                      <a:pPr algn="l" fontAlgn="b"/>
                      <a:r>
                        <a:rPr lang="en-US" sz="1600" b="1" i="0" u="none" strike="noStrike">
                          <a:solidFill>
                            <a:srgbClr val="000000"/>
                          </a:solidFill>
                          <a:effectLst/>
                          <a:latin typeface="Calibri" panose="020F0502020204030204" pitchFamily="34" charset="0"/>
                        </a:rPr>
                        <a:t>region_name</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job_variability</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frac_employed</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median_income</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gini_index</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education_variability</a:t>
                      </a:r>
                    </a:p>
                  </a:txBody>
                  <a:tcPr marL="9515" marR="9515" marT="9515" marB="0" anchor="b">
                    <a:lnL>
                      <a:noFill/>
                    </a:lnL>
                    <a:lnR>
                      <a:noFill/>
                    </a:lnR>
                    <a:lnT>
                      <a:noFill/>
                    </a:lnT>
                    <a:lnB>
                      <a:noFill/>
                    </a:lnB>
                  </a:tcPr>
                </a:tc>
                <a:extLst>
                  <a:ext uri="{0D108BD9-81ED-4DB2-BD59-A6C34878D82A}">
                    <a16:rowId xmlns:a16="http://schemas.microsoft.com/office/drawing/2014/main" val="3806256820"/>
                  </a:ext>
                </a:extLst>
              </a:tr>
              <a:tr h="315507">
                <a:tc>
                  <a:txBody>
                    <a:bodyPr/>
                    <a:lstStyle/>
                    <a:p>
                      <a:pPr algn="l" fontAlgn="b"/>
                      <a:r>
                        <a:rPr lang="en-US" sz="1600" b="0" i="0" u="none" strike="noStrike" dirty="0">
                          <a:solidFill>
                            <a:srgbClr val="000000"/>
                          </a:solidFill>
                          <a:effectLst/>
                          <a:latin typeface="Calibri" panose="020F0502020204030204" pitchFamily="34" charset="0"/>
                        </a:rPr>
                        <a:t>East Midlands</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399</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0.446808511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6427.445313</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0.485967897</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399</a:t>
                      </a:r>
                    </a:p>
                  </a:txBody>
                  <a:tcPr marL="9515" marR="9515" marT="9515" marB="0" anchor="b">
                    <a:lnL>
                      <a:noFill/>
                    </a:lnL>
                    <a:lnR>
                      <a:noFill/>
                    </a:lnR>
                    <a:lnT>
                      <a:noFill/>
                    </a:lnT>
                    <a:lnB>
                      <a:noFill/>
                    </a:lnB>
                  </a:tcPr>
                </a:tc>
                <a:extLst>
                  <a:ext uri="{0D108BD9-81ED-4DB2-BD59-A6C34878D82A}">
                    <a16:rowId xmlns:a16="http://schemas.microsoft.com/office/drawing/2014/main" val="1121587984"/>
                  </a:ext>
                </a:extLst>
              </a:tr>
              <a:tr h="315507">
                <a:tc>
                  <a:txBody>
                    <a:bodyPr/>
                    <a:lstStyle/>
                    <a:p>
                      <a:pPr algn="l" fontAlgn="b"/>
                      <a:r>
                        <a:rPr lang="en-US" sz="1600" b="0" i="0" u="none" strike="noStrike">
                          <a:solidFill>
                            <a:srgbClr val="000000"/>
                          </a:solidFill>
                          <a:effectLst/>
                          <a:latin typeface="Calibri" panose="020F0502020204030204" pitchFamily="34" charset="0"/>
                        </a:rPr>
                        <a:t>East of England</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411.5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0.470873786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7721.132813</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0.497099252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411.5</a:t>
                      </a:r>
                    </a:p>
                  </a:txBody>
                  <a:tcPr marL="9515" marR="9515" marT="9515" marB="0" anchor="b">
                    <a:lnL>
                      <a:noFill/>
                    </a:lnL>
                    <a:lnR>
                      <a:noFill/>
                    </a:lnR>
                    <a:lnT>
                      <a:noFill/>
                    </a:lnT>
                    <a:lnB>
                      <a:noFill/>
                    </a:lnB>
                  </a:tcPr>
                </a:tc>
                <a:extLst>
                  <a:ext uri="{0D108BD9-81ED-4DB2-BD59-A6C34878D82A}">
                    <a16:rowId xmlns:a16="http://schemas.microsoft.com/office/drawing/2014/main" val="1603876620"/>
                  </a:ext>
                </a:extLst>
              </a:tr>
              <a:tr h="315507">
                <a:tc>
                  <a:txBody>
                    <a:bodyPr/>
                    <a:lstStyle/>
                    <a:p>
                      <a:pPr algn="l" fontAlgn="b"/>
                      <a:r>
                        <a:rPr lang="en-US" sz="1600" b="0" i="0" u="none" strike="noStrike">
                          <a:solidFill>
                            <a:srgbClr val="000000"/>
                          </a:solidFill>
                          <a:effectLst/>
                          <a:latin typeface="Calibri" panose="020F0502020204030204" pitchFamily="34" charset="0"/>
                        </a:rPr>
                        <a:t>London</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445.5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0.487668161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8279.160645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0.520353421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445.5</a:t>
                      </a:r>
                    </a:p>
                  </a:txBody>
                  <a:tcPr marL="9515" marR="9515" marT="9515" marB="0" anchor="b">
                    <a:lnL>
                      <a:noFill/>
                    </a:lnL>
                    <a:lnR>
                      <a:noFill/>
                    </a:lnR>
                    <a:lnT>
                      <a:noFill/>
                    </a:lnT>
                    <a:lnB>
                      <a:noFill/>
                    </a:lnB>
                  </a:tcPr>
                </a:tc>
                <a:extLst>
                  <a:ext uri="{0D108BD9-81ED-4DB2-BD59-A6C34878D82A}">
                    <a16:rowId xmlns:a16="http://schemas.microsoft.com/office/drawing/2014/main" val="3620677026"/>
                  </a:ext>
                </a:extLst>
              </a:tr>
              <a:tr h="315507">
                <a:tc>
                  <a:txBody>
                    <a:bodyPr/>
                    <a:lstStyle/>
                    <a:p>
                      <a:pPr algn="l" fontAlgn="b"/>
                      <a:r>
                        <a:rPr lang="en-US" sz="1600" b="0" i="0" u="none" strike="noStrike">
                          <a:solidFill>
                            <a:srgbClr val="000000"/>
                          </a:solidFill>
                          <a:effectLst/>
                          <a:latin typeface="Calibri" panose="020F0502020204030204" pitchFamily="34" charset="0"/>
                        </a:rPr>
                        <a:t>North East</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211.5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0.464622642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6390.706543</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0.455351775</a:t>
                      </a:r>
                    </a:p>
                  </a:txBody>
                  <a:tcPr marL="9515" marR="9515" marT="951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211.5</a:t>
                      </a:r>
                    </a:p>
                  </a:txBody>
                  <a:tcPr marL="9515" marR="9515" marT="9515" marB="0" anchor="b">
                    <a:lnL>
                      <a:noFill/>
                    </a:lnL>
                    <a:lnR>
                      <a:noFill/>
                    </a:lnR>
                    <a:lnT>
                      <a:noFill/>
                    </a:lnT>
                    <a:lnB>
                      <a:noFill/>
                    </a:lnB>
                  </a:tcPr>
                </a:tc>
                <a:extLst>
                  <a:ext uri="{0D108BD9-81ED-4DB2-BD59-A6C34878D82A}">
                    <a16:rowId xmlns:a16="http://schemas.microsoft.com/office/drawing/2014/main" val="79009968"/>
                  </a:ext>
                </a:extLst>
              </a:tr>
              <a:tr h="315507">
                <a:tc>
                  <a:txBody>
                    <a:bodyPr/>
                    <a:lstStyle/>
                    <a:p>
                      <a:pPr algn="l" fontAlgn="b"/>
                      <a:r>
                        <a:rPr lang="en-US" sz="1600" b="0" i="0" u="none" strike="noStrike">
                          <a:solidFill>
                            <a:srgbClr val="000000"/>
                          </a:solidFill>
                          <a:effectLst/>
                          <a:latin typeface="Calibri" panose="020F0502020204030204" pitchFamily="34" charset="0"/>
                        </a:rPr>
                        <a:t>North West</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559.5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0.46875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6927.100586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0.496123116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559.5</a:t>
                      </a:r>
                    </a:p>
                  </a:txBody>
                  <a:tcPr marL="9515" marR="9515" marT="9515" marB="0" anchor="b">
                    <a:lnL>
                      <a:noFill/>
                    </a:lnL>
                    <a:lnR>
                      <a:noFill/>
                    </a:lnR>
                    <a:lnT>
                      <a:noFill/>
                    </a:lnT>
                    <a:lnB>
                      <a:noFill/>
                    </a:lnB>
                  </a:tcPr>
                </a:tc>
                <a:extLst>
                  <a:ext uri="{0D108BD9-81ED-4DB2-BD59-A6C34878D82A}">
                    <a16:rowId xmlns:a16="http://schemas.microsoft.com/office/drawing/2014/main" val="2058629205"/>
                  </a:ext>
                </a:extLst>
              </a:tr>
              <a:tr h="315507">
                <a:tc>
                  <a:txBody>
                    <a:bodyPr/>
                    <a:lstStyle/>
                    <a:p>
                      <a:pPr algn="l" fontAlgn="b"/>
                      <a:r>
                        <a:rPr lang="en-US" sz="1600" b="0" i="0" u="none" strike="noStrike">
                          <a:solidFill>
                            <a:srgbClr val="000000"/>
                          </a:solidFill>
                          <a:effectLst/>
                          <a:latin typeface="Calibri" panose="020F0502020204030204" pitchFamily="34" charset="0"/>
                        </a:rPr>
                        <a:t>Scotland</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420</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0.475624257</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6681.736328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0.497526678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420</a:t>
                      </a:r>
                    </a:p>
                  </a:txBody>
                  <a:tcPr marL="9515" marR="9515" marT="9515" marB="0" anchor="b">
                    <a:lnL>
                      <a:noFill/>
                    </a:lnL>
                    <a:lnR>
                      <a:noFill/>
                    </a:lnR>
                    <a:lnT>
                      <a:noFill/>
                    </a:lnT>
                    <a:lnB>
                      <a:noFill/>
                    </a:lnB>
                  </a:tcPr>
                </a:tc>
                <a:extLst>
                  <a:ext uri="{0D108BD9-81ED-4DB2-BD59-A6C34878D82A}">
                    <a16:rowId xmlns:a16="http://schemas.microsoft.com/office/drawing/2014/main" val="2778292462"/>
                  </a:ext>
                </a:extLst>
              </a:tr>
              <a:tr h="315507">
                <a:tc>
                  <a:txBody>
                    <a:bodyPr/>
                    <a:lstStyle/>
                    <a:p>
                      <a:pPr algn="l" fontAlgn="b"/>
                      <a:r>
                        <a:rPr lang="en-US" sz="1600" b="0" i="0" u="none" strike="noStrike">
                          <a:solidFill>
                            <a:srgbClr val="000000"/>
                          </a:solidFill>
                          <a:effectLst/>
                          <a:latin typeface="Calibri" panose="020F0502020204030204" pitchFamily="34" charset="0"/>
                        </a:rPr>
                        <a:t>South East</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668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0.504113687</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7912.114746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0.494031596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668</a:t>
                      </a:r>
                    </a:p>
                  </a:txBody>
                  <a:tcPr marL="9515" marR="9515" marT="9515" marB="0" anchor="b">
                    <a:lnL>
                      <a:noFill/>
                    </a:lnL>
                    <a:lnR>
                      <a:noFill/>
                    </a:lnR>
                    <a:lnT>
                      <a:noFill/>
                    </a:lnT>
                    <a:lnB>
                      <a:noFill/>
                    </a:lnB>
                  </a:tcPr>
                </a:tc>
                <a:extLst>
                  <a:ext uri="{0D108BD9-81ED-4DB2-BD59-A6C34878D82A}">
                    <a16:rowId xmlns:a16="http://schemas.microsoft.com/office/drawing/2014/main" val="3693165146"/>
                  </a:ext>
                </a:extLst>
              </a:tr>
              <a:tr h="315507">
                <a:tc>
                  <a:txBody>
                    <a:bodyPr/>
                    <a:lstStyle/>
                    <a:p>
                      <a:pPr algn="l" fontAlgn="b"/>
                      <a:r>
                        <a:rPr lang="en-US" sz="1600" b="0" i="0" u="none" strike="noStrike">
                          <a:solidFill>
                            <a:srgbClr val="000000"/>
                          </a:solidFill>
                          <a:effectLst/>
                          <a:latin typeface="Calibri" panose="020F0502020204030204" pitchFamily="34" charset="0"/>
                        </a:rPr>
                        <a:t>South West</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422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0.455621302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6339.334961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0.494527316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422</a:t>
                      </a:r>
                    </a:p>
                  </a:txBody>
                  <a:tcPr marL="9515" marR="9515" marT="9515" marB="0" anchor="b">
                    <a:lnL>
                      <a:noFill/>
                    </a:lnL>
                    <a:lnR>
                      <a:noFill/>
                    </a:lnR>
                    <a:lnT>
                      <a:noFill/>
                    </a:lnT>
                    <a:lnB>
                      <a:noFill/>
                    </a:lnB>
                  </a:tcPr>
                </a:tc>
                <a:extLst>
                  <a:ext uri="{0D108BD9-81ED-4DB2-BD59-A6C34878D82A}">
                    <a16:rowId xmlns:a16="http://schemas.microsoft.com/office/drawing/2014/main" val="3084869624"/>
                  </a:ext>
                </a:extLst>
              </a:tr>
              <a:tr h="315507">
                <a:tc>
                  <a:txBody>
                    <a:bodyPr/>
                    <a:lstStyle/>
                    <a:p>
                      <a:pPr algn="l" fontAlgn="b"/>
                      <a:r>
                        <a:rPr lang="en-US" sz="1600" b="0" i="0" u="none" strike="noStrike">
                          <a:solidFill>
                            <a:srgbClr val="000000"/>
                          </a:solidFill>
                          <a:effectLst/>
                          <a:latin typeface="Calibri" panose="020F0502020204030204" pitchFamily="34" charset="0"/>
                        </a:rPr>
                        <a:t>Wales</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246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0.39959432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6077.859863</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0.458941589</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246</a:t>
                      </a:r>
                    </a:p>
                  </a:txBody>
                  <a:tcPr marL="9515" marR="9515" marT="9515" marB="0" anchor="b">
                    <a:lnL>
                      <a:noFill/>
                    </a:lnL>
                    <a:lnR>
                      <a:noFill/>
                    </a:lnR>
                    <a:lnT>
                      <a:noFill/>
                    </a:lnT>
                    <a:lnB>
                      <a:noFill/>
                    </a:lnB>
                  </a:tcPr>
                </a:tc>
                <a:extLst>
                  <a:ext uri="{0D108BD9-81ED-4DB2-BD59-A6C34878D82A}">
                    <a16:rowId xmlns:a16="http://schemas.microsoft.com/office/drawing/2014/main" val="2183797989"/>
                  </a:ext>
                </a:extLst>
              </a:tr>
              <a:tr h="315507">
                <a:tc>
                  <a:txBody>
                    <a:bodyPr/>
                    <a:lstStyle/>
                    <a:p>
                      <a:pPr algn="l" fontAlgn="b"/>
                      <a:r>
                        <a:rPr lang="en-US" sz="1600" b="0" i="0" u="none" strike="noStrike">
                          <a:solidFill>
                            <a:srgbClr val="000000"/>
                          </a:solidFill>
                          <a:effectLst/>
                          <a:latin typeface="Calibri" panose="020F0502020204030204" pitchFamily="34" charset="0"/>
                        </a:rPr>
                        <a:t>West Midlands</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402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0.475776398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6500</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0.484509679</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402</a:t>
                      </a:r>
                    </a:p>
                  </a:txBody>
                  <a:tcPr marL="9515" marR="9515" marT="9515" marB="0" anchor="b">
                    <a:lnL>
                      <a:noFill/>
                    </a:lnL>
                    <a:lnR>
                      <a:noFill/>
                    </a:lnR>
                    <a:lnT>
                      <a:noFill/>
                    </a:lnT>
                    <a:lnB>
                      <a:noFill/>
                    </a:lnB>
                  </a:tcPr>
                </a:tc>
                <a:extLst>
                  <a:ext uri="{0D108BD9-81ED-4DB2-BD59-A6C34878D82A}">
                    <a16:rowId xmlns:a16="http://schemas.microsoft.com/office/drawing/2014/main" val="371512955"/>
                  </a:ext>
                </a:extLst>
              </a:tr>
              <a:tr h="315507">
                <a:tc>
                  <a:txBody>
                    <a:bodyPr/>
                    <a:lstStyle/>
                    <a:p>
                      <a:pPr algn="l" fontAlgn="b"/>
                      <a:r>
                        <a:rPr lang="en-US" sz="1600" b="0" i="0" u="none" strike="noStrike">
                          <a:solidFill>
                            <a:srgbClr val="000000"/>
                          </a:solidFill>
                          <a:effectLst/>
                          <a:latin typeface="Calibri" panose="020F0502020204030204" pitchFamily="34" charset="0"/>
                        </a:rPr>
                        <a:t>Yorkshire &amp; Humber</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429</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0.462165308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6588.619141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0.471141046</a:t>
                      </a:r>
                    </a:p>
                  </a:txBody>
                  <a:tcPr marL="9515" marR="9515" marT="9515" marB="0" anchor="b">
                    <a:lnL>
                      <a:noFill/>
                    </a:lnL>
                    <a:lnR>
                      <a:noFill/>
                    </a:lnR>
                    <a:lnT>
                      <a:noFill/>
                    </a:lnT>
                    <a:lnB>
                      <a:noFill/>
                    </a:lnB>
                  </a:tcPr>
                </a:tc>
                <a:tc>
                  <a:txBody>
                    <a:bodyPr/>
                    <a:lstStyle/>
                    <a:p>
                      <a:pPr algn="r" fontAlgn="b"/>
                      <a:r>
                        <a:rPr lang="en-US" sz="1600" b="0" i="0" u="none" strike="noStrike" dirty="0">
                          <a:solidFill>
                            <a:srgbClr val="000000"/>
                          </a:solidFill>
                          <a:effectLst/>
                          <a:latin typeface="Calibri" panose="020F0502020204030204" pitchFamily="34" charset="0"/>
                        </a:rPr>
                        <a:t>429</a:t>
                      </a:r>
                    </a:p>
                  </a:txBody>
                  <a:tcPr marL="9515" marR="9515" marT="9515" marB="0" anchor="b">
                    <a:lnL>
                      <a:noFill/>
                    </a:lnL>
                    <a:lnR>
                      <a:noFill/>
                    </a:lnR>
                    <a:lnT>
                      <a:noFill/>
                    </a:lnT>
                    <a:lnB>
                      <a:noFill/>
                    </a:lnB>
                  </a:tcPr>
                </a:tc>
                <a:extLst>
                  <a:ext uri="{0D108BD9-81ED-4DB2-BD59-A6C34878D82A}">
                    <a16:rowId xmlns:a16="http://schemas.microsoft.com/office/drawing/2014/main" val="551193333"/>
                  </a:ext>
                </a:extLst>
              </a:tr>
            </a:tbl>
          </a:graphicData>
        </a:graphic>
      </p:graphicFrame>
      <p:sp>
        <p:nvSpPr>
          <p:cNvPr id="3" name="Title 1">
            <a:extLst>
              <a:ext uri="{FF2B5EF4-FFF2-40B4-BE49-F238E27FC236}">
                <a16:creationId xmlns:a16="http://schemas.microsoft.com/office/drawing/2014/main" id="{EA529A22-A985-C829-4AB0-CF15570AD8E1}"/>
              </a:ext>
            </a:extLst>
          </p:cNvPr>
          <p:cNvSpPr txBox="1">
            <a:spLocks/>
          </p:cNvSpPr>
          <p:nvPr/>
        </p:nvSpPr>
        <p:spPr>
          <a:xfrm>
            <a:off x="1097280" y="272050"/>
            <a:ext cx="10058400" cy="76395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Data Curation Results </a:t>
            </a:r>
            <a:endParaRPr lang="en-US" dirty="0"/>
          </a:p>
        </p:txBody>
      </p:sp>
    </p:spTree>
    <p:extLst>
      <p:ext uri="{BB962C8B-B14F-4D97-AF65-F5344CB8AC3E}">
        <p14:creationId xmlns:p14="http://schemas.microsoft.com/office/powerpoint/2010/main" val="343047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EC72-BDB7-5502-2420-ACE525C7231C}"/>
              </a:ext>
            </a:extLst>
          </p:cNvPr>
          <p:cNvSpPr>
            <a:spLocks noGrp="1"/>
          </p:cNvSpPr>
          <p:nvPr>
            <p:ph type="title"/>
          </p:nvPr>
        </p:nvSpPr>
        <p:spPr>
          <a:xfrm>
            <a:off x="4993640" y="973401"/>
            <a:ext cx="2204720" cy="763959"/>
          </a:xfrm>
        </p:spPr>
        <p:txBody>
          <a:bodyPr>
            <a:normAutofit/>
          </a:bodyPr>
          <a:lstStyle/>
          <a:p>
            <a:r>
              <a:rPr lang="en-US" b="1" dirty="0"/>
              <a:t> (2000)</a:t>
            </a:r>
            <a:endParaRPr lang="en-US" dirty="0"/>
          </a:p>
        </p:txBody>
      </p:sp>
      <p:graphicFrame>
        <p:nvGraphicFramePr>
          <p:cNvPr id="4" name="Content Placeholder 3">
            <a:extLst>
              <a:ext uri="{FF2B5EF4-FFF2-40B4-BE49-F238E27FC236}">
                <a16:creationId xmlns:a16="http://schemas.microsoft.com/office/drawing/2014/main" id="{71101CE5-44BF-E81D-322A-1784BCB7205E}"/>
              </a:ext>
            </a:extLst>
          </p:cNvPr>
          <p:cNvGraphicFramePr>
            <a:graphicFrameLocks noGrp="1"/>
          </p:cNvGraphicFramePr>
          <p:nvPr>
            <p:ph idx="1"/>
            <p:extLst>
              <p:ext uri="{D42A27DB-BD31-4B8C-83A1-F6EECF244321}">
                <p14:modId xmlns:p14="http://schemas.microsoft.com/office/powerpoint/2010/main" val="2577294102"/>
              </p:ext>
            </p:extLst>
          </p:nvPr>
        </p:nvGraphicFramePr>
        <p:xfrm>
          <a:off x="1291279" y="2098515"/>
          <a:ext cx="9669770" cy="3786084"/>
        </p:xfrm>
        <a:graphic>
          <a:graphicData uri="http://schemas.openxmlformats.org/drawingml/2006/table">
            <a:tbl>
              <a:tblPr firstRow="1" bandRow="1"/>
              <a:tblGrid>
                <a:gridCol w="1898655">
                  <a:extLst>
                    <a:ext uri="{9D8B030D-6E8A-4147-A177-3AD203B41FA5}">
                      <a16:colId xmlns:a16="http://schemas.microsoft.com/office/drawing/2014/main" val="74333004"/>
                    </a:ext>
                  </a:extLst>
                </a:gridCol>
                <a:gridCol w="1422921">
                  <a:extLst>
                    <a:ext uri="{9D8B030D-6E8A-4147-A177-3AD203B41FA5}">
                      <a16:colId xmlns:a16="http://schemas.microsoft.com/office/drawing/2014/main" val="16255775"/>
                    </a:ext>
                  </a:extLst>
                </a:gridCol>
                <a:gridCol w="1472872">
                  <a:extLst>
                    <a:ext uri="{9D8B030D-6E8A-4147-A177-3AD203B41FA5}">
                      <a16:colId xmlns:a16="http://schemas.microsoft.com/office/drawing/2014/main" val="967319631"/>
                    </a:ext>
                  </a:extLst>
                </a:gridCol>
                <a:gridCol w="1568019">
                  <a:extLst>
                    <a:ext uri="{9D8B030D-6E8A-4147-A177-3AD203B41FA5}">
                      <a16:colId xmlns:a16="http://schemas.microsoft.com/office/drawing/2014/main" val="97339570"/>
                    </a:ext>
                  </a:extLst>
                </a:gridCol>
                <a:gridCol w="1292094">
                  <a:extLst>
                    <a:ext uri="{9D8B030D-6E8A-4147-A177-3AD203B41FA5}">
                      <a16:colId xmlns:a16="http://schemas.microsoft.com/office/drawing/2014/main" val="3261704169"/>
                    </a:ext>
                  </a:extLst>
                </a:gridCol>
                <a:gridCol w="2015209">
                  <a:extLst>
                    <a:ext uri="{9D8B030D-6E8A-4147-A177-3AD203B41FA5}">
                      <a16:colId xmlns:a16="http://schemas.microsoft.com/office/drawing/2014/main" val="1095756240"/>
                    </a:ext>
                  </a:extLst>
                </a:gridCol>
              </a:tblGrid>
              <a:tr h="315507">
                <a:tc>
                  <a:txBody>
                    <a:bodyPr/>
                    <a:lstStyle/>
                    <a:p>
                      <a:pPr algn="l" fontAlgn="b"/>
                      <a:r>
                        <a:rPr lang="en-US" sz="1600" b="1" i="0" u="none" strike="noStrike">
                          <a:solidFill>
                            <a:srgbClr val="000000"/>
                          </a:solidFill>
                          <a:effectLst/>
                          <a:latin typeface="Calibri" panose="020F0502020204030204" pitchFamily="34" charset="0"/>
                        </a:rPr>
                        <a:t>region_name</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job_variability</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frac_employed</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median_income</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gini_index</a:t>
                      </a:r>
                    </a:p>
                  </a:txBody>
                  <a:tcPr marL="9515" marR="9515" marT="9515" marB="0" anchor="b">
                    <a:lnL>
                      <a:noFill/>
                    </a:lnL>
                    <a:lnR>
                      <a:noFill/>
                    </a:lnR>
                    <a:lnT>
                      <a:noFill/>
                    </a:lnT>
                    <a:lnB>
                      <a:noFill/>
                    </a:lnB>
                  </a:tcPr>
                </a:tc>
                <a:tc>
                  <a:txBody>
                    <a:bodyPr/>
                    <a:lstStyle/>
                    <a:p>
                      <a:pPr algn="l" fontAlgn="b"/>
                      <a:r>
                        <a:rPr lang="en-US" sz="1600" b="1" i="0" u="none" strike="noStrike">
                          <a:solidFill>
                            <a:srgbClr val="000000"/>
                          </a:solidFill>
                          <a:effectLst/>
                          <a:latin typeface="Calibri" panose="020F0502020204030204" pitchFamily="34" charset="0"/>
                        </a:rPr>
                        <a:t>education_variability</a:t>
                      </a:r>
                    </a:p>
                  </a:txBody>
                  <a:tcPr marL="9515" marR="9515" marT="9515" marB="0" anchor="b">
                    <a:lnL>
                      <a:noFill/>
                    </a:lnL>
                    <a:lnR>
                      <a:noFill/>
                    </a:lnR>
                    <a:lnT>
                      <a:noFill/>
                    </a:lnT>
                    <a:lnB>
                      <a:noFill/>
                    </a:lnB>
                  </a:tcPr>
                </a:tc>
                <a:extLst>
                  <a:ext uri="{0D108BD9-81ED-4DB2-BD59-A6C34878D82A}">
                    <a16:rowId xmlns:a16="http://schemas.microsoft.com/office/drawing/2014/main" val="676611760"/>
                  </a:ext>
                </a:extLst>
              </a:tr>
              <a:tr h="315507">
                <a:tc>
                  <a:txBody>
                    <a:bodyPr/>
                    <a:lstStyle/>
                    <a:p>
                      <a:pPr algn="l" fontAlgn="b"/>
                      <a:r>
                        <a:rPr lang="en-US" sz="1600" b="0" i="0" u="none" strike="noStrike">
                          <a:solidFill>
                            <a:srgbClr val="000000"/>
                          </a:solidFill>
                          <a:effectLst/>
                          <a:latin typeface="Calibri" panose="020F0502020204030204" pitchFamily="34" charset="0"/>
                        </a:rPr>
                        <a:t>East Midlands</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462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0.511351351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8678.311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0.449645691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462</a:t>
                      </a:r>
                    </a:p>
                  </a:txBody>
                  <a:tcPr marL="9515" marR="9515" marT="9515" marB="0" anchor="b">
                    <a:lnL>
                      <a:noFill/>
                    </a:lnL>
                    <a:lnR>
                      <a:noFill/>
                    </a:lnR>
                    <a:lnT>
                      <a:noFill/>
                    </a:lnT>
                    <a:lnB>
                      <a:noFill/>
                    </a:lnB>
                  </a:tcPr>
                </a:tc>
                <a:extLst>
                  <a:ext uri="{0D108BD9-81ED-4DB2-BD59-A6C34878D82A}">
                    <a16:rowId xmlns:a16="http://schemas.microsoft.com/office/drawing/2014/main" val="3313118867"/>
                  </a:ext>
                </a:extLst>
              </a:tr>
              <a:tr h="315507">
                <a:tc>
                  <a:txBody>
                    <a:bodyPr/>
                    <a:lstStyle/>
                    <a:p>
                      <a:pPr algn="l" fontAlgn="b"/>
                      <a:r>
                        <a:rPr lang="en-US" sz="1600" b="0" i="0" u="none" strike="noStrike">
                          <a:solidFill>
                            <a:srgbClr val="000000"/>
                          </a:solidFill>
                          <a:effectLst/>
                          <a:latin typeface="Calibri" panose="020F0502020204030204" pitchFamily="34" charset="0"/>
                        </a:rPr>
                        <a:t>East of England</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459</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0.503808487</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9591.966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0.493657648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459</a:t>
                      </a:r>
                    </a:p>
                  </a:txBody>
                  <a:tcPr marL="9515" marR="9515" marT="9515" marB="0" anchor="b">
                    <a:lnL>
                      <a:noFill/>
                    </a:lnL>
                    <a:lnR>
                      <a:noFill/>
                    </a:lnR>
                    <a:lnT>
                      <a:noFill/>
                    </a:lnT>
                    <a:lnB>
                      <a:noFill/>
                    </a:lnB>
                  </a:tcPr>
                </a:tc>
                <a:extLst>
                  <a:ext uri="{0D108BD9-81ED-4DB2-BD59-A6C34878D82A}">
                    <a16:rowId xmlns:a16="http://schemas.microsoft.com/office/drawing/2014/main" val="2335254956"/>
                  </a:ext>
                </a:extLst>
              </a:tr>
              <a:tr h="315507">
                <a:tc>
                  <a:txBody>
                    <a:bodyPr/>
                    <a:lstStyle/>
                    <a:p>
                      <a:pPr algn="l" fontAlgn="b"/>
                      <a:r>
                        <a:rPr lang="en-US" sz="1600" b="0" i="0" u="none" strike="noStrike">
                          <a:solidFill>
                            <a:srgbClr val="000000"/>
                          </a:solidFill>
                          <a:effectLst/>
                          <a:latin typeface="Calibri" panose="020F0502020204030204" pitchFamily="34" charset="0"/>
                        </a:rPr>
                        <a:t>London</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463</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0.514563107</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10688.222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0.505179495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463</a:t>
                      </a:r>
                    </a:p>
                  </a:txBody>
                  <a:tcPr marL="9515" marR="9515" marT="9515" marB="0" anchor="b">
                    <a:lnL>
                      <a:noFill/>
                    </a:lnL>
                    <a:lnR>
                      <a:noFill/>
                    </a:lnR>
                    <a:lnT>
                      <a:noFill/>
                    </a:lnT>
                    <a:lnB>
                      <a:noFill/>
                    </a:lnB>
                  </a:tcPr>
                </a:tc>
                <a:extLst>
                  <a:ext uri="{0D108BD9-81ED-4DB2-BD59-A6C34878D82A}">
                    <a16:rowId xmlns:a16="http://schemas.microsoft.com/office/drawing/2014/main" val="19779126"/>
                  </a:ext>
                </a:extLst>
              </a:tr>
              <a:tr h="315507">
                <a:tc>
                  <a:txBody>
                    <a:bodyPr/>
                    <a:lstStyle/>
                    <a:p>
                      <a:pPr algn="l" fontAlgn="b"/>
                      <a:r>
                        <a:rPr lang="en-US" sz="1600" b="0" i="0" u="none" strike="noStrike">
                          <a:solidFill>
                            <a:srgbClr val="000000"/>
                          </a:solidFill>
                          <a:effectLst/>
                          <a:latin typeface="Calibri" panose="020F0502020204030204" pitchFamily="34" charset="0"/>
                        </a:rPr>
                        <a:t>North East</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251.5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0.466269841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8281.648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0.456206696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251.5</a:t>
                      </a:r>
                    </a:p>
                  </a:txBody>
                  <a:tcPr marL="9515" marR="9515" marT="9515" marB="0" anchor="b">
                    <a:lnL>
                      <a:noFill/>
                    </a:lnL>
                    <a:lnR>
                      <a:noFill/>
                    </a:lnR>
                    <a:lnT>
                      <a:noFill/>
                    </a:lnT>
                    <a:lnB>
                      <a:noFill/>
                    </a:lnB>
                  </a:tcPr>
                </a:tc>
                <a:extLst>
                  <a:ext uri="{0D108BD9-81ED-4DB2-BD59-A6C34878D82A}">
                    <a16:rowId xmlns:a16="http://schemas.microsoft.com/office/drawing/2014/main" val="3562735441"/>
                  </a:ext>
                </a:extLst>
              </a:tr>
              <a:tr h="315507">
                <a:tc>
                  <a:txBody>
                    <a:bodyPr/>
                    <a:lstStyle/>
                    <a:p>
                      <a:pPr algn="l" fontAlgn="b"/>
                      <a:r>
                        <a:rPr lang="en-US" sz="1600" b="0" i="0" u="none" strike="noStrike">
                          <a:solidFill>
                            <a:srgbClr val="000000"/>
                          </a:solidFill>
                          <a:effectLst/>
                          <a:latin typeface="Calibri" panose="020F0502020204030204" pitchFamily="34" charset="0"/>
                        </a:rPr>
                        <a:t>North West</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633.5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0.495268139</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9418.572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0.455935763</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633.5</a:t>
                      </a:r>
                    </a:p>
                  </a:txBody>
                  <a:tcPr marL="9515" marR="9515" marT="9515" marB="0" anchor="b">
                    <a:lnL>
                      <a:noFill/>
                    </a:lnL>
                    <a:lnR>
                      <a:noFill/>
                    </a:lnR>
                    <a:lnT>
                      <a:noFill/>
                    </a:lnT>
                    <a:lnB>
                      <a:noFill/>
                    </a:lnB>
                  </a:tcPr>
                </a:tc>
                <a:extLst>
                  <a:ext uri="{0D108BD9-81ED-4DB2-BD59-A6C34878D82A}">
                    <a16:rowId xmlns:a16="http://schemas.microsoft.com/office/drawing/2014/main" val="952439914"/>
                  </a:ext>
                </a:extLst>
              </a:tr>
              <a:tr h="315507">
                <a:tc>
                  <a:txBody>
                    <a:bodyPr/>
                    <a:lstStyle/>
                    <a:p>
                      <a:pPr algn="l" fontAlgn="b"/>
                      <a:r>
                        <a:rPr lang="en-US" sz="1600" b="0" i="0" u="none" strike="noStrike">
                          <a:solidFill>
                            <a:srgbClr val="000000"/>
                          </a:solidFill>
                          <a:effectLst/>
                          <a:latin typeface="Calibri" panose="020F0502020204030204" pitchFamily="34" charset="0"/>
                        </a:rPr>
                        <a:t>Scotland</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1745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0.486107133</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8709.897</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0.453888422</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1745</a:t>
                      </a:r>
                    </a:p>
                  </a:txBody>
                  <a:tcPr marL="9515" marR="9515" marT="9515" marB="0" anchor="b">
                    <a:lnL>
                      <a:noFill/>
                    </a:lnL>
                    <a:lnR>
                      <a:noFill/>
                    </a:lnR>
                    <a:lnT>
                      <a:noFill/>
                    </a:lnT>
                    <a:lnB>
                      <a:noFill/>
                    </a:lnB>
                  </a:tcPr>
                </a:tc>
                <a:extLst>
                  <a:ext uri="{0D108BD9-81ED-4DB2-BD59-A6C34878D82A}">
                    <a16:rowId xmlns:a16="http://schemas.microsoft.com/office/drawing/2014/main" val="4011245505"/>
                  </a:ext>
                </a:extLst>
              </a:tr>
              <a:tr h="315507">
                <a:tc>
                  <a:txBody>
                    <a:bodyPr/>
                    <a:lstStyle/>
                    <a:p>
                      <a:pPr algn="l" fontAlgn="b"/>
                      <a:r>
                        <a:rPr lang="en-US" sz="1600" b="0" i="0" u="none" strike="noStrike">
                          <a:solidFill>
                            <a:srgbClr val="000000"/>
                          </a:solidFill>
                          <a:effectLst/>
                          <a:latin typeface="Calibri" panose="020F0502020204030204" pitchFamily="34" charset="0"/>
                        </a:rPr>
                        <a:t>South East</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734.5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0.521768707</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10013.899</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0.463004738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734.5</a:t>
                      </a:r>
                    </a:p>
                  </a:txBody>
                  <a:tcPr marL="9515" marR="9515" marT="9515" marB="0" anchor="b">
                    <a:lnL>
                      <a:noFill/>
                    </a:lnL>
                    <a:lnR>
                      <a:noFill/>
                    </a:lnR>
                    <a:lnT>
                      <a:noFill/>
                    </a:lnT>
                    <a:lnB>
                      <a:noFill/>
                    </a:lnB>
                  </a:tcPr>
                </a:tc>
                <a:extLst>
                  <a:ext uri="{0D108BD9-81ED-4DB2-BD59-A6C34878D82A}">
                    <a16:rowId xmlns:a16="http://schemas.microsoft.com/office/drawing/2014/main" val="3168688965"/>
                  </a:ext>
                </a:extLst>
              </a:tr>
              <a:tr h="315507">
                <a:tc>
                  <a:txBody>
                    <a:bodyPr/>
                    <a:lstStyle/>
                    <a:p>
                      <a:pPr algn="l" fontAlgn="b"/>
                      <a:r>
                        <a:rPr lang="en-US" sz="1600" b="0" i="0" u="none" strike="noStrike">
                          <a:solidFill>
                            <a:srgbClr val="000000"/>
                          </a:solidFill>
                          <a:effectLst/>
                          <a:latin typeface="Calibri" panose="020F0502020204030204" pitchFamily="34" charset="0"/>
                        </a:rPr>
                        <a:t>South West</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483</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0.490175801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8671.81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0.472033178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483</a:t>
                      </a:r>
                    </a:p>
                  </a:txBody>
                  <a:tcPr marL="9515" marR="9515" marT="9515" marB="0" anchor="b">
                    <a:lnL>
                      <a:noFill/>
                    </a:lnL>
                    <a:lnR>
                      <a:noFill/>
                    </a:lnR>
                    <a:lnT>
                      <a:noFill/>
                    </a:lnT>
                    <a:lnB>
                      <a:noFill/>
                    </a:lnB>
                  </a:tcPr>
                </a:tc>
                <a:extLst>
                  <a:ext uri="{0D108BD9-81ED-4DB2-BD59-A6C34878D82A}">
                    <a16:rowId xmlns:a16="http://schemas.microsoft.com/office/drawing/2014/main" val="1681642020"/>
                  </a:ext>
                </a:extLst>
              </a:tr>
              <a:tr h="315507">
                <a:tc>
                  <a:txBody>
                    <a:bodyPr/>
                    <a:lstStyle/>
                    <a:p>
                      <a:pPr algn="l" fontAlgn="b"/>
                      <a:r>
                        <a:rPr lang="en-US" sz="1600" b="0" i="0" u="none" strike="noStrike">
                          <a:solidFill>
                            <a:srgbClr val="000000"/>
                          </a:solidFill>
                          <a:effectLst/>
                          <a:latin typeface="Calibri" panose="020F0502020204030204" pitchFamily="34" charset="0"/>
                        </a:rPr>
                        <a:t>Wales</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1500</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0.410863046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8300</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0.468484577</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1500</a:t>
                      </a:r>
                    </a:p>
                  </a:txBody>
                  <a:tcPr marL="9515" marR="9515" marT="9515" marB="0" anchor="b">
                    <a:lnL>
                      <a:noFill/>
                    </a:lnL>
                    <a:lnR>
                      <a:noFill/>
                    </a:lnR>
                    <a:lnT>
                      <a:noFill/>
                    </a:lnT>
                    <a:lnB>
                      <a:noFill/>
                    </a:lnB>
                  </a:tcPr>
                </a:tc>
                <a:extLst>
                  <a:ext uri="{0D108BD9-81ED-4DB2-BD59-A6C34878D82A}">
                    <a16:rowId xmlns:a16="http://schemas.microsoft.com/office/drawing/2014/main" val="3527166695"/>
                  </a:ext>
                </a:extLst>
              </a:tr>
              <a:tr h="315507">
                <a:tc>
                  <a:txBody>
                    <a:bodyPr/>
                    <a:lstStyle/>
                    <a:p>
                      <a:pPr algn="l" fontAlgn="b"/>
                      <a:r>
                        <a:rPr lang="en-US" sz="1600" b="0" i="0" u="none" strike="noStrike">
                          <a:solidFill>
                            <a:srgbClr val="000000"/>
                          </a:solidFill>
                          <a:effectLst/>
                          <a:latin typeface="Calibri" panose="020F0502020204030204" pitchFamily="34" charset="0"/>
                        </a:rPr>
                        <a:t>West Midlands</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478</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0.500522466</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8520.921</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0.446613377</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478</a:t>
                      </a:r>
                    </a:p>
                  </a:txBody>
                  <a:tcPr marL="9515" marR="9515" marT="9515" marB="0" anchor="b">
                    <a:lnL>
                      <a:noFill/>
                    </a:lnL>
                    <a:lnR>
                      <a:noFill/>
                    </a:lnR>
                    <a:lnT>
                      <a:noFill/>
                    </a:lnT>
                    <a:lnB>
                      <a:noFill/>
                    </a:lnB>
                  </a:tcPr>
                </a:tc>
                <a:extLst>
                  <a:ext uri="{0D108BD9-81ED-4DB2-BD59-A6C34878D82A}">
                    <a16:rowId xmlns:a16="http://schemas.microsoft.com/office/drawing/2014/main" val="2694707102"/>
                  </a:ext>
                </a:extLst>
              </a:tr>
              <a:tr h="315507">
                <a:tc>
                  <a:txBody>
                    <a:bodyPr/>
                    <a:lstStyle/>
                    <a:p>
                      <a:pPr algn="l" fontAlgn="b"/>
                      <a:r>
                        <a:rPr lang="en-US" sz="1600" b="0" i="0" u="none" strike="noStrike">
                          <a:solidFill>
                            <a:srgbClr val="000000"/>
                          </a:solidFill>
                          <a:effectLst/>
                          <a:latin typeface="Calibri" panose="020F0502020204030204" pitchFamily="34" charset="0"/>
                        </a:rPr>
                        <a:t>Yorkshire &amp; Humber</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491.5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0.462398374</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8283.303</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0.458670115</a:t>
                      </a:r>
                    </a:p>
                  </a:txBody>
                  <a:tcPr marL="9515" marR="9515" marT="951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491.5</a:t>
                      </a:r>
                    </a:p>
                  </a:txBody>
                  <a:tcPr marL="9515" marR="9515" marT="9515" marB="0" anchor="b">
                    <a:lnL>
                      <a:noFill/>
                    </a:lnL>
                    <a:lnR>
                      <a:noFill/>
                    </a:lnR>
                    <a:lnT>
                      <a:noFill/>
                    </a:lnT>
                    <a:lnB>
                      <a:noFill/>
                    </a:lnB>
                  </a:tcPr>
                </a:tc>
                <a:extLst>
                  <a:ext uri="{0D108BD9-81ED-4DB2-BD59-A6C34878D82A}">
                    <a16:rowId xmlns:a16="http://schemas.microsoft.com/office/drawing/2014/main" val="3841404436"/>
                  </a:ext>
                </a:extLst>
              </a:tr>
            </a:tbl>
          </a:graphicData>
        </a:graphic>
      </p:graphicFrame>
    </p:spTree>
    <p:extLst>
      <p:ext uri="{BB962C8B-B14F-4D97-AF65-F5344CB8AC3E}">
        <p14:creationId xmlns:p14="http://schemas.microsoft.com/office/powerpoint/2010/main" val="169504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87BD-940B-7828-0873-0FEB13F2CEB1}"/>
              </a:ext>
            </a:extLst>
          </p:cNvPr>
          <p:cNvSpPr>
            <a:spLocks noGrp="1"/>
          </p:cNvSpPr>
          <p:nvPr>
            <p:ph type="title"/>
          </p:nvPr>
        </p:nvSpPr>
        <p:spPr>
          <a:xfrm>
            <a:off x="5273040" y="853440"/>
            <a:ext cx="2021840" cy="843280"/>
          </a:xfrm>
        </p:spPr>
        <p:txBody>
          <a:bodyPr>
            <a:normAutofit/>
          </a:bodyPr>
          <a:lstStyle/>
          <a:p>
            <a:r>
              <a:rPr lang="en-US" b="1" dirty="0"/>
              <a:t>(2004)</a:t>
            </a:r>
            <a:endParaRPr lang="en-US" dirty="0"/>
          </a:p>
        </p:txBody>
      </p:sp>
      <p:graphicFrame>
        <p:nvGraphicFramePr>
          <p:cNvPr id="4" name="Content Placeholder 3">
            <a:extLst>
              <a:ext uri="{FF2B5EF4-FFF2-40B4-BE49-F238E27FC236}">
                <a16:creationId xmlns:a16="http://schemas.microsoft.com/office/drawing/2014/main" id="{2C826019-63C2-6BED-0A95-C8F4D1DF98D8}"/>
              </a:ext>
            </a:extLst>
          </p:cNvPr>
          <p:cNvGraphicFramePr>
            <a:graphicFrameLocks noGrp="1"/>
          </p:cNvGraphicFramePr>
          <p:nvPr>
            <p:ph idx="1"/>
            <p:extLst>
              <p:ext uri="{D42A27DB-BD31-4B8C-83A1-F6EECF244321}">
                <p14:modId xmlns:p14="http://schemas.microsoft.com/office/powerpoint/2010/main" val="2234134507"/>
              </p:ext>
            </p:extLst>
          </p:nvPr>
        </p:nvGraphicFramePr>
        <p:xfrm>
          <a:off x="1981977" y="2098515"/>
          <a:ext cx="8288374" cy="3786090"/>
        </p:xfrm>
        <a:graphic>
          <a:graphicData uri="http://schemas.openxmlformats.org/drawingml/2006/table">
            <a:tbl>
              <a:tblPr firstRow="1" bandRow="1"/>
              <a:tblGrid>
                <a:gridCol w="1627418">
                  <a:extLst>
                    <a:ext uri="{9D8B030D-6E8A-4147-A177-3AD203B41FA5}">
                      <a16:colId xmlns:a16="http://schemas.microsoft.com/office/drawing/2014/main" val="3094155782"/>
                    </a:ext>
                  </a:extLst>
                </a:gridCol>
                <a:gridCol w="1219647">
                  <a:extLst>
                    <a:ext uri="{9D8B030D-6E8A-4147-A177-3AD203B41FA5}">
                      <a16:colId xmlns:a16="http://schemas.microsoft.com/office/drawing/2014/main" val="1937503188"/>
                    </a:ext>
                  </a:extLst>
                </a:gridCol>
                <a:gridCol w="1262462">
                  <a:extLst>
                    <a:ext uri="{9D8B030D-6E8A-4147-A177-3AD203B41FA5}">
                      <a16:colId xmlns:a16="http://schemas.microsoft.com/office/drawing/2014/main" val="3594731919"/>
                    </a:ext>
                  </a:extLst>
                </a:gridCol>
                <a:gridCol w="1344016">
                  <a:extLst>
                    <a:ext uri="{9D8B030D-6E8A-4147-A177-3AD203B41FA5}">
                      <a16:colId xmlns:a16="http://schemas.microsoft.com/office/drawing/2014/main" val="2392822537"/>
                    </a:ext>
                  </a:extLst>
                </a:gridCol>
                <a:gridCol w="1107509">
                  <a:extLst>
                    <a:ext uri="{9D8B030D-6E8A-4147-A177-3AD203B41FA5}">
                      <a16:colId xmlns:a16="http://schemas.microsoft.com/office/drawing/2014/main" val="131514091"/>
                    </a:ext>
                  </a:extLst>
                </a:gridCol>
                <a:gridCol w="1727322">
                  <a:extLst>
                    <a:ext uri="{9D8B030D-6E8A-4147-A177-3AD203B41FA5}">
                      <a16:colId xmlns:a16="http://schemas.microsoft.com/office/drawing/2014/main" val="2720037420"/>
                    </a:ext>
                  </a:extLst>
                </a:gridCol>
              </a:tblGrid>
              <a:tr h="270435">
                <a:tc>
                  <a:txBody>
                    <a:bodyPr/>
                    <a:lstStyle/>
                    <a:p>
                      <a:pPr algn="l" fontAlgn="b"/>
                      <a:r>
                        <a:rPr lang="en-US" sz="1400" b="1" i="0" u="none" strike="noStrike">
                          <a:solidFill>
                            <a:srgbClr val="000000"/>
                          </a:solidFill>
                          <a:effectLst/>
                          <a:latin typeface="Calibri" panose="020F0502020204030204" pitchFamily="34" charset="0"/>
                        </a:rPr>
                        <a:t>region_name</a:t>
                      </a:r>
                    </a:p>
                  </a:txBody>
                  <a:tcPr marL="8155" marR="8155" marT="8155"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job_variability</a:t>
                      </a:r>
                    </a:p>
                  </a:txBody>
                  <a:tcPr marL="8155" marR="8155" marT="8155"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frac_employed</a:t>
                      </a:r>
                    </a:p>
                  </a:txBody>
                  <a:tcPr marL="8155" marR="8155" marT="8155"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median_income</a:t>
                      </a:r>
                    </a:p>
                  </a:txBody>
                  <a:tcPr marL="8155" marR="8155" marT="8155"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gini_index</a:t>
                      </a:r>
                    </a:p>
                  </a:txBody>
                  <a:tcPr marL="8155" marR="8155" marT="8155" marB="0" anchor="b">
                    <a:lnL>
                      <a:noFill/>
                    </a:lnL>
                    <a:lnR>
                      <a:noFill/>
                    </a:lnR>
                    <a:lnT>
                      <a:noFill/>
                    </a:lnT>
                    <a:lnB>
                      <a:noFill/>
                    </a:lnB>
                  </a:tcPr>
                </a:tc>
                <a:tc>
                  <a:txBody>
                    <a:bodyPr/>
                    <a:lstStyle/>
                    <a:p>
                      <a:pPr algn="l" fontAlgn="b"/>
                      <a:r>
                        <a:rPr lang="en-US" sz="1400" b="1" i="0" u="none" strike="noStrike">
                          <a:solidFill>
                            <a:srgbClr val="000000"/>
                          </a:solidFill>
                          <a:effectLst/>
                          <a:latin typeface="Calibri" panose="020F0502020204030204" pitchFamily="34" charset="0"/>
                        </a:rPr>
                        <a:t>education_variability</a:t>
                      </a:r>
                    </a:p>
                  </a:txBody>
                  <a:tcPr marL="8155" marR="8155" marT="8155" marB="0" anchor="b">
                    <a:lnL>
                      <a:noFill/>
                    </a:lnL>
                    <a:lnR>
                      <a:noFill/>
                    </a:lnR>
                    <a:lnT>
                      <a:noFill/>
                    </a:lnT>
                    <a:lnB>
                      <a:noFill/>
                    </a:lnB>
                  </a:tcPr>
                </a:tc>
                <a:extLst>
                  <a:ext uri="{0D108BD9-81ED-4DB2-BD59-A6C34878D82A}">
                    <a16:rowId xmlns:a16="http://schemas.microsoft.com/office/drawing/2014/main" val="1335827038"/>
                  </a:ext>
                </a:extLst>
              </a:tr>
              <a:tr h="270435">
                <a:tc>
                  <a:txBody>
                    <a:bodyPr/>
                    <a:lstStyle/>
                    <a:p>
                      <a:pPr algn="l" fontAlgn="b"/>
                      <a:r>
                        <a:rPr lang="en-US" sz="1400" b="0" i="0" u="none" strike="noStrike">
                          <a:solidFill>
                            <a:srgbClr val="000000"/>
                          </a:solidFill>
                          <a:effectLst/>
                          <a:latin typeface="Calibri" panose="020F0502020204030204" pitchFamily="34" charset="0"/>
                        </a:rPr>
                        <a:t>Channel Islands</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10603.949</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0.312804127</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8155" marR="8155" marT="8155" marB="0" anchor="b">
                    <a:lnL>
                      <a:noFill/>
                    </a:lnL>
                    <a:lnR>
                      <a:noFill/>
                    </a:lnR>
                    <a:lnT>
                      <a:noFill/>
                    </a:lnT>
                    <a:lnB>
                      <a:noFill/>
                    </a:lnB>
                  </a:tcPr>
                </a:tc>
                <a:extLst>
                  <a:ext uri="{0D108BD9-81ED-4DB2-BD59-A6C34878D82A}">
                    <a16:rowId xmlns:a16="http://schemas.microsoft.com/office/drawing/2014/main" val="2262538304"/>
                  </a:ext>
                </a:extLst>
              </a:tr>
              <a:tr h="270435">
                <a:tc>
                  <a:txBody>
                    <a:bodyPr/>
                    <a:lstStyle/>
                    <a:p>
                      <a:pPr algn="l" fontAlgn="b"/>
                      <a:r>
                        <a:rPr lang="en-US" sz="1400" b="0" i="0" u="none" strike="noStrike">
                          <a:solidFill>
                            <a:srgbClr val="000000"/>
                          </a:solidFill>
                          <a:effectLst/>
                          <a:latin typeface="Calibri" panose="020F0502020204030204" pitchFamily="34" charset="0"/>
                        </a:rPr>
                        <a:t>East Midlands</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368.5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0.51897019</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10909.073</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0.459948929</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368.5</a:t>
                      </a:r>
                    </a:p>
                  </a:txBody>
                  <a:tcPr marL="8155" marR="8155" marT="8155" marB="0" anchor="b">
                    <a:lnL>
                      <a:noFill/>
                    </a:lnL>
                    <a:lnR>
                      <a:noFill/>
                    </a:lnR>
                    <a:lnT>
                      <a:noFill/>
                    </a:lnT>
                    <a:lnB>
                      <a:noFill/>
                    </a:lnB>
                  </a:tcPr>
                </a:tc>
                <a:extLst>
                  <a:ext uri="{0D108BD9-81ED-4DB2-BD59-A6C34878D82A}">
                    <a16:rowId xmlns:a16="http://schemas.microsoft.com/office/drawing/2014/main" val="1372765747"/>
                  </a:ext>
                </a:extLst>
              </a:tr>
              <a:tr h="270435">
                <a:tc>
                  <a:txBody>
                    <a:bodyPr/>
                    <a:lstStyle/>
                    <a:p>
                      <a:pPr algn="l" fontAlgn="b"/>
                      <a:r>
                        <a:rPr lang="en-US" sz="1400" b="0" i="0" u="none" strike="noStrike">
                          <a:solidFill>
                            <a:srgbClr val="000000"/>
                          </a:solidFill>
                          <a:effectLst/>
                          <a:latin typeface="Calibri" panose="020F0502020204030204" pitchFamily="34" charset="0"/>
                        </a:rPr>
                        <a:t>East of England</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439.5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0.469318182</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10939.176</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0.511208644</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439.5</a:t>
                      </a:r>
                    </a:p>
                  </a:txBody>
                  <a:tcPr marL="8155" marR="8155" marT="8155" marB="0" anchor="b">
                    <a:lnL>
                      <a:noFill/>
                    </a:lnL>
                    <a:lnR>
                      <a:noFill/>
                    </a:lnR>
                    <a:lnT>
                      <a:noFill/>
                    </a:lnT>
                    <a:lnB>
                      <a:noFill/>
                    </a:lnB>
                  </a:tcPr>
                </a:tc>
                <a:extLst>
                  <a:ext uri="{0D108BD9-81ED-4DB2-BD59-A6C34878D82A}">
                    <a16:rowId xmlns:a16="http://schemas.microsoft.com/office/drawing/2014/main" val="3008378073"/>
                  </a:ext>
                </a:extLst>
              </a:tr>
              <a:tr h="270435">
                <a:tc>
                  <a:txBody>
                    <a:bodyPr/>
                    <a:lstStyle/>
                    <a:p>
                      <a:pPr algn="l" fontAlgn="b"/>
                      <a:r>
                        <a:rPr lang="en-US" sz="1400" b="0" i="0" u="none" strike="noStrike">
                          <a:solidFill>
                            <a:srgbClr val="000000"/>
                          </a:solidFill>
                          <a:effectLst/>
                          <a:latin typeface="Calibri" panose="020F0502020204030204" pitchFamily="34" charset="0"/>
                        </a:rPr>
                        <a:t>London</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376.5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0.4933687</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12899.309</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0.513331008</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376.5</a:t>
                      </a:r>
                    </a:p>
                  </a:txBody>
                  <a:tcPr marL="8155" marR="8155" marT="8155" marB="0" anchor="b">
                    <a:lnL>
                      <a:noFill/>
                    </a:lnL>
                    <a:lnR>
                      <a:noFill/>
                    </a:lnR>
                    <a:lnT>
                      <a:noFill/>
                    </a:lnT>
                    <a:lnB>
                      <a:noFill/>
                    </a:lnB>
                  </a:tcPr>
                </a:tc>
                <a:extLst>
                  <a:ext uri="{0D108BD9-81ED-4DB2-BD59-A6C34878D82A}">
                    <a16:rowId xmlns:a16="http://schemas.microsoft.com/office/drawing/2014/main" val="4220049485"/>
                  </a:ext>
                </a:extLst>
              </a:tr>
              <a:tr h="270435">
                <a:tc>
                  <a:txBody>
                    <a:bodyPr/>
                    <a:lstStyle/>
                    <a:p>
                      <a:pPr algn="l" fontAlgn="b"/>
                      <a:r>
                        <a:rPr lang="en-US" sz="1400" b="0" i="0" u="none" strike="noStrike">
                          <a:solidFill>
                            <a:srgbClr val="000000"/>
                          </a:solidFill>
                          <a:effectLst/>
                          <a:latin typeface="Calibri" panose="020F0502020204030204" pitchFamily="34" charset="0"/>
                        </a:rPr>
                        <a:t>North East</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198</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0.483627204</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10847.169</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0.460722559</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198</a:t>
                      </a:r>
                    </a:p>
                  </a:txBody>
                  <a:tcPr marL="8155" marR="8155" marT="8155" marB="0" anchor="b">
                    <a:lnL>
                      <a:noFill/>
                    </a:lnL>
                    <a:lnR>
                      <a:noFill/>
                    </a:lnR>
                    <a:lnT>
                      <a:noFill/>
                    </a:lnT>
                    <a:lnB>
                      <a:noFill/>
                    </a:lnB>
                  </a:tcPr>
                </a:tc>
                <a:extLst>
                  <a:ext uri="{0D108BD9-81ED-4DB2-BD59-A6C34878D82A}">
                    <a16:rowId xmlns:a16="http://schemas.microsoft.com/office/drawing/2014/main" val="390126232"/>
                  </a:ext>
                </a:extLst>
              </a:tr>
              <a:tr h="270435">
                <a:tc>
                  <a:txBody>
                    <a:bodyPr/>
                    <a:lstStyle/>
                    <a:p>
                      <a:pPr algn="l" fontAlgn="b"/>
                      <a:r>
                        <a:rPr lang="en-US" sz="1400" b="0" i="0" u="none" strike="noStrike">
                          <a:solidFill>
                            <a:srgbClr val="000000"/>
                          </a:solidFill>
                          <a:effectLst/>
                          <a:latin typeface="Calibri" panose="020F0502020204030204" pitchFamily="34" charset="0"/>
                        </a:rPr>
                        <a:t>North West</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552.5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0.508137432</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10917.676</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0.468178835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552.5</a:t>
                      </a:r>
                    </a:p>
                  </a:txBody>
                  <a:tcPr marL="8155" marR="8155" marT="8155" marB="0" anchor="b">
                    <a:lnL>
                      <a:noFill/>
                    </a:lnL>
                    <a:lnR>
                      <a:noFill/>
                    </a:lnR>
                    <a:lnT>
                      <a:noFill/>
                    </a:lnT>
                    <a:lnB>
                      <a:noFill/>
                    </a:lnB>
                  </a:tcPr>
                </a:tc>
                <a:extLst>
                  <a:ext uri="{0D108BD9-81ED-4DB2-BD59-A6C34878D82A}">
                    <a16:rowId xmlns:a16="http://schemas.microsoft.com/office/drawing/2014/main" val="1442027512"/>
                  </a:ext>
                </a:extLst>
              </a:tr>
              <a:tr h="270435">
                <a:tc>
                  <a:txBody>
                    <a:bodyPr/>
                    <a:lstStyle/>
                    <a:p>
                      <a:pPr algn="l" fontAlgn="b"/>
                      <a:r>
                        <a:rPr lang="en-US" sz="1400" b="0" i="0" u="none" strike="noStrike">
                          <a:solidFill>
                            <a:srgbClr val="000000"/>
                          </a:solidFill>
                          <a:effectLst/>
                          <a:latin typeface="Calibri" panose="020F0502020204030204" pitchFamily="34" charset="0"/>
                        </a:rPr>
                        <a:t>Northern Ireland</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1295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0.426862215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10157.714</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0.456657084</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1295</a:t>
                      </a:r>
                    </a:p>
                  </a:txBody>
                  <a:tcPr marL="8155" marR="8155" marT="8155" marB="0" anchor="b">
                    <a:lnL>
                      <a:noFill/>
                    </a:lnL>
                    <a:lnR>
                      <a:noFill/>
                    </a:lnR>
                    <a:lnT>
                      <a:noFill/>
                    </a:lnT>
                    <a:lnB>
                      <a:noFill/>
                    </a:lnB>
                  </a:tcPr>
                </a:tc>
                <a:extLst>
                  <a:ext uri="{0D108BD9-81ED-4DB2-BD59-A6C34878D82A}">
                    <a16:rowId xmlns:a16="http://schemas.microsoft.com/office/drawing/2014/main" val="3019162496"/>
                  </a:ext>
                </a:extLst>
              </a:tr>
              <a:tr h="270435">
                <a:tc>
                  <a:txBody>
                    <a:bodyPr/>
                    <a:lstStyle/>
                    <a:p>
                      <a:pPr algn="l" fontAlgn="b"/>
                      <a:r>
                        <a:rPr lang="en-US" sz="1400" b="0" i="0" u="none" strike="noStrike">
                          <a:solidFill>
                            <a:srgbClr val="000000"/>
                          </a:solidFill>
                          <a:effectLst/>
                          <a:latin typeface="Calibri" panose="020F0502020204030204" pitchFamily="34" charset="0"/>
                        </a:rPr>
                        <a:t>Scotland</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1418</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0.487134297</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10570.116</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0.472727212</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1418</a:t>
                      </a:r>
                    </a:p>
                  </a:txBody>
                  <a:tcPr marL="8155" marR="8155" marT="8155" marB="0" anchor="b">
                    <a:lnL>
                      <a:noFill/>
                    </a:lnL>
                    <a:lnR>
                      <a:noFill/>
                    </a:lnR>
                    <a:lnT>
                      <a:noFill/>
                    </a:lnT>
                    <a:lnB>
                      <a:noFill/>
                    </a:lnB>
                  </a:tcPr>
                </a:tc>
                <a:extLst>
                  <a:ext uri="{0D108BD9-81ED-4DB2-BD59-A6C34878D82A}">
                    <a16:rowId xmlns:a16="http://schemas.microsoft.com/office/drawing/2014/main" val="4131318947"/>
                  </a:ext>
                </a:extLst>
              </a:tr>
              <a:tr h="270435">
                <a:tc>
                  <a:txBody>
                    <a:bodyPr/>
                    <a:lstStyle/>
                    <a:p>
                      <a:pPr algn="l" fontAlgn="b"/>
                      <a:r>
                        <a:rPr lang="en-US" sz="1400" b="0" i="0" u="none" strike="noStrike">
                          <a:solidFill>
                            <a:srgbClr val="000000"/>
                          </a:solidFill>
                          <a:effectLst/>
                          <a:latin typeface="Calibri" panose="020F0502020204030204" pitchFamily="34" charset="0"/>
                        </a:rPr>
                        <a:t>South East</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622</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0.525301205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12449.538</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0.481282071</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622</a:t>
                      </a:r>
                    </a:p>
                  </a:txBody>
                  <a:tcPr marL="8155" marR="8155" marT="8155" marB="0" anchor="b">
                    <a:lnL>
                      <a:noFill/>
                    </a:lnL>
                    <a:lnR>
                      <a:noFill/>
                    </a:lnR>
                    <a:lnT>
                      <a:noFill/>
                    </a:lnT>
                    <a:lnB>
                      <a:noFill/>
                    </a:lnB>
                  </a:tcPr>
                </a:tc>
                <a:extLst>
                  <a:ext uri="{0D108BD9-81ED-4DB2-BD59-A6C34878D82A}">
                    <a16:rowId xmlns:a16="http://schemas.microsoft.com/office/drawing/2014/main" val="3091140065"/>
                  </a:ext>
                </a:extLst>
              </a:tr>
              <a:tr h="270435">
                <a:tc>
                  <a:txBody>
                    <a:bodyPr/>
                    <a:lstStyle/>
                    <a:p>
                      <a:pPr algn="l" fontAlgn="b"/>
                      <a:r>
                        <a:rPr lang="en-US" sz="1400" b="0" i="0" u="none" strike="noStrike">
                          <a:solidFill>
                            <a:srgbClr val="000000"/>
                          </a:solidFill>
                          <a:effectLst/>
                          <a:latin typeface="Calibri" panose="020F0502020204030204" pitchFamily="34" charset="0"/>
                        </a:rPr>
                        <a:t>South West</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419</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0.504171633</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10708.486</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0.495058747</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419</a:t>
                      </a:r>
                    </a:p>
                  </a:txBody>
                  <a:tcPr marL="8155" marR="8155" marT="8155" marB="0" anchor="b">
                    <a:lnL>
                      <a:noFill/>
                    </a:lnL>
                    <a:lnR>
                      <a:noFill/>
                    </a:lnR>
                    <a:lnT>
                      <a:noFill/>
                    </a:lnT>
                    <a:lnB>
                      <a:noFill/>
                    </a:lnB>
                  </a:tcPr>
                </a:tc>
                <a:extLst>
                  <a:ext uri="{0D108BD9-81ED-4DB2-BD59-A6C34878D82A}">
                    <a16:rowId xmlns:a16="http://schemas.microsoft.com/office/drawing/2014/main" val="925479428"/>
                  </a:ext>
                </a:extLst>
              </a:tr>
              <a:tr h="270435">
                <a:tc>
                  <a:txBody>
                    <a:bodyPr/>
                    <a:lstStyle/>
                    <a:p>
                      <a:pPr algn="l" fontAlgn="b"/>
                      <a:r>
                        <a:rPr lang="en-US" sz="1400" b="0" i="0" u="none" strike="noStrike">
                          <a:solidFill>
                            <a:srgbClr val="000000"/>
                          </a:solidFill>
                          <a:effectLst/>
                          <a:latin typeface="Calibri" panose="020F0502020204030204" pitchFamily="34" charset="0"/>
                        </a:rPr>
                        <a:t>Wales</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1377.5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0.418359942</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9717.174</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0.462822021</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1377.5</a:t>
                      </a:r>
                    </a:p>
                  </a:txBody>
                  <a:tcPr marL="8155" marR="8155" marT="8155" marB="0" anchor="b">
                    <a:lnL>
                      <a:noFill/>
                    </a:lnL>
                    <a:lnR>
                      <a:noFill/>
                    </a:lnR>
                    <a:lnT>
                      <a:noFill/>
                    </a:lnT>
                    <a:lnB>
                      <a:noFill/>
                    </a:lnB>
                  </a:tcPr>
                </a:tc>
                <a:extLst>
                  <a:ext uri="{0D108BD9-81ED-4DB2-BD59-A6C34878D82A}">
                    <a16:rowId xmlns:a16="http://schemas.microsoft.com/office/drawing/2014/main" val="3297086837"/>
                  </a:ext>
                </a:extLst>
              </a:tr>
              <a:tr h="270435">
                <a:tc>
                  <a:txBody>
                    <a:bodyPr/>
                    <a:lstStyle/>
                    <a:p>
                      <a:pPr algn="l" fontAlgn="b"/>
                      <a:r>
                        <a:rPr lang="en-US" sz="1400" b="0" i="0" u="none" strike="noStrike">
                          <a:solidFill>
                            <a:srgbClr val="000000"/>
                          </a:solidFill>
                          <a:effectLst/>
                          <a:latin typeface="Calibri" panose="020F0502020204030204" pitchFamily="34" charset="0"/>
                        </a:rPr>
                        <a:t>West Midlands</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375</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0.475366178</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9775.497</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0.496307062</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375</a:t>
                      </a:r>
                    </a:p>
                  </a:txBody>
                  <a:tcPr marL="8155" marR="8155" marT="8155" marB="0" anchor="b">
                    <a:lnL>
                      <a:noFill/>
                    </a:lnL>
                    <a:lnR>
                      <a:noFill/>
                    </a:lnR>
                    <a:lnT>
                      <a:noFill/>
                    </a:lnT>
                    <a:lnB>
                      <a:noFill/>
                    </a:lnB>
                  </a:tcPr>
                </a:tc>
                <a:extLst>
                  <a:ext uri="{0D108BD9-81ED-4DB2-BD59-A6C34878D82A}">
                    <a16:rowId xmlns:a16="http://schemas.microsoft.com/office/drawing/2014/main" val="768638699"/>
                  </a:ext>
                </a:extLst>
              </a:tr>
              <a:tr h="270435">
                <a:tc>
                  <a:txBody>
                    <a:bodyPr/>
                    <a:lstStyle/>
                    <a:p>
                      <a:pPr algn="l" fontAlgn="b"/>
                      <a:r>
                        <a:rPr lang="en-US" sz="1400" b="0" i="0" u="none" strike="noStrike">
                          <a:solidFill>
                            <a:srgbClr val="000000"/>
                          </a:solidFill>
                          <a:effectLst/>
                          <a:latin typeface="Calibri" panose="020F0502020204030204" pitchFamily="34" charset="0"/>
                        </a:rPr>
                        <a:t>Yorkshire &amp; Humber</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416</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0.489795918</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10375.661</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0.470570474</a:t>
                      </a:r>
                    </a:p>
                  </a:txBody>
                  <a:tcPr marL="8155" marR="8155" marT="8155" marB="0" anchor="b">
                    <a:lnL>
                      <a:noFill/>
                    </a:lnL>
                    <a:lnR>
                      <a:noFill/>
                    </a:lnR>
                    <a:lnT>
                      <a:noFill/>
                    </a:lnT>
                    <a:lnB>
                      <a:noFill/>
                    </a:lnB>
                  </a:tcPr>
                </a:tc>
                <a:tc>
                  <a:txBody>
                    <a:bodyPr/>
                    <a:lstStyle/>
                    <a:p>
                      <a:pPr algn="r" fontAlgn="b"/>
                      <a:r>
                        <a:rPr lang="en-US" sz="1400" b="0" i="0" u="none" strike="noStrike">
                          <a:solidFill>
                            <a:srgbClr val="000000"/>
                          </a:solidFill>
                          <a:effectLst/>
                          <a:latin typeface="Calibri" panose="020F0502020204030204" pitchFamily="34" charset="0"/>
                        </a:rPr>
                        <a:t>416</a:t>
                      </a:r>
                    </a:p>
                  </a:txBody>
                  <a:tcPr marL="8155" marR="8155" marT="8155" marB="0" anchor="b">
                    <a:lnL>
                      <a:noFill/>
                    </a:lnL>
                    <a:lnR>
                      <a:noFill/>
                    </a:lnR>
                    <a:lnT>
                      <a:noFill/>
                    </a:lnT>
                    <a:lnB>
                      <a:noFill/>
                    </a:lnB>
                  </a:tcPr>
                </a:tc>
                <a:extLst>
                  <a:ext uri="{0D108BD9-81ED-4DB2-BD59-A6C34878D82A}">
                    <a16:rowId xmlns:a16="http://schemas.microsoft.com/office/drawing/2014/main" val="1748031566"/>
                  </a:ext>
                </a:extLst>
              </a:tr>
            </a:tbl>
          </a:graphicData>
        </a:graphic>
      </p:graphicFrame>
    </p:spTree>
    <p:extLst>
      <p:ext uri="{BB962C8B-B14F-4D97-AF65-F5344CB8AC3E}">
        <p14:creationId xmlns:p14="http://schemas.microsoft.com/office/powerpoint/2010/main" val="295570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8FFC3-80C8-7502-8FD3-76FADE944466}"/>
              </a:ext>
            </a:extLst>
          </p:cNvPr>
          <p:cNvSpPr>
            <a:spLocks noGrp="1"/>
          </p:cNvSpPr>
          <p:nvPr>
            <p:ph type="title"/>
          </p:nvPr>
        </p:nvSpPr>
        <p:spPr>
          <a:xfrm>
            <a:off x="7859485" y="634946"/>
            <a:ext cx="3690257" cy="1450757"/>
          </a:xfrm>
        </p:spPr>
        <p:txBody>
          <a:bodyPr>
            <a:normAutofit/>
          </a:bodyPr>
          <a:lstStyle/>
          <a:p>
            <a:r>
              <a:rPr lang="en-US" dirty="0"/>
              <a:t>Result Finding</a:t>
            </a:r>
          </a:p>
        </p:txBody>
      </p:sp>
      <p:pic>
        <p:nvPicPr>
          <p:cNvPr id="5" name="Content Placeholder 4">
            <a:extLst>
              <a:ext uri="{FF2B5EF4-FFF2-40B4-BE49-F238E27FC236}">
                <a16:creationId xmlns:a16="http://schemas.microsoft.com/office/drawing/2014/main" id="{6277CB35-CC8F-39C2-1952-7CDB78935925}"/>
              </a:ext>
            </a:extLst>
          </p:cNvPr>
          <p:cNvPicPr>
            <a:picLocks noChangeAspect="1"/>
          </p:cNvPicPr>
          <p:nvPr/>
        </p:nvPicPr>
        <p:blipFill>
          <a:blip r:embed="rId2"/>
          <a:stretch>
            <a:fillRect/>
          </a:stretch>
        </p:blipFill>
        <p:spPr>
          <a:xfrm>
            <a:off x="115839" y="1114218"/>
            <a:ext cx="6224001" cy="3904822"/>
          </a:xfrm>
          <a:prstGeom prst="rect">
            <a:avLst/>
          </a:prstGeom>
        </p:spPr>
      </p:pic>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ACDF8E6-B08B-99B1-71B9-2E0D06CE8632}"/>
              </a:ext>
            </a:extLst>
          </p:cNvPr>
          <p:cNvSpPr>
            <a:spLocks noGrp="1"/>
          </p:cNvSpPr>
          <p:nvPr>
            <p:ph idx="1"/>
          </p:nvPr>
        </p:nvSpPr>
        <p:spPr>
          <a:xfrm>
            <a:off x="6455679" y="2198914"/>
            <a:ext cx="5620482" cy="3670180"/>
          </a:xfrm>
        </p:spPr>
        <p:txBody>
          <a:bodyPr>
            <a:normAutofit/>
          </a:bodyPr>
          <a:lstStyle/>
          <a:p>
            <a:r>
              <a:rPr lang="en-US" b="1" dirty="0"/>
              <a:t>Statement 1 : </a:t>
            </a:r>
            <a:r>
              <a:rPr lang="en-US" b="1" dirty="0" err="1"/>
              <a:t>nopsocc</a:t>
            </a:r>
            <a:r>
              <a:rPr lang="en-US" b="1" dirty="0"/>
              <a:t>_ encoded </a:t>
            </a:r>
          </a:p>
          <a:p>
            <a:r>
              <a:rPr lang="en-US" b="1" dirty="0"/>
              <a:t> </a:t>
            </a:r>
            <a:r>
              <a:rPr lang="en-US" sz="1800" dirty="0">
                <a:effectLst/>
                <a:latin typeface="Calibri" panose="020F0502020204030204" pitchFamily="34" charset="0"/>
                <a:ea typeface="Calibri" panose="020F0502020204030204" pitchFamily="34" charset="0"/>
              </a:rPr>
              <a:t>“Private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enterprise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best</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way</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solve</a:t>
            </a:r>
            <a:r>
              <a:rPr lang="en-US" sz="1800" spc="-15"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Britain’s</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economic</a:t>
            </a:r>
            <a:r>
              <a:rPr lang="en-US" sz="1800" spc="-2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problems.”</a:t>
            </a:r>
          </a:p>
          <a:p>
            <a:r>
              <a:rPr lang="en-US" sz="1800" b="1" spc="-10" dirty="0">
                <a:latin typeface="Calibri" panose="020F0502020204030204" pitchFamily="34" charset="0"/>
                <a:ea typeface="Calibri" panose="020F0502020204030204" pitchFamily="34" charset="0"/>
              </a:rPr>
              <a:t>Statement 2 : </a:t>
            </a:r>
            <a:r>
              <a:rPr lang="en-US" sz="1800" b="1" spc="-10" dirty="0" err="1">
                <a:latin typeface="Calibri" panose="020F0502020204030204" pitchFamily="34" charset="0"/>
                <a:ea typeface="Calibri" panose="020F0502020204030204" pitchFamily="34" charset="0"/>
              </a:rPr>
              <a:t>nopsocd_encoded</a:t>
            </a:r>
            <a:r>
              <a:rPr lang="en-US" sz="1800" b="1" spc="-10" dirty="0">
                <a:latin typeface="Calibri" panose="020F0502020204030204" pitchFamily="34" charset="0"/>
                <a:ea typeface="Calibri" panose="020F0502020204030204" pitchFamily="34" charset="0"/>
              </a:rPr>
              <a:t> </a:t>
            </a:r>
          </a:p>
          <a:p>
            <a:r>
              <a:rPr lang="en-US" sz="1800" dirty="0">
                <a:effectLst/>
                <a:latin typeface="Calibri" panose="020F0502020204030204" pitchFamily="34" charset="0"/>
                <a:ea typeface="Calibri" panose="020F0502020204030204" pitchFamily="34" charset="0"/>
              </a:rPr>
              <a:t>“Major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public</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services</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industries</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ought</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state</a:t>
            </a:r>
            <a:r>
              <a:rPr lang="en-US" sz="1800" spc="-2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ownership.”</a:t>
            </a:r>
            <a:endParaRPr lang="en-US" sz="1800" b="1" spc="-10" dirty="0">
              <a:effectLst/>
              <a:latin typeface="Calibri" panose="020F0502020204030204" pitchFamily="34" charset="0"/>
              <a:ea typeface="Calibri" panose="020F0502020204030204" pitchFamily="34" charset="0"/>
            </a:endParaRPr>
          </a:p>
          <a:p>
            <a:r>
              <a:rPr lang="en-US" sz="1800" b="1" spc="-10" dirty="0">
                <a:latin typeface="Calibri" panose="020F0502020204030204" pitchFamily="34" charset="0"/>
                <a:ea typeface="Calibri" panose="020F0502020204030204" pitchFamily="34" charset="0"/>
              </a:rPr>
              <a:t>Statement 3: </a:t>
            </a:r>
            <a:r>
              <a:rPr lang="en-US" sz="1800" b="1" spc="-10" dirty="0" err="1">
                <a:latin typeface="Calibri" panose="020F0502020204030204" pitchFamily="34" charset="0"/>
                <a:ea typeface="Calibri" panose="020F0502020204030204" pitchFamily="34" charset="0"/>
              </a:rPr>
              <a:t>nopsocc_encoded</a:t>
            </a:r>
            <a:endParaRPr lang="en-US" sz="1800" b="1" spc="-10"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Symbol" panose="05050102010706020507" pitchFamily="18" charset="2"/>
                <a:cs typeface="Symbol" panose="05050102010706020507" pitchFamily="18" charset="2"/>
              </a:rPr>
              <a:t>“It is the government’s responsibility to provide a job for everyone who wants </a:t>
            </a:r>
            <a:r>
              <a:rPr lang="en-US" sz="1800" spc="-20" dirty="0">
                <a:effectLst/>
                <a:latin typeface="Calibri" panose="020F0502020204030204" pitchFamily="34" charset="0"/>
                <a:ea typeface="Symbol" panose="05050102010706020507" pitchFamily="18" charset="2"/>
                <a:cs typeface="Symbol" panose="05050102010706020507" pitchFamily="18" charset="2"/>
              </a:rPr>
              <a:t>one.”</a:t>
            </a:r>
            <a:endParaRPr lang="en-US" sz="1800" dirty="0">
              <a:effectLst/>
              <a:latin typeface="Calibri" panose="020F0502020204030204" pitchFamily="34" charset="0"/>
              <a:ea typeface="Symbol" panose="05050102010706020507" pitchFamily="18" charset="2"/>
              <a:cs typeface="Symbol" panose="05050102010706020507" pitchFamily="18" charset="2"/>
            </a:endParaRPr>
          </a:p>
          <a:p>
            <a:pPr marL="0" indent="0">
              <a:buNone/>
            </a:pPr>
            <a:endParaRPr lang="en-US" b="1" dirty="0"/>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92844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91</TotalTime>
  <Words>474</Words>
  <Application>Microsoft Office PowerPoint</Application>
  <PresentationFormat>Widescreen</PresentationFormat>
  <Paragraphs>252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Political Polarization</vt:lpstr>
      <vt:lpstr>Data Acquisition</vt:lpstr>
      <vt:lpstr>Data Processing / Analysis</vt:lpstr>
      <vt:lpstr>PowerPoint Presentation</vt:lpstr>
      <vt:lpstr>Applied Formulae</vt:lpstr>
      <vt:lpstr>Attribute Values in UK Regions (1995)</vt:lpstr>
      <vt:lpstr> (2000)</vt:lpstr>
      <vt:lpstr>(2004)</vt:lpstr>
      <vt:lpstr>Result Finding</vt:lpstr>
      <vt:lpstr>PowerPoint Presentation</vt:lpstr>
      <vt:lpstr>Moran's 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RCS Siddharth</dc:creator>
  <cp:lastModifiedBy>RCS Siddharth</cp:lastModifiedBy>
  <cp:revision>5</cp:revision>
  <dcterms:created xsi:type="dcterms:W3CDTF">2023-04-25T04:52:51Z</dcterms:created>
  <dcterms:modified xsi:type="dcterms:W3CDTF">2023-05-03T17:32:35Z</dcterms:modified>
</cp:coreProperties>
</file>