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7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C1BCF-1929-4F52-BF96-F3A2DD98F1D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1F19408-1E83-0FFE-6B4F-A1F9833F7E91}"/>
              </a:ext>
            </a:extLst>
          </p:cNvPr>
          <p:cNvGrpSpPr/>
          <p:nvPr/>
        </p:nvGrpSpPr>
        <p:grpSpPr>
          <a:xfrm>
            <a:off x="9340046" y="4876002"/>
            <a:ext cx="817123" cy="1747736"/>
            <a:chOff x="7334655" y="3041154"/>
            <a:chExt cx="817123" cy="174773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A9C3BE-657F-2AD1-F2E4-18370BFB5F14}"/>
                </a:ext>
              </a:extLst>
            </p:cNvPr>
            <p:cNvCxnSpPr/>
            <p:nvPr/>
          </p:nvCxnSpPr>
          <p:spPr>
            <a:xfrm>
              <a:off x="7334655" y="3041154"/>
              <a:ext cx="81712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D9D8C6-6260-0E73-C931-B12CB76994C3}"/>
                </a:ext>
              </a:extLst>
            </p:cNvPr>
            <p:cNvCxnSpPr/>
            <p:nvPr/>
          </p:nvCxnSpPr>
          <p:spPr>
            <a:xfrm>
              <a:off x="7334655" y="4788890"/>
              <a:ext cx="81712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02C3633-30E5-9309-D074-3A9CD4716B02}"/>
                </a:ext>
              </a:extLst>
            </p:cNvPr>
            <p:cNvCxnSpPr/>
            <p:nvPr/>
          </p:nvCxnSpPr>
          <p:spPr>
            <a:xfrm>
              <a:off x="8151778" y="3041154"/>
              <a:ext cx="0" cy="174773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171B0EC-DB14-2BB6-8613-F601D2670642}"/>
              </a:ext>
            </a:extLst>
          </p:cNvPr>
          <p:cNvSpPr/>
          <p:nvPr/>
        </p:nvSpPr>
        <p:spPr>
          <a:xfrm>
            <a:off x="4768046" y="4418802"/>
            <a:ext cx="457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Wind Turbine Locations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65A00-1AE8-A836-C98D-0E0E6AE51654}"/>
              </a:ext>
            </a:extLst>
          </p:cNvPr>
          <p:cNvSpPr/>
          <p:nvPr/>
        </p:nvSpPr>
        <p:spPr>
          <a:xfrm>
            <a:off x="4768046" y="6166538"/>
            <a:ext cx="457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Digital Elevation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79EEE1-30F3-80E2-D03A-17A61475A6F1}"/>
              </a:ext>
            </a:extLst>
          </p:cNvPr>
          <p:cNvCxnSpPr>
            <a:cxnSpLocks/>
          </p:cNvCxnSpPr>
          <p:nvPr/>
        </p:nvCxnSpPr>
        <p:spPr>
          <a:xfrm>
            <a:off x="10157169" y="5713027"/>
            <a:ext cx="153128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C3674E-F5E9-1C22-72FE-283411A31FAE}"/>
              </a:ext>
            </a:extLst>
          </p:cNvPr>
          <p:cNvSpPr/>
          <p:nvPr/>
        </p:nvSpPr>
        <p:spPr>
          <a:xfrm>
            <a:off x="11688456" y="5089551"/>
            <a:ext cx="3577390" cy="124695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Compute Relative Viewsheds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16507E-63D8-9A6F-C4E4-089A29C4C955}"/>
              </a:ext>
            </a:extLst>
          </p:cNvPr>
          <p:cNvGrpSpPr/>
          <p:nvPr/>
        </p:nvGrpSpPr>
        <p:grpSpPr>
          <a:xfrm>
            <a:off x="16797132" y="3760650"/>
            <a:ext cx="2651760" cy="3978440"/>
            <a:chOff x="13942347" y="1404329"/>
            <a:chExt cx="2651760" cy="39784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AABEEC-9439-9238-7D5A-702EE206268B}"/>
                </a:ext>
              </a:extLst>
            </p:cNvPr>
            <p:cNvSpPr/>
            <p:nvPr/>
          </p:nvSpPr>
          <p:spPr>
            <a:xfrm>
              <a:off x="13942347" y="1404329"/>
              <a:ext cx="2651760" cy="914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Blade End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030C39-6F3D-48BF-F71D-05158358979E}"/>
                </a:ext>
              </a:extLst>
            </p:cNvPr>
            <p:cNvSpPr/>
            <p:nvPr/>
          </p:nvSpPr>
          <p:spPr>
            <a:xfrm>
              <a:off x="13942347" y="2989339"/>
              <a:ext cx="2651760" cy="914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Hub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ACA013-30EE-A137-D153-4C36817F641C}"/>
                </a:ext>
              </a:extLst>
            </p:cNvPr>
            <p:cNvSpPr/>
            <p:nvPr/>
          </p:nvSpPr>
          <p:spPr>
            <a:xfrm>
              <a:off x="13942347" y="4468369"/>
              <a:ext cx="2651760" cy="914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Rotor Sweep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DEA8F2-495A-F5AC-49D7-520BBE1D3AC0}"/>
              </a:ext>
            </a:extLst>
          </p:cNvPr>
          <p:cNvSpPr txBox="1"/>
          <p:nvPr/>
        </p:nvSpPr>
        <p:spPr>
          <a:xfrm>
            <a:off x="11688456" y="3989022"/>
            <a:ext cx="4251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Create for each location separately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D2D6DB-FC12-C55C-2CA7-9D5AA72D3B89}"/>
              </a:ext>
            </a:extLst>
          </p:cNvPr>
          <p:cNvGrpSpPr/>
          <p:nvPr/>
        </p:nvGrpSpPr>
        <p:grpSpPr>
          <a:xfrm>
            <a:off x="15275772" y="4332786"/>
            <a:ext cx="1347536" cy="3340019"/>
            <a:chOff x="13250779" y="1697202"/>
            <a:chExt cx="1347536" cy="334001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5BCFDD-C211-0502-4C81-D3B6204CB264}"/>
                </a:ext>
              </a:extLst>
            </p:cNvPr>
            <p:cNvCxnSpPr>
              <a:cxnSpLocks/>
            </p:cNvCxnSpPr>
            <p:nvPr/>
          </p:nvCxnSpPr>
          <p:spPr>
            <a:xfrm>
              <a:off x="13250779" y="3192379"/>
              <a:ext cx="673768" cy="0"/>
            </a:xfrm>
            <a:prstGeom prst="line">
              <a:avLst/>
            </a:prstGeom>
            <a:ln w="44450">
              <a:solidFill>
                <a:schemeClr val="accent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154BE10-2529-AAEB-C33F-E8008AEB4707}"/>
                </a:ext>
              </a:extLst>
            </p:cNvPr>
            <p:cNvCxnSpPr/>
            <p:nvPr/>
          </p:nvCxnSpPr>
          <p:spPr>
            <a:xfrm>
              <a:off x="13924547" y="1697202"/>
              <a:ext cx="0" cy="3340019"/>
            </a:xfrm>
            <a:prstGeom prst="line">
              <a:avLst/>
            </a:prstGeom>
            <a:ln w="44450">
              <a:solidFill>
                <a:schemeClr val="accent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2DAEBAB-50F3-EC14-7240-5F223A114274}"/>
                </a:ext>
              </a:extLst>
            </p:cNvPr>
            <p:cNvCxnSpPr/>
            <p:nvPr/>
          </p:nvCxnSpPr>
          <p:spPr>
            <a:xfrm>
              <a:off x="13924547" y="1697202"/>
              <a:ext cx="673768" cy="0"/>
            </a:xfrm>
            <a:prstGeom prst="line">
              <a:avLst/>
            </a:prstGeom>
            <a:ln w="44450">
              <a:solidFill>
                <a:schemeClr val="accent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2034BC-D08B-014A-9C29-6272AAF0ED56}"/>
                </a:ext>
              </a:extLst>
            </p:cNvPr>
            <p:cNvCxnSpPr/>
            <p:nvPr/>
          </p:nvCxnSpPr>
          <p:spPr>
            <a:xfrm>
              <a:off x="13924547" y="3192379"/>
              <a:ext cx="673768" cy="0"/>
            </a:xfrm>
            <a:prstGeom prst="line">
              <a:avLst/>
            </a:prstGeom>
            <a:ln w="44450">
              <a:solidFill>
                <a:schemeClr val="accent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5C5603-9184-C308-ECD2-218AD0430B7F}"/>
                </a:ext>
              </a:extLst>
            </p:cNvPr>
            <p:cNvCxnSpPr/>
            <p:nvPr/>
          </p:nvCxnSpPr>
          <p:spPr>
            <a:xfrm>
              <a:off x="13917084" y="5037221"/>
              <a:ext cx="673768" cy="0"/>
            </a:xfrm>
            <a:prstGeom prst="line">
              <a:avLst/>
            </a:prstGeom>
            <a:ln w="44450">
              <a:solidFill>
                <a:schemeClr val="accent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Brace 30">
            <a:extLst>
              <a:ext uri="{FF2B5EF4-FFF2-40B4-BE49-F238E27FC236}">
                <a16:creationId xmlns:a16="http://schemas.microsoft.com/office/drawing/2014/main" id="{84BEA15A-B461-9F5F-7BA6-DAE265CCFB98}"/>
              </a:ext>
            </a:extLst>
          </p:cNvPr>
          <p:cNvSpPr/>
          <p:nvPr/>
        </p:nvSpPr>
        <p:spPr>
          <a:xfrm>
            <a:off x="19632642" y="3845193"/>
            <a:ext cx="593555" cy="3978440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7F75FA-D8E2-E280-31F0-C7A4DA8935BC}"/>
              </a:ext>
            </a:extLst>
          </p:cNvPr>
          <p:cNvSpPr/>
          <p:nvPr/>
        </p:nvSpPr>
        <p:spPr>
          <a:xfrm>
            <a:off x="20583804" y="5126394"/>
            <a:ext cx="3577390" cy="124695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Reclassify Relative Viewsheds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1D15F7-7EAF-80FD-77A9-B48380B06E42}"/>
              </a:ext>
            </a:extLst>
          </p:cNvPr>
          <p:cNvCxnSpPr>
            <a:cxnSpLocks/>
          </p:cNvCxnSpPr>
          <p:nvPr/>
        </p:nvCxnSpPr>
        <p:spPr>
          <a:xfrm>
            <a:off x="24161194" y="5789974"/>
            <a:ext cx="153128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0D1B267-7DF9-1D14-1C63-BBC5AA4B652F}"/>
              </a:ext>
            </a:extLst>
          </p:cNvPr>
          <p:cNvSpPr/>
          <p:nvPr/>
        </p:nvSpPr>
        <p:spPr>
          <a:xfrm>
            <a:off x="25692481" y="5126394"/>
            <a:ext cx="3577390" cy="124695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Merge Relative Viewsheds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511AE8-6108-64FB-04B1-5DDFBAD3F9FB}"/>
              </a:ext>
            </a:extLst>
          </p:cNvPr>
          <p:cNvSpPr txBox="1"/>
          <p:nvPr/>
        </p:nvSpPr>
        <p:spPr>
          <a:xfrm>
            <a:off x="25692481" y="3246345"/>
            <a:ext cx="3577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Store maximum in each pixel and calculate for each wind turbine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BDA5C1-9AD5-A0AF-1CD0-F0FA4E936DB1}"/>
              </a:ext>
            </a:extLst>
          </p:cNvPr>
          <p:cNvSpPr txBox="1"/>
          <p:nvPr/>
        </p:nvSpPr>
        <p:spPr>
          <a:xfrm>
            <a:off x="21235031" y="6623738"/>
            <a:ext cx="2274936" cy="53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(Palmer 2022)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6EB628-C365-2532-6BCB-0EB91BFCEF88}"/>
              </a:ext>
            </a:extLst>
          </p:cNvPr>
          <p:cNvSpPr txBox="1"/>
          <p:nvPr/>
        </p:nvSpPr>
        <p:spPr>
          <a:xfrm>
            <a:off x="20750487" y="3525352"/>
            <a:ext cx="3577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Blade End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[255:10]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Hub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[255:20]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Rotor Sweep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[255:30]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2EAE98-E4E4-6BD7-1511-19BEB3543D9B}"/>
              </a:ext>
            </a:extLst>
          </p:cNvPr>
          <p:cNvSpPr txBox="1"/>
          <p:nvPr/>
        </p:nvSpPr>
        <p:spPr>
          <a:xfrm>
            <a:off x="16581299" y="2672276"/>
            <a:ext cx="4573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0 –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No Visibility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255 –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Complete Visibility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A42892-DD65-4C8C-867A-71B1D8B184FD}"/>
              </a:ext>
            </a:extLst>
          </p:cNvPr>
          <p:cNvCxnSpPr>
            <a:cxnSpLocks/>
          </p:cNvCxnSpPr>
          <p:nvPr/>
        </p:nvCxnSpPr>
        <p:spPr>
          <a:xfrm>
            <a:off x="1073426" y="4876002"/>
            <a:ext cx="36946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A36958-AABF-EB7A-EB89-C4169C2C263C}"/>
              </a:ext>
            </a:extLst>
          </p:cNvPr>
          <p:cNvCxnSpPr>
            <a:cxnSpLocks/>
          </p:cNvCxnSpPr>
          <p:nvPr/>
        </p:nvCxnSpPr>
        <p:spPr>
          <a:xfrm>
            <a:off x="3520779" y="4876002"/>
            <a:ext cx="0" cy="4345892"/>
          </a:xfrm>
          <a:prstGeom prst="line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7B8211C-0D56-5087-7A10-9EE522A8158C}"/>
              </a:ext>
            </a:extLst>
          </p:cNvPr>
          <p:cNvSpPr/>
          <p:nvPr/>
        </p:nvSpPr>
        <p:spPr>
          <a:xfrm>
            <a:off x="2056776" y="9283410"/>
            <a:ext cx="3577390" cy="124695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Compute Multi Ring Buffer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58D4F3-3626-0072-2D49-4E4533D2E27B}"/>
              </a:ext>
            </a:extLst>
          </p:cNvPr>
          <p:cNvSpPr txBox="1"/>
          <p:nvPr/>
        </p:nvSpPr>
        <p:spPr>
          <a:xfrm>
            <a:off x="3669057" y="7815260"/>
            <a:ext cx="21979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Create for each location separately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8F96C0-F171-EDB8-ECD5-AE625B329A53}"/>
              </a:ext>
            </a:extLst>
          </p:cNvPr>
          <p:cNvCxnSpPr>
            <a:cxnSpLocks/>
          </p:cNvCxnSpPr>
          <p:nvPr/>
        </p:nvCxnSpPr>
        <p:spPr>
          <a:xfrm>
            <a:off x="5634166" y="9906886"/>
            <a:ext cx="3060786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842767E-B40A-2CF1-EC28-DCFC32A0A9B5}"/>
              </a:ext>
            </a:extLst>
          </p:cNvPr>
          <p:cNvSpPr/>
          <p:nvPr/>
        </p:nvSpPr>
        <p:spPr>
          <a:xfrm>
            <a:off x="8694952" y="9170331"/>
            <a:ext cx="3577390" cy="124695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Rasterize Multi Ring Buffer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CB92C4-4D89-5E7F-ACC2-252530FD52F7}"/>
              </a:ext>
            </a:extLst>
          </p:cNvPr>
          <p:cNvSpPr txBox="1"/>
          <p:nvPr/>
        </p:nvSpPr>
        <p:spPr>
          <a:xfrm>
            <a:off x="2056776" y="10712120"/>
            <a:ext cx="4530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Immediate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0 – 0.8 KM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Foreground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0.8 – 3.2 KM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Near-Midground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3.2 – 8 KM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Far-Midground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8 – 16.1 KM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16.1 – 32.2 KM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B80CCC-D366-1F6B-981C-7EC961E3594F}"/>
              </a:ext>
            </a:extLst>
          </p:cNvPr>
          <p:cNvSpPr txBox="1"/>
          <p:nvPr/>
        </p:nvSpPr>
        <p:spPr>
          <a:xfrm>
            <a:off x="8657666" y="10613518"/>
            <a:ext cx="4530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Immediate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Foreground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Near-Midground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Far-Midground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4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5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3FEBB0-8930-FB50-C498-B63F10D8B755}"/>
              </a:ext>
            </a:extLst>
          </p:cNvPr>
          <p:cNvCxnSpPr>
            <a:cxnSpLocks/>
          </p:cNvCxnSpPr>
          <p:nvPr/>
        </p:nvCxnSpPr>
        <p:spPr>
          <a:xfrm flipH="1">
            <a:off x="23668059" y="9784966"/>
            <a:ext cx="371260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DCD306-F6D9-DE66-1377-FFEF1D53EA81}"/>
              </a:ext>
            </a:extLst>
          </p:cNvPr>
          <p:cNvSpPr/>
          <p:nvPr/>
        </p:nvSpPr>
        <p:spPr>
          <a:xfrm>
            <a:off x="20097727" y="9170331"/>
            <a:ext cx="3577390" cy="124695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Merge </a:t>
            </a:r>
            <a:r>
              <a:rPr lang="en-US" sz="3600" dirty="0" err="1"/>
              <a:t>Rasters</a:t>
            </a:r>
            <a:endParaRPr lang="en-US" sz="36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B4CDBC-3D49-8998-A728-DFFBC82D6AD1}"/>
              </a:ext>
            </a:extLst>
          </p:cNvPr>
          <p:cNvCxnSpPr>
            <a:cxnSpLocks/>
          </p:cNvCxnSpPr>
          <p:nvPr/>
        </p:nvCxnSpPr>
        <p:spPr>
          <a:xfrm>
            <a:off x="27380661" y="6373346"/>
            <a:ext cx="0" cy="11111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DCDBC15-91A7-9A03-0425-51005EFEFC3E}"/>
              </a:ext>
            </a:extLst>
          </p:cNvPr>
          <p:cNvSpPr/>
          <p:nvPr/>
        </p:nvSpPr>
        <p:spPr>
          <a:xfrm>
            <a:off x="25692481" y="7484534"/>
            <a:ext cx="3577390" cy="12435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Visual Exposure Raster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152FC1-2DEA-39C9-0CCD-874C45DC81B2}"/>
              </a:ext>
            </a:extLst>
          </p:cNvPr>
          <p:cNvCxnSpPr>
            <a:cxnSpLocks/>
          </p:cNvCxnSpPr>
          <p:nvPr/>
        </p:nvCxnSpPr>
        <p:spPr>
          <a:xfrm>
            <a:off x="27380661" y="8728118"/>
            <a:ext cx="0" cy="10568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B21E85F-EF17-7C20-BDBA-A9ADD7C9050F}"/>
              </a:ext>
            </a:extLst>
          </p:cNvPr>
          <p:cNvSpPr/>
          <p:nvPr/>
        </p:nvSpPr>
        <p:spPr>
          <a:xfrm>
            <a:off x="13869124" y="9160657"/>
            <a:ext cx="3577390" cy="124695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Distance Zone Raster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5D865F-2F05-BB04-F43D-A026090B3F64}"/>
              </a:ext>
            </a:extLst>
          </p:cNvPr>
          <p:cNvCxnSpPr>
            <a:cxnSpLocks/>
            <a:stCxn id="74" idx="1"/>
            <a:endCxn id="48" idx="3"/>
          </p:cNvCxnSpPr>
          <p:nvPr/>
        </p:nvCxnSpPr>
        <p:spPr>
          <a:xfrm flipH="1">
            <a:off x="12272342" y="9784133"/>
            <a:ext cx="1596782" cy="967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FF6CF3-A8BD-F08E-F0D0-784A279B0A32}"/>
              </a:ext>
            </a:extLst>
          </p:cNvPr>
          <p:cNvCxnSpPr>
            <a:cxnSpLocks/>
          </p:cNvCxnSpPr>
          <p:nvPr/>
        </p:nvCxnSpPr>
        <p:spPr>
          <a:xfrm>
            <a:off x="17446514" y="9793807"/>
            <a:ext cx="2651213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142EEE-0916-786B-1229-B9C005FF22CA}"/>
              </a:ext>
            </a:extLst>
          </p:cNvPr>
          <p:cNvSpPr txBox="1"/>
          <p:nvPr/>
        </p:nvSpPr>
        <p:spPr>
          <a:xfrm>
            <a:off x="19998638" y="8164854"/>
            <a:ext cx="3841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Raster Sum (Visual Exposure, Distance Zone)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242BB1B-8414-8C4A-16E5-D69FD4C771F4}"/>
              </a:ext>
            </a:extLst>
          </p:cNvPr>
          <p:cNvGrpSpPr/>
          <p:nvPr/>
        </p:nvGrpSpPr>
        <p:grpSpPr>
          <a:xfrm rot="16200000">
            <a:off x="21417088" y="8841682"/>
            <a:ext cx="822960" cy="6196538"/>
            <a:chOff x="7334655" y="3041154"/>
            <a:chExt cx="817123" cy="174773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33D0F3F-00AA-FF4E-0ABD-7A72054E20FE}"/>
                </a:ext>
              </a:extLst>
            </p:cNvPr>
            <p:cNvCxnSpPr/>
            <p:nvPr/>
          </p:nvCxnSpPr>
          <p:spPr>
            <a:xfrm>
              <a:off x="7334655" y="3041154"/>
              <a:ext cx="81712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C2B8C0B-582D-93B8-D1F4-021136E7C693}"/>
                </a:ext>
              </a:extLst>
            </p:cNvPr>
            <p:cNvCxnSpPr/>
            <p:nvPr/>
          </p:nvCxnSpPr>
          <p:spPr>
            <a:xfrm>
              <a:off x="7334655" y="4788890"/>
              <a:ext cx="81712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A9C5E4-1CA5-8CCB-74B0-F2EE557AF5D3}"/>
                </a:ext>
              </a:extLst>
            </p:cNvPr>
            <p:cNvCxnSpPr/>
            <p:nvPr/>
          </p:nvCxnSpPr>
          <p:spPr>
            <a:xfrm>
              <a:off x="8151778" y="3041154"/>
              <a:ext cx="0" cy="174773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D652289-6A02-CC01-1CCB-74E4DFD75328}"/>
              </a:ext>
            </a:extLst>
          </p:cNvPr>
          <p:cNvCxnSpPr>
            <a:cxnSpLocks/>
          </p:cNvCxnSpPr>
          <p:nvPr/>
        </p:nvCxnSpPr>
        <p:spPr>
          <a:xfrm>
            <a:off x="21726437" y="10417283"/>
            <a:ext cx="0" cy="11111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EDF0A71-AA16-91B1-E67E-F1244E4BCD72}"/>
              </a:ext>
            </a:extLst>
          </p:cNvPr>
          <p:cNvSpPr/>
          <p:nvPr/>
        </p:nvSpPr>
        <p:spPr>
          <a:xfrm>
            <a:off x="17006414" y="12358899"/>
            <a:ext cx="3577390" cy="124695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Reclassify as per Table 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1405A86-A2F2-76F7-C957-30D2083B7BE1}"/>
              </a:ext>
            </a:extLst>
          </p:cNvPr>
          <p:cNvSpPr/>
          <p:nvPr/>
        </p:nvSpPr>
        <p:spPr>
          <a:xfrm>
            <a:off x="23285294" y="12358899"/>
            <a:ext cx="3577390" cy="124695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Reclassify as per Table 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DE6DD0-4672-7A92-0222-80B225F16FA5}"/>
              </a:ext>
            </a:extLst>
          </p:cNvPr>
          <p:cNvSpPr txBox="1"/>
          <p:nvPr/>
        </p:nvSpPr>
        <p:spPr>
          <a:xfrm>
            <a:off x="18700140" y="11851090"/>
            <a:ext cx="2274936" cy="53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(Palmer 2022)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912235-A9E8-E342-5436-EEE184BEF852}"/>
              </a:ext>
            </a:extLst>
          </p:cNvPr>
          <p:cNvSpPr txBox="1"/>
          <p:nvPr/>
        </p:nvSpPr>
        <p:spPr>
          <a:xfrm>
            <a:off x="24973102" y="11811519"/>
            <a:ext cx="2274936" cy="53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(Palmer 2022)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0BB5B10-4B7A-8F23-6A75-EB9225289001}"/>
              </a:ext>
            </a:extLst>
          </p:cNvPr>
          <p:cNvCxnSpPr>
            <a:cxnSpLocks/>
          </p:cNvCxnSpPr>
          <p:nvPr/>
        </p:nvCxnSpPr>
        <p:spPr>
          <a:xfrm>
            <a:off x="18878447" y="13605851"/>
            <a:ext cx="0" cy="731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0E7FDA2-90D4-4800-DDB5-82AD1492FBE5}"/>
              </a:ext>
            </a:extLst>
          </p:cNvPr>
          <p:cNvCxnSpPr>
            <a:cxnSpLocks/>
          </p:cNvCxnSpPr>
          <p:nvPr/>
        </p:nvCxnSpPr>
        <p:spPr>
          <a:xfrm>
            <a:off x="24973102" y="13613738"/>
            <a:ext cx="0" cy="731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C788BDA-0DB5-D958-5628-3AC2692876AF}"/>
              </a:ext>
            </a:extLst>
          </p:cNvPr>
          <p:cNvSpPr/>
          <p:nvPr/>
        </p:nvSpPr>
        <p:spPr>
          <a:xfrm>
            <a:off x="17073758" y="14334246"/>
            <a:ext cx="3744069" cy="124695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Visual Prominence Raster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475435-F21A-0D62-0583-90A00D2AD3D7}"/>
              </a:ext>
            </a:extLst>
          </p:cNvPr>
          <p:cNvSpPr/>
          <p:nvPr/>
        </p:nvSpPr>
        <p:spPr>
          <a:xfrm>
            <a:off x="23184406" y="14334246"/>
            <a:ext cx="3744069" cy="124695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Meaningful Visibility Raster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3356E3-C89E-308B-6849-B63CED0DA06E}"/>
              </a:ext>
            </a:extLst>
          </p:cNvPr>
          <p:cNvSpPr/>
          <p:nvPr/>
        </p:nvSpPr>
        <p:spPr>
          <a:xfrm>
            <a:off x="16995593" y="16306640"/>
            <a:ext cx="3577390" cy="124695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Cumulative Visual Prominence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5ECB8AD-0A17-78F3-86BD-B0B7B59C27C3}"/>
              </a:ext>
            </a:extLst>
          </p:cNvPr>
          <p:cNvCxnSpPr>
            <a:cxnSpLocks/>
          </p:cNvCxnSpPr>
          <p:nvPr/>
        </p:nvCxnSpPr>
        <p:spPr>
          <a:xfrm>
            <a:off x="18878447" y="15581198"/>
            <a:ext cx="0" cy="731520"/>
          </a:xfrm>
          <a:prstGeom prst="line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F82EB75-ED18-BB01-2DB1-C2F9BF24D167}"/>
              </a:ext>
            </a:extLst>
          </p:cNvPr>
          <p:cNvSpPr/>
          <p:nvPr/>
        </p:nvSpPr>
        <p:spPr>
          <a:xfrm>
            <a:off x="23094420" y="16306640"/>
            <a:ext cx="4063628" cy="124695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Cumulative Meaningful Visibility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DF74884-E7BD-40C4-259A-090D56241F3E}"/>
              </a:ext>
            </a:extLst>
          </p:cNvPr>
          <p:cNvGrpSpPr/>
          <p:nvPr/>
        </p:nvGrpSpPr>
        <p:grpSpPr>
          <a:xfrm rot="5400000">
            <a:off x="21632581" y="14935901"/>
            <a:ext cx="822960" cy="6196538"/>
            <a:chOff x="7334655" y="3041154"/>
            <a:chExt cx="817123" cy="1747736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42424A8-F260-0C84-2927-0C8D9C22FD7B}"/>
                </a:ext>
              </a:extLst>
            </p:cNvPr>
            <p:cNvCxnSpPr/>
            <p:nvPr/>
          </p:nvCxnSpPr>
          <p:spPr>
            <a:xfrm>
              <a:off x="7334655" y="3041154"/>
              <a:ext cx="81712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70A49C8-4BAC-851E-2ED7-786172DA5453}"/>
                </a:ext>
              </a:extLst>
            </p:cNvPr>
            <p:cNvCxnSpPr/>
            <p:nvPr/>
          </p:nvCxnSpPr>
          <p:spPr>
            <a:xfrm>
              <a:off x="7334655" y="4788890"/>
              <a:ext cx="81712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846647C-3DA5-B43E-9B94-3630E0DA8591}"/>
                </a:ext>
              </a:extLst>
            </p:cNvPr>
            <p:cNvCxnSpPr/>
            <p:nvPr/>
          </p:nvCxnSpPr>
          <p:spPr>
            <a:xfrm>
              <a:off x="8151778" y="3041154"/>
              <a:ext cx="0" cy="174773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391E903-BB79-DC36-917D-1E95DD576C93}"/>
              </a:ext>
            </a:extLst>
          </p:cNvPr>
          <p:cNvSpPr/>
          <p:nvPr/>
        </p:nvSpPr>
        <p:spPr>
          <a:xfrm>
            <a:off x="20262319" y="19180796"/>
            <a:ext cx="3577390" cy="124695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Raster Division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01A2BB4-508E-4811-2853-01E3F3CE4FC0}"/>
              </a:ext>
            </a:extLst>
          </p:cNvPr>
          <p:cNvCxnSpPr>
            <a:cxnSpLocks/>
          </p:cNvCxnSpPr>
          <p:nvPr/>
        </p:nvCxnSpPr>
        <p:spPr>
          <a:xfrm>
            <a:off x="22044061" y="18445650"/>
            <a:ext cx="0" cy="731520"/>
          </a:xfrm>
          <a:prstGeom prst="line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CC26952-1C85-8BE9-EC49-4532D27B23C4}"/>
              </a:ext>
            </a:extLst>
          </p:cNvPr>
          <p:cNvCxnSpPr>
            <a:cxnSpLocks/>
          </p:cNvCxnSpPr>
          <p:nvPr/>
        </p:nvCxnSpPr>
        <p:spPr>
          <a:xfrm>
            <a:off x="25056440" y="15581198"/>
            <a:ext cx="0" cy="731520"/>
          </a:xfrm>
          <a:prstGeom prst="line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52C6682-0ADA-B2F7-C92E-5F6B28A940BA}"/>
              </a:ext>
            </a:extLst>
          </p:cNvPr>
          <p:cNvCxnSpPr>
            <a:cxnSpLocks/>
          </p:cNvCxnSpPr>
          <p:nvPr/>
        </p:nvCxnSpPr>
        <p:spPr>
          <a:xfrm>
            <a:off x="13386365" y="19858383"/>
            <a:ext cx="687595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B86E466-744D-BD24-B62B-3E90BB152455}"/>
              </a:ext>
            </a:extLst>
          </p:cNvPr>
          <p:cNvCxnSpPr>
            <a:cxnSpLocks/>
          </p:cNvCxnSpPr>
          <p:nvPr/>
        </p:nvCxnSpPr>
        <p:spPr>
          <a:xfrm flipV="1">
            <a:off x="13386365" y="15686390"/>
            <a:ext cx="0" cy="419204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D46ACA6-6C91-D8C2-1698-3C7159B0558C}"/>
              </a:ext>
            </a:extLst>
          </p:cNvPr>
          <p:cNvSpPr/>
          <p:nvPr/>
        </p:nvSpPr>
        <p:spPr>
          <a:xfrm>
            <a:off x="11514331" y="14365277"/>
            <a:ext cx="3744069" cy="124695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Mean Visual Prominence Raster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643D44F-A09C-3720-08E4-3FC2D9849711}"/>
              </a:ext>
            </a:extLst>
          </p:cNvPr>
          <p:cNvCxnSpPr>
            <a:cxnSpLocks/>
          </p:cNvCxnSpPr>
          <p:nvPr/>
        </p:nvCxnSpPr>
        <p:spPr>
          <a:xfrm>
            <a:off x="1089005" y="4854363"/>
            <a:ext cx="2587" cy="10151382"/>
          </a:xfrm>
          <a:prstGeom prst="line">
            <a:avLst/>
          </a:prstGeom>
          <a:ln w="31750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8E37A9-C584-697A-D2C7-56E0A65498FE}"/>
              </a:ext>
            </a:extLst>
          </p:cNvPr>
          <p:cNvCxnSpPr>
            <a:cxnSpLocks/>
            <a:endCxn id="135" idx="1"/>
          </p:cNvCxnSpPr>
          <p:nvPr/>
        </p:nvCxnSpPr>
        <p:spPr>
          <a:xfrm flipV="1">
            <a:off x="1089005" y="15008081"/>
            <a:ext cx="5000582" cy="19303"/>
          </a:xfrm>
          <a:prstGeom prst="line">
            <a:avLst/>
          </a:prstGeom>
          <a:ln w="317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4C4FD5F-A419-BAE8-AAFC-30F38083E2F5}"/>
              </a:ext>
            </a:extLst>
          </p:cNvPr>
          <p:cNvSpPr/>
          <p:nvPr/>
        </p:nvSpPr>
        <p:spPr>
          <a:xfrm>
            <a:off x="6089587" y="14384605"/>
            <a:ext cx="3577390" cy="124695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Raster Value Extraction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6532AC9-5595-C64D-1106-D137DA4D9A2E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9688305" y="14988753"/>
            <a:ext cx="1826026" cy="193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6CC78E2-C374-959D-D880-6C8EE26B3118}"/>
              </a:ext>
            </a:extLst>
          </p:cNvPr>
          <p:cNvCxnSpPr>
            <a:cxnSpLocks/>
          </p:cNvCxnSpPr>
          <p:nvPr/>
        </p:nvCxnSpPr>
        <p:spPr>
          <a:xfrm>
            <a:off x="7772247" y="15686390"/>
            <a:ext cx="0" cy="1774306"/>
          </a:xfrm>
          <a:prstGeom prst="line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8C42005-2B72-B492-6451-E6316E642657}"/>
              </a:ext>
            </a:extLst>
          </p:cNvPr>
          <p:cNvSpPr txBox="1"/>
          <p:nvPr/>
        </p:nvSpPr>
        <p:spPr>
          <a:xfrm>
            <a:off x="1332592" y="14382151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Final Step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5772A9-D0D0-B277-0689-4B1AED5B8936}"/>
              </a:ext>
            </a:extLst>
          </p:cNvPr>
          <p:cNvSpPr/>
          <p:nvPr/>
        </p:nvSpPr>
        <p:spPr>
          <a:xfrm>
            <a:off x="6098846" y="17436607"/>
            <a:ext cx="3744069" cy="19071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Turbine Visual Prominence Bubble Plot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EDB584B-4FFD-B918-60CB-55FCD377254B}"/>
              </a:ext>
            </a:extLst>
          </p:cNvPr>
          <p:cNvSpPr txBox="1"/>
          <p:nvPr/>
        </p:nvSpPr>
        <p:spPr>
          <a:xfrm>
            <a:off x="7428508" y="293489"/>
            <a:ext cx="213890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50000"/>
                  </a:schemeClr>
                </a:solidFill>
              </a:rPr>
              <a:t>GIS Workflow of Visual Impact Assessment (VIA)</a:t>
            </a:r>
          </a:p>
        </p:txBody>
      </p:sp>
    </p:spTree>
    <p:extLst>
      <p:ext uri="{BB962C8B-B14F-4D97-AF65-F5344CB8AC3E}">
        <p14:creationId xmlns:p14="http://schemas.microsoft.com/office/powerpoint/2010/main" val="54360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192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Ramavajjala</dc:creator>
  <cp:lastModifiedBy>Sid Ramavajjala</cp:lastModifiedBy>
  <cp:revision>10</cp:revision>
  <dcterms:created xsi:type="dcterms:W3CDTF">2023-11-16T06:01:45Z</dcterms:created>
  <dcterms:modified xsi:type="dcterms:W3CDTF">2023-11-16T07:05:16Z</dcterms:modified>
</cp:coreProperties>
</file>