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E90"/>
    <a:srgbClr val="282D30"/>
    <a:srgbClr val="F7A11A"/>
    <a:srgbClr val="A16911"/>
    <a:srgbClr val="4B545A"/>
    <a:srgbClr val="FE6523"/>
    <a:srgbClr val="0079C2"/>
    <a:srgbClr val="5D9732"/>
    <a:srgbClr val="3D6321"/>
    <a:srgbClr val="6F2D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30" d="100"/>
          <a:sy n="30" d="100"/>
        </p:scale>
        <p:origin x="61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2"/>
            <a:ext cx="27980640" cy="7640320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2"/>
            <a:ext cx="24688800" cy="5298438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7"/>
            <a:ext cx="28392120" cy="9128758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7"/>
            <a:ext cx="28392120" cy="4800598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1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74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5379722"/>
            <a:ext cx="13926024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8016240"/>
            <a:ext cx="13926024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2"/>
            <a:ext cx="13994608" cy="2636518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3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7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7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2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3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C1BCF-1929-4F52-BF96-F3A2DD98F1D0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9CF0-FC9B-4D7C-81BB-90E0EEC457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5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1F19408-1E83-0FFE-6B4F-A1F9833F7E91}"/>
              </a:ext>
            </a:extLst>
          </p:cNvPr>
          <p:cNvGrpSpPr/>
          <p:nvPr/>
        </p:nvGrpSpPr>
        <p:grpSpPr>
          <a:xfrm>
            <a:off x="9372621" y="3724439"/>
            <a:ext cx="817123" cy="1747736"/>
            <a:chOff x="7334655" y="3041154"/>
            <a:chExt cx="817123" cy="174773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A9C3BE-657F-2AD1-F2E4-18370BFB5F14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2D9D8C6-6260-0E73-C931-B12CB76994C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02C3633-30E5-9309-D074-3A9CD4716B02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F171B0EC-DB14-2BB6-8613-F601D2670642}"/>
              </a:ext>
            </a:extLst>
          </p:cNvPr>
          <p:cNvSpPr/>
          <p:nvPr/>
        </p:nvSpPr>
        <p:spPr>
          <a:xfrm>
            <a:off x="4800621" y="3267239"/>
            <a:ext cx="4572000" cy="914400"/>
          </a:xfrm>
          <a:prstGeom prst="rect">
            <a:avLst/>
          </a:prstGeom>
          <a:solidFill>
            <a:srgbClr val="0B5E9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Wind Turbine Locations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65A00-1AE8-A836-C98D-0E0E6AE51654}"/>
              </a:ext>
            </a:extLst>
          </p:cNvPr>
          <p:cNvSpPr/>
          <p:nvPr/>
        </p:nvSpPr>
        <p:spPr>
          <a:xfrm>
            <a:off x="4800621" y="5014975"/>
            <a:ext cx="4572000" cy="914400"/>
          </a:xfrm>
          <a:prstGeom prst="rect">
            <a:avLst/>
          </a:prstGeom>
          <a:solidFill>
            <a:srgbClr val="0B5E9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Digital Elevation Model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79EEE1-30F3-80E2-D03A-17A61475A6F1}"/>
              </a:ext>
            </a:extLst>
          </p:cNvPr>
          <p:cNvCxnSpPr>
            <a:cxnSpLocks/>
          </p:cNvCxnSpPr>
          <p:nvPr/>
        </p:nvCxnSpPr>
        <p:spPr>
          <a:xfrm>
            <a:off x="10189744" y="4561464"/>
            <a:ext cx="1531287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3674E-F5E9-1C22-72FE-283411A31FAE}"/>
              </a:ext>
            </a:extLst>
          </p:cNvPr>
          <p:cNvSpPr/>
          <p:nvPr/>
        </p:nvSpPr>
        <p:spPr>
          <a:xfrm>
            <a:off x="11721031" y="3937988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Relative Viewsheds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416507E-63D8-9A6F-C4E4-089A29C4C955}"/>
              </a:ext>
            </a:extLst>
          </p:cNvPr>
          <p:cNvGrpSpPr/>
          <p:nvPr/>
        </p:nvGrpSpPr>
        <p:grpSpPr>
          <a:xfrm>
            <a:off x="16829707" y="2609087"/>
            <a:ext cx="2651760" cy="3978440"/>
            <a:chOff x="13942347" y="1404329"/>
            <a:chExt cx="2651760" cy="39784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DAABEEC-9439-9238-7D5A-702EE206268B}"/>
                </a:ext>
              </a:extLst>
            </p:cNvPr>
            <p:cNvSpPr/>
            <p:nvPr/>
          </p:nvSpPr>
          <p:spPr>
            <a:xfrm>
              <a:off x="13942347" y="140432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Blade End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D030C39-6F3D-48BF-F71D-05158358979E}"/>
                </a:ext>
              </a:extLst>
            </p:cNvPr>
            <p:cNvSpPr/>
            <p:nvPr/>
          </p:nvSpPr>
          <p:spPr>
            <a:xfrm>
              <a:off x="13942347" y="298933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Hub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2ACA013-30EE-A137-D153-4C36817F641C}"/>
                </a:ext>
              </a:extLst>
            </p:cNvPr>
            <p:cNvSpPr/>
            <p:nvPr/>
          </p:nvSpPr>
          <p:spPr>
            <a:xfrm>
              <a:off x="13942347" y="4468369"/>
              <a:ext cx="2651760" cy="914400"/>
            </a:xfrm>
            <a:prstGeom prst="rect">
              <a:avLst/>
            </a:prstGeom>
            <a:solidFill>
              <a:srgbClr val="0079C2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Rotor Sweep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DDEA8F2-495A-F5AC-49D7-520BBE1D3AC0}"/>
              </a:ext>
            </a:extLst>
          </p:cNvPr>
          <p:cNvSpPr txBox="1"/>
          <p:nvPr/>
        </p:nvSpPr>
        <p:spPr>
          <a:xfrm>
            <a:off x="11721031" y="2837459"/>
            <a:ext cx="42511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D2D6DB-FC12-C55C-2CA7-9D5AA72D3B89}"/>
              </a:ext>
            </a:extLst>
          </p:cNvPr>
          <p:cNvGrpSpPr/>
          <p:nvPr/>
        </p:nvGrpSpPr>
        <p:grpSpPr>
          <a:xfrm>
            <a:off x="15308347" y="3181223"/>
            <a:ext cx="1347536" cy="3340019"/>
            <a:chOff x="13250779" y="1697202"/>
            <a:chExt cx="1347536" cy="3340019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5BCFDD-C211-0502-4C81-D3B6204CB264}"/>
                </a:ext>
              </a:extLst>
            </p:cNvPr>
            <p:cNvCxnSpPr>
              <a:cxnSpLocks/>
            </p:cNvCxnSpPr>
            <p:nvPr/>
          </p:nvCxnSpPr>
          <p:spPr>
            <a:xfrm>
              <a:off x="13250779" y="3192379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154BE10-2529-AAEB-C33F-E8008AEB4707}"/>
                </a:ext>
              </a:extLst>
            </p:cNvPr>
            <p:cNvCxnSpPr/>
            <p:nvPr/>
          </p:nvCxnSpPr>
          <p:spPr>
            <a:xfrm>
              <a:off x="13924547" y="1697202"/>
              <a:ext cx="0" cy="3340019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2DAEBAB-50F3-EC14-7240-5F223A114274}"/>
                </a:ext>
              </a:extLst>
            </p:cNvPr>
            <p:cNvCxnSpPr/>
            <p:nvPr/>
          </p:nvCxnSpPr>
          <p:spPr>
            <a:xfrm>
              <a:off x="13924547" y="1697202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2034BC-D08B-014A-9C29-6272AAF0ED56}"/>
                </a:ext>
              </a:extLst>
            </p:cNvPr>
            <p:cNvCxnSpPr/>
            <p:nvPr/>
          </p:nvCxnSpPr>
          <p:spPr>
            <a:xfrm>
              <a:off x="13924547" y="3192379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25C5603-9184-C308-ECD2-218AD0430B7F}"/>
                </a:ext>
              </a:extLst>
            </p:cNvPr>
            <p:cNvCxnSpPr/>
            <p:nvPr/>
          </p:nvCxnSpPr>
          <p:spPr>
            <a:xfrm>
              <a:off x="13917084" y="5037221"/>
              <a:ext cx="673768" cy="0"/>
            </a:xfrm>
            <a:prstGeom prst="line">
              <a:avLst/>
            </a:prstGeom>
            <a:ln w="444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ight Brace 30">
            <a:extLst>
              <a:ext uri="{FF2B5EF4-FFF2-40B4-BE49-F238E27FC236}">
                <a16:creationId xmlns:a16="http://schemas.microsoft.com/office/drawing/2014/main" id="{84BEA15A-B461-9F5F-7BA6-DAE265CCFB98}"/>
              </a:ext>
            </a:extLst>
          </p:cNvPr>
          <p:cNvSpPr/>
          <p:nvPr/>
        </p:nvSpPr>
        <p:spPr>
          <a:xfrm>
            <a:off x="19694797" y="2572244"/>
            <a:ext cx="593555" cy="3978440"/>
          </a:xfrm>
          <a:prstGeom prst="rightBrac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7F75FA-D8E2-E280-31F0-C7A4DA8935BC}"/>
              </a:ext>
            </a:extLst>
          </p:cNvPr>
          <p:cNvSpPr/>
          <p:nvPr/>
        </p:nvSpPr>
        <p:spPr>
          <a:xfrm>
            <a:off x="20616379" y="3974831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Relative Viewsheds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1D15F7-7EAF-80FD-77A9-B48380B06E42}"/>
              </a:ext>
            </a:extLst>
          </p:cNvPr>
          <p:cNvCxnSpPr>
            <a:cxnSpLocks/>
          </p:cNvCxnSpPr>
          <p:nvPr/>
        </p:nvCxnSpPr>
        <p:spPr>
          <a:xfrm>
            <a:off x="24193769" y="4638411"/>
            <a:ext cx="1531287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0D1B267-7DF9-1D14-1C63-BBC5AA4B652F}"/>
              </a:ext>
            </a:extLst>
          </p:cNvPr>
          <p:cNvSpPr/>
          <p:nvPr/>
        </p:nvSpPr>
        <p:spPr>
          <a:xfrm>
            <a:off x="25725056" y="3974831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Relative Viewsheds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3511AE8-6108-64FB-04B1-5DDFBAD3F9FB}"/>
              </a:ext>
            </a:extLst>
          </p:cNvPr>
          <p:cNvSpPr txBox="1"/>
          <p:nvPr/>
        </p:nvSpPr>
        <p:spPr>
          <a:xfrm>
            <a:off x="25725056" y="2094782"/>
            <a:ext cx="3577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Store maximum in each pixel and calculate for each wind turbine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BDA5C1-9AD5-A0AF-1CD0-F0FA4E936DB1}"/>
              </a:ext>
            </a:extLst>
          </p:cNvPr>
          <p:cNvSpPr txBox="1"/>
          <p:nvPr/>
        </p:nvSpPr>
        <p:spPr>
          <a:xfrm>
            <a:off x="21267606" y="5472175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6EB628-C365-2532-6BCB-0EB91BFCEF88}"/>
              </a:ext>
            </a:extLst>
          </p:cNvPr>
          <p:cNvSpPr txBox="1"/>
          <p:nvPr/>
        </p:nvSpPr>
        <p:spPr>
          <a:xfrm>
            <a:off x="20783062" y="2373789"/>
            <a:ext cx="35773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Blade End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[255:10]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Hub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[255:20]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Rotor Sweep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 [255:30]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2EAE98-E4E4-6BD7-1511-19BEB3543D9B}"/>
              </a:ext>
            </a:extLst>
          </p:cNvPr>
          <p:cNvSpPr txBox="1"/>
          <p:nvPr/>
        </p:nvSpPr>
        <p:spPr>
          <a:xfrm>
            <a:off x="16613874" y="1520713"/>
            <a:ext cx="45737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0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No Visibility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255 –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Complete Visibility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A42892-DD65-4C8C-867A-71B1D8B184FD}"/>
              </a:ext>
            </a:extLst>
          </p:cNvPr>
          <p:cNvCxnSpPr>
            <a:cxnSpLocks/>
          </p:cNvCxnSpPr>
          <p:nvPr/>
        </p:nvCxnSpPr>
        <p:spPr>
          <a:xfrm>
            <a:off x="1106001" y="3758784"/>
            <a:ext cx="3694620" cy="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A36958-AABF-EB7A-EB89-C4169C2C263C}"/>
              </a:ext>
            </a:extLst>
          </p:cNvPr>
          <p:cNvCxnSpPr>
            <a:cxnSpLocks/>
          </p:cNvCxnSpPr>
          <p:nvPr/>
        </p:nvCxnSpPr>
        <p:spPr>
          <a:xfrm>
            <a:off x="3618597" y="3758784"/>
            <a:ext cx="0" cy="5469839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7B8211C-0D56-5087-7A10-9EE522A8158C}"/>
              </a:ext>
            </a:extLst>
          </p:cNvPr>
          <p:cNvSpPr/>
          <p:nvPr/>
        </p:nvSpPr>
        <p:spPr>
          <a:xfrm>
            <a:off x="2056776" y="9283410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Compute Multi Ring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58D4F3-3626-0072-2D49-4E4533D2E27B}"/>
              </a:ext>
            </a:extLst>
          </p:cNvPr>
          <p:cNvSpPr txBox="1"/>
          <p:nvPr/>
        </p:nvSpPr>
        <p:spPr>
          <a:xfrm>
            <a:off x="1874211" y="7427675"/>
            <a:ext cx="187507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Create for each location separately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18F96C0-F171-EDB8-ECD5-AE625B329A53}"/>
              </a:ext>
            </a:extLst>
          </p:cNvPr>
          <p:cNvCxnSpPr>
            <a:cxnSpLocks/>
          </p:cNvCxnSpPr>
          <p:nvPr/>
        </p:nvCxnSpPr>
        <p:spPr>
          <a:xfrm>
            <a:off x="5634166" y="9906886"/>
            <a:ext cx="2138081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842767E-B40A-2CF1-EC28-DCFC32A0A9B5}"/>
              </a:ext>
            </a:extLst>
          </p:cNvPr>
          <p:cNvSpPr/>
          <p:nvPr/>
        </p:nvSpPr>
        <p:spPr>
          <a:xfrm>
            <a:off x="7776117" y="9170331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Rasterize Multi Ring Buffer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CB92C4-4D89-5E7F-ACC2-252530FD52F7}"/>
              </a:ext>
            </a:extLst>
          </p:cNvPr>
          <p:cNvSpPr txBox="1"/>
          <p:nvPr/>
        </p:nvSpPr>
        <p:spPr>
          <a:xfrm>
            <a:off x="2056776" y="10712120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 – 0.8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0.8 – 3.2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3.2 – 8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8 – 16.1 KM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16.1 – 32.2 KM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CB80CCC-D366-1F6B-981C-7EC961E3594F}"/>
              </a:ext>
            </a:extLst>
          </p:cNvPr>
          <p:cNvSpPr txBox="1"/>
          <p:nvPr/>
        </p:nvSpPr>
        <p:spPr>
          <a:xfrm>
            <a:off x="8657666" y="10613518"/>
            <a:ext cx="45302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Immediate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1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Foreground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2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Near-Midground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3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Far-Midground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4</a:t>
            </a:r>
          </a:p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Background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: 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53FEBB0-8930-FB50-C498-B63F10D8B755}"/>
              </a:ext>
            </a:extLst>
          </p:cNvPr>
          <p:cNvCxnSpPr>
            <a:cxnSpLocks/>
          </p:cNvCxnSpPr>
          <p:nvPr/>
        </p:nvCxnSpPr>
        <p:spPr>
          <a:xfrm flipH="1">
            <a:off x="23668059" y="9784966"/>
            <a:ext cx="3712602" cy="0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2DCD306-F6D9-DE66-1377-FFEF1D53EA81}"/>
              </a:ext>
            </a:extLst>
          </p:cNvPr>
          <p:cNvSpPr/>
          <p:nvPr/>
        </p:nvSpPr>
        <p:spPr>
          <a:xfrm>
            <a:off x="20097727" y="9170331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Merge </a:t>
            </a:r>
            <a:r>
              <a:rPr lang="en-US" sz="3600" dirty="0" err="1"/>
              <a:t>Rasters</a:t>
            </a:r>
            <a:endParaRPr lang="en-US" sz="360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6B4CDBC-3D49-8998-A728-DFFBC82D6AD1}"/>
              </a:ext>
            </a:extLst>
          </p:cNvPr>
          <p:cNvCxnSpPr>
            <a:cxnSpLocks/>
          </p:cNvCxnSpPr>
          <p:nvPr/>
        </p:nvCxnSpPr>
        <p:spPr>
          <a:xfrm>
            <a:off x="27380661" y="5221783"/>
            <a:ext cx="0" cy="2262751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3DCDBC15-91A7-9A03-0425-51005EFEFC3E}"/>
              </a:ext>
            </a:extLst>
          </p:cNvPr>
          <p:cNvSpPr/>
          <p:nvPr/>
        </p:nvSpPr>
        <p:spPr>
          <a:xfrm>
            <a:off x="25692481" y="7484534"/>
            <a:ext cx="3577390" cy="1243584"/>
          </a:xfrm>
          <a:prstGeom prst="rect">
            <a:avLst/>
          </a:prstGeom>
          <a:solidFill>
            <a:srgbClr val="0079C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Exposure Raster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152FC1-2DEA-39C9-0CCD-874C45DC81B2}"/>
              </a:ext>
            </a:extLst>
          </p:cNvPr>
          <p:cNvCxnSpPr>
            <a:cxnSpLocks/>
          </p:cNvCxnSpPr>
          <p:nvPr/>
        </p:nvCxnSpPr>
        <p:spPr>
          <a:xfrm>
            <a:off x="27380661" y="8728118"/>
            <a:ext cx="0" cy="1056848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B21E85F-EF17-7C20-BDBA-A9ADD7C9050F}"/>
              </a:ext>
            </a:extLst>
          </p:cNvPr>
          <p:cNvSpPr/>
          <p:nvPr/>
        </p:nvSpPr>
        <p:spPr>
          <a:xfrm>
            <a:off x="12452687" y="9191572"/>
            <a:ext cx="3577390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Distance Zone Raster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5D865F-2F05-BB04-F43D-A026090B3F64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11353507" y="9793806"/>
            <a:ext cx="1068986" cy="1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AFF6CF3-A8BD-F08E-F0D0-784A279B0A32}"/>
              </a:ext>
            </a:extLst>
          </p:cNvPr>
          <p:cNvCxnSpPr>
            <a:cxnSpLocks/>
            <a:stCxn id="74" idx="3"/>
          </p:cNvCxnSpPr>
          <p:nvPr/>
        </p:nvCxnSpPr>
        <p:spPr>
          <a:xfrm flipV="1">
            <a:off x="16030077" y="9793807"/>
            <a:ext cx="4067650" cy="21241"/>
          </a:xfrm>
          <a:prstGeom prst="straightConnector1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142EEE-0916-786B-1229-B9C005FF22CA}"/>
              </a:ext>
            </a:extLst>
          </p:cNvPr>
          <p:cNvSpPr txBox="1"/>
          <p:nvPr/>
        </p:nvSpPr>
        <p:spPr>
          <a:xfrm>
            <a:off x="19998638" y="8164854"/>
            <a:ext cx="3841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Raster Sum (Visual Exposure, Distance Zone)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242BB1B-8414-8C4A-16E5-D69FD4C771F4}"/>
              </a:ext>
            </a:extLst>
          </p:cNvPr>
          <p:cNvGrpSpPr/>
          <p:nvPr/>
        </p:nvGrpSpPr>
        <p:grpSpPr>
          <a:xfrm rot="16200000">
            <a:off x="21417088" y="8841682"/>
            <a:ext cx="822960" cy="6196538"/>
            <a:chOff x="7334655" y="3041154"/>
            <a:chExt cx="817123" cy="1747736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33D0F3F-00AA-FF4E-0ABD-7A72054E20FE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C2B8C0B-582D-93B8-D1F4-021136E7C69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A9C5E4-1CA5-8CCB-74B0-F2EE557AF5D3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D652289-6A02-CC01-1CCB-74E4DFD75328}"/>
              </a:ext>
            </a:extLst>
          </p:cNvPr>
          <p:cNvCxnSpPr>
            <a:cxnSpLocks/>
          </p:cNvCxnSpPr>
          <p:nvPr/>
        </p:nvCxnSpPr>
        <p:spPr>
          <a:xfrm>
            <a:off x="21726437" y="10417283"/>
            <a:ext cx="0" cy="1111188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5EDF0A71-AA16-91B1-E67E-F1244E4BCD72}"/>
              </a:ext>
            </a:extLst>
          </p:cNvPr>
          <p:cNvSpPr/>
          <p:nvPr/>
        </p:nvSpPr>
        <p:spPr>
          <a:xfrm>
            <a:off x="17006414" y="12358899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3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1405A86-A2F2-76F7-C957-30D2083B7BE1}"/>
              </a:ext>
            </a:extLst>
          </p:cNvPr>
          <p:cNvSpPr/>
          <p:nvPr/>
        </p:nvSpPr>
        <p:spPr>
          <a:xfrm>
            <a:off x="23285294" y="12358899"/>
            <a:ext cx="3577390" cy="1246952"/>
          </a:xfrm>
          <a:prstGeom prst="rect">
            <a:avLst/>
          </a:prstGeom>
          <a:solidFill>
            <a:srgbClr val="6F2D0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Reclassify as per Table 4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0DE6DD0-4672-7A92-0222-80B225F16FA5}"/>
              </a:ext>
            </a:extLst>
          </p:cNvPr>
          <p:cNvSpPr txBox="1"/>
          <p:nvPr/>
        </p:nvSpPr>
        <p:spPr>
          <a:xfrm>
            <a:off x="18700140" y="11851090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912235-A9E8-E342-5436-EEE184BEF852}"/>
              </a:ext>
            </a:extLst>
          </p:cNvPr>
          <p:cNvSpPr txBox="1"/>
          <p:nvPr/>
        </p:nvSpPr>
        <p:spPr>
          <a:xfrm>
            <a:off x="24973102" y="11811519"/>
            <a:ext cx="2274936" cy="536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>
                    <a:lumMod val="50000"/>
                  </a:schemeClr>
                </a:solidFill>
              </a:rPr>
              <a:t>(Palmer 2022)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0BB5B10-4B7A-8F23-6A75-EB9225289001}"/>
              </a:ext>
            </a:extLst>
          </p:cNvPr>
          <p:cNvCxnSpPr>
            <a:cxnSpLocks/>
          </p:cNvCxnSpPr>
          <p:nvPr/>
        </p:nvCxnSpPr>
        <p:spPr>
          <a:xfrm>
            <a:off x="18878447" y="13605851"/>
            <a:ext cx="0" cy="73152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A0E7FDA2-90D4-4800-DDB5-82AD1492FBE5}"/>
              </a:ext>
            </a:extLst>
          </p:cNvPr>
          <p:cNvCxnSpPr>
            <a:cxnSpLocks/>
          </p:cNvCxnSpPr>
          <p:nvPr/>
        </p:nvCxnSpPr>
        <p:spPr>
          <a:xfrm>
            <a:off x="24973102" y="13613738"/>
            <a:ext cx="0" cy="73152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7C788BDA-0DB5-D958-5628-3AC2692876AF}"/>
              </a:ext>
            </a:extLst>
          </p:cNvPr>
          <p:cNvSpPr/>
          <p:nvPr/>
        </p:nvSpPr>
        <p:spPr>
          <a:xfrm>
            <a:off x="17073758" y="14334246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Visual Prominence Raster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4475435-F21A-0D62-0583-90A00D2AD3D7}"/>
              </a:ext>
            </a:extLst>
          </p:cNvPr>
          <p:cNvSpPr/>
          <p:nvPr/>
        </p:nvSpPr>
        <p:spPr>
          <a:xfrm>
            <a:off x="23184406" y="14334246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Meaningful Visibility Raster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63356E3-C89E-308B-6849-B63CED0DA06E}"/>
              </a:ext>
            </a:extLst>
          </p:cNvPr>
          <p:cNvSpPr/>
          <p:nvPr/>
        </p:nvSpPr>
        <p:spPr>
          <a:xfrm>
            <a:off x="16995593" y="16306640"/>
            <a:ext cx="3577390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Visual Prominence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5ECB8AD-0A17-78F3-86BD-B0B7B59C27C3}"/>
              </a:ext>
            </a:extLst>
          </p:cNvPr>
          <p:cNvCxnSpPr>
            <a:cxnSpLocks/>
          </p:cNvCxnSpPr>
          <p:nvPr/>
        </p:nvCxnSpPr>
        <p:spPr>
          <a:xfrm>
            <a:off x="18878447" y="15581198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0F82EB75-ED18-BB01-2DB1-C2F9BF24D167}"/>
              </a:ext>
            </a:extLst>
          </p:cNvPr>
          <p:cNvSpPr/>
          <p:nvPr/>
        </p:nvSpPr>
        <p:spPr>
          <a:xfrm>
            <a:off x="23094420" y="16306640"/>
            <a:ext cx="4063628" cy="1246952"/>
          </a:xfrm>
          <a:prstGeom prst="rect">
            <a:avLst/>
          </a:prstGeom>
          <a:solidFill>
            <a:srgbClr val="5D973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Cumulative Meaningful Visibility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DF74884-E7BD-40C4-259A-090D56241F3E}"/>
              </a:ext>
            </a:extLst>
          </p:cNvPr>
          <p:cNvGrpSpPr/>
          <p:nvPr/>
        </p:nvGrpSpPr>
        <p:grpSpPr>
          <a:xfrm rot="5400000">
            <a:off x="21632581" y="14935901"/>
            <a:ext cx="822960" cy="6196538"/>
            <a:chOff x="7334655" y="3041154"/>
            <a:chExt cx="817123" cy="1747736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342424A8-F260-0C84-2927-0C8D9C22FD7B}"/>
                </a:ext>
              </a:extLst>
            </p:cNvPr>
            <p:cNvCxnSpPr/>
            <p:nvPr/>
          </p:nvCxnSpPr>
          <p:spPr>
            <a:xfrm>
              <a:off x="7334655" y="3041154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0A49C8-4BAC-851E-2ED7-786172DA5453}"/>
                </a:ext>
              </a:extLst>
            </p:cNvPr>
            <p:cNvCxnSpPr/>
            <p:nvPr/>
          </p:nvCxnSpPr>
          <p:spPr>
            <a:xfrm>
              <a:off x="7334655" y="4788890"/>
              <a:ext cx="817123" cy="0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846647C-3DA5-B43E-9B94-3630E0DA8591}"/>
                </a:ext>
              </a:extLst>
            </p:cNvPr>
            <p:cNvCxnSpPr/>
            <p:nvPr/>
          </p:nvCxnSpPr>
          <p:spPr>
            <a:xfrm>
              <a:off x="8151778" y="3041154"/>
              <a:ext cx="0" cy="1747736"/>
            </a:xfrm>
            <a:prstGeom prst="line">
              <a:avLst/>
            </a:prstGeom>
            <a:ln w="31750">
              <a:solidFill>
                <a:srgbClr val="0B5E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391E903-BB79-DC36-917D-1E95DD576C93}"/>
              </a:ext>
            </a:extLst>
          </p:cNvPr>
          <p:cNvSpPr/>
          <p:nvPr/>
        </p:nvSpPr>
        <p:spPr>
          <a:xfrm>
            <a:off x="20262319" y="19180796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Division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01A2BB4-508E-4811-2853-01E3F3CE4FC0}"/>
              </a:ext>
            </a:extLst>
          </p:cNvPr>
          <p:cNvCxnSpPr>
            <a:cxnSpLocks/>
          </p:cNvCxnSpPr>
          <p:nvPr/>
        </p:nvCxnSpPr>
        <p:spPr>
          <a:xfrm>
            <a:off x="22044061" y="18445650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CC26952-1C85-8BE9-EC49-4532D27B23C4}"/>
              </a:ext>
            </a:extLst>
          </p:cNvPr>
          <p:cNvCxnSpPr>
            <a:cxnSpLocks/>
          </p:cNvCxnSpPr>
          <p:nvPr/>
        </p:nvCxnSpPr>
        <p:spPr>
          <a:xfrm>
            <a:off x="25056440" y="15581198"/>
            <a:ext cx="0" cy="731520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52C6682-0ADA-B2F7-C92E-5F6B28A940BA}"/>
              </a:ext>
            </a:extLst>
          </p:cNvPr>
          <p:cNvCxnSpPr>
            <a:cxnSpLocks/>
          </p:cNvCxnSpPr>
          <p:nvPr/>
        </p:nvCxnSpPr>
        <p:spPr>
          <a:xfrm>
            <a:off x="13386365" y="19858383"/>
            <a:ext cx="6875954" cy="0"/>
          </a:xfrm>
          <a:prstGeom prst="line">
            <a:avLst/>
          </a:prstGeom>
          <a:ln w="31750">
            <a:solidFill>
              <a:srgbClr val="0B5E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B86E466-744D-BD24-B62B-3E90BB152455}"/>
              </a:ext>
            </a:extLst>
          </p:cNvPr>
          <p:cNvCxnSpPr>
            <a:cxnSpLocks/>
          </p:cNvCxnSpPr>
          <p:nvPr/>
        </p:nvCxnSpPr>
        <p:spPr>
          <a:xfrm flipV="1">
            <a:off x="13386365" y="15686390"/>
            <a:ext cx="0" cy="4192043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D46ACA6-6C91-D8C2-1698-3C7159B0558C}"/>
              </a:ext>
            </a:extLst>
          </p:cNvPr>
          <p:cNvSpPr/>
          <p:nvPr/>
        </p:nvSpPr>
        <p:spPr>
          <a:xfrm>
            <a:off x="11514331" y="14365277"/>
            <a:ext cx="3744069" cy="1246952"/>
          </a:xfrm>
          <a:prstGeom prst="rect">
            <a:avLst/>
          </a:prstGeom>
          <a:solidFill>
            <a:srgbClr val="0079C2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Mean Visual Prominence Raster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643D44F-A09C-3720-08E4-3FC2D9849711}"/>
              </a:ext>
            </a:extLst>
          </p:cNvPr>
          <p:cNvCxnSpPr>
            <a:cxnSpLocks/>
          </p:cNvCxnSpPr>
          <p:nvPr/>
        </p:nvCxnSpPr>
        <p:spPr>
          <a:xfrm flipH="1">
            <a:off x="1073426" y="3758784"/>
            <a:ext cx="46139" cy="11249296"/>
          </a:xfrm>
          <a:prstGeom prst="line">
            <a:avLst/>
          </a:prstGeom>
          <a:ln w="31750">
            <a:solidFill>
              <a:srgbClr val="282D30"/>
            </a:solidFill>
            <a:tailEnd type="non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7D8E37A9-C584-697A-D2C7-56E0A65498FE}"/>
              </a:ext>
            </a:extLst>
          </p:cNvPr>
          <p:cNvCxnSpPr>
            <a:cxnSpLocks/>
          </p:cNvCxnSpPr>
          <p:nvPr/>
        </p:nvCxnSpPr>
        <p:spPr>
          <a:xfrm flipV="1">
            <a:off x="1073426" y="14962130"/>
            <a:ext cx="5016161" cy="45950"/>
          </a:xfrm>
          <a:prstGeom prst="line">
            <a:avLst/>
          </a:prstGeom>
          <a:ln w="31750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4C4FD5F-A419-BAE8-AAFC-30F38083E2F5}"/>
              </a:ext>
            </a:extLst>
          </p:cNvPr>
          <p:cNvSpPr/>
          <p:nvPr/>
        </p:nvSpPr>
        <p:spPr>
          <a:xfrm>
            <a:off x="6089587" y="14384605"/>
            <a:ext cx="3577390" cy="1246952"/>
          </a:xfrm>
          <a:prstGeom prst="rect">
            <a:avLst/>
          </a:prstGeom>
          <a:solidFill>
            <a:srgbClr val="3D6321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Raster Value Extraction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6532AC9-5595-C64D-1106-D137DA4D9A2E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688305" y="14988753"/>
            <a:ext cx="1826026" cy="19328"/>
          </a:xfrm>
          <a:prstGeom prst="line">
            <a:avLst/>
          </a:prstGeom>
          <a:ln w="31750">
            <a:solidFill>
              <a:srgbClr val="0B5E9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6CC78E2-C374-959D-D880-6C8EE26B3118}"/>
              </a:ext>
            </a:extLst>
          </p:cNvPr>
          <p:cNvCxnSpPr>
            <a:cxnSpLocks/>
          </p:cNvCxnSpPr>
          <p:nvPr/>
        </p:nvCxnSpPr>
        <p:spPr>
          <a:xfrm>
            <a:off x="7772247" y="15686390"/>
            <a:ext cx="0" cy="1774306"/>
          </a:xfrm>
          <a:prstGeom prst="line">
            <a:avLst/>
          </a:prstGeom>
          <a:ln w="31750">
            <a:solidFill>
              <a:srgbClr val="0B5E9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A8C42005-2B72-B492-6451-E6316E642657}"/>
              </a:ext>
            </a:extLst>
          </p:cNvPr>
          <p:cNvSpPr txBox="1"/>
          <p:nvPr/>
        </p:nvSpPr>
        <p:spPr>
          <a:xfrm>
            <a:off x="1332592" y="14382151"/>
            <a:ext cx="425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Final Step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25772A9-D0D0-B277-0689-4B1AED5B8936}"/>
              </a:ext>
            </a:extLst>
          </p:cNvPr>
          <p:cNvSpPr/>
          <p:nvPr/>
        </p:nvSpPr>
        <p:spPr>
          <a:xfrm>
            <a:off x="5998125" y="17460696"/>
            <a:ext cx="3744069" cy="1907182"/>
          </a:xfrm>
          <a:prstGeom prst="rect">
            <a:avLst/>
          </a:prstGeom>
          <a:solidFill>
            <a:srgbClr val="F7A11A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Turbine Visual Prominence Bubble Plot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EDB584B-4FFD-B918-60CB-55FCD377254B}"/>
              </a:ext>
            </a:extLst>
          </p:cNvPr>
          <p:cNvSpPr txBox="1"/>
          <p:nvPr/>
        </p:nvSpPr>
        <p:spPr>
          <a:xfrm>
            <a:off x="9372621" y="-9790"/>
            <a:ext cx="17180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B545A"/>
                </a:solidFill>
              </a:rPr>
              <a:t>GIS Workflow of Visual Impact Assessment (VIA)</a:t>
            </a:r>
          </a:p>
        </p:txBody>
      </p:sp>
      <p:pic>
        <p:nvPicPr>
          <p:cNvPr id="25" name="Picture 24" descr="A red circle with grey center&#10;&#10;Description automatically generated">
            <a:extLst>
              <a:ext uri="{FF2B5EF4-FFF2-40B4-BE49-F238E27FC236}">
                <a16:creationId xmlns:a16="http://schemas.microsoft.com/office/drawing/2014/main" id="{5DCEB307-BEAD-F8C3-A21B-B07FDC3D0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712" b="98983" l="4221" r="96591">
                        <a14:foregroundMark x1="11364" y1="23729" x2="7630" y2="44576"/>
                        <a14:foregroundMark x1="7630" y1="44576" x2="11526" y2="68136"/>
                        <a14:foregroundMark x1="11526" y1="68136" x2="22890" y2="86441"/>
                        <a14:foregroundMark x1="22890" y1="86441" x2="44481" y2="91864"/>
                        <a14:foregroundMark x1="44481" y1="91864" x2="67045" y2="88814"/>
                        <a14:foregroundMark x1="67045" y1="88814" x2="84091" y2="74915"/>
                        <a14:foregroundMark x1="84091" y1="74915" x2="94968" y2="56610"/>
                        <a14:foregroundMark x1="94968" y1="56610" x2="80357" y2="13390"/>
                        <a14:foregroundMark x1="80357" y1="13390" x2="57468" y2="7966"/>
                        <a14:foregroundMark x1="57468" y1="7966" x2="28896" y2="11525"/>
                        <a14:foregroundMark x1="28896" y1="11525" x2="11039" y2="23898"/>
                        <a14:foregroundMark x1="11039" y1="23898" x2="10714" y2="24746"/>
                        <a14:foregroundMark x1="5032" y1="35932" x2="4545" y2="57458"/>
                        <a14:foregroundMark x1="4545" y1="57458" x2="6331" y2="36102"/>
                        <a14:foregroundMark x1="6331" y1="36102" x2="6006" y2="34407"/>
                        <a14:foregroundMark x1="22078" y1="90847" x2="44156" y2="91017"/>
                        <a14:foregroundMark x1="44156" y1="91017" x2="65097" y2="90678"/>
                        <a14:foregroundMark x1="65097" y1="90678" x2="75812" y2="91695"/>
                        <a14:foregroundMark x1="20617" y1="94915" x2="40747" y2="94915"/>
                        <a14:foregroundMark x1="40747" y1="94915" x2="61201" y2="92712"/>
                        <a14:foregroundMark x1="61201" y1="92712" x2="67857" y2="96102"/>
                        <a14:foregroundMark x1="93182" y1="67797" x2="88312" y2="45085"/>
                        <a14:foregroundMark x1="88312" y1="45085" x2="95617" y2="30339"/>
                        <a14:foregroundMark x1="95617" y1="57119" x2="96429" y2="44068"/>
                        <a14:foregroundMark x1="15260" y1="22881" x2="28571" y2="5593"/>
                        <a14:foregroundMark x1="28571" y1="5593" x2="71104" y2="4407"/>
                        <a14:foregroundMark x1="71104" y1="4407" x2="75812" y2="15932"/>
                        <a14:foregroundMark x1="17370" y1="30339" x2="23214" y2="10339"/>
                        <a14:foregroundMark x1="23214" y1="10339" x2="28084" y2="18814"/>
                        <a14:foregroundMark x1="23052" y1="18475" x2="11688" y2="22881"/>
                        <a14:foregroundMark x1="23052" y1="15085" x2="12825" y2="26271"/>
                        <a14:foregroundMark x1="12825" y1="29661" x2="22890" y2="10678"/>
                        <a14:foregroundMark x1="22890" y1="10678" x2="28084" y2="12542"/>
                        <a14:foregroundMark x1="28409" y1="16949" x2="7792" y2="17797"/>
                        <a14:foregroundMark x1="7792" y1="17797" x2="4545" y2="62881"/>
                        <a14:foregroundMark x1="4545" y1="62881" x2="12662" y2="82712"/>
                        <a14:foregroundMark x1="12662" y1="82712" x2="25162" y2="93559"/>
                        <a14:foregroundMark x1="16721" y1="21864" x2="29221" y2="5254"/>
                        <a14:foregroundMark x1="29221" y1="5254" x2="49026" y2="2881"/>
                        <a14:foregroundMark x1="49026" y1="2881" x2="70617" y2="5424"/>
                        <a14:foregroundMark x1="70617" y1="5424" x2="86851" y2="18136"/>
                        <a14:foregroundMark x1="86851" y1="18136" x2="88961" y2="25085"/>
                        <a14:foregroundMark x1="12825" y1="27797" x2="23052" y2="10000"/>
                        <a14:foregroundMark x1="23052" y1="10000" x2="28409" y2="14068"/>
                        <a14:foregroundMark x1="29545" y1="19153" x2="8766" y2="13390"/>
                        <a14:foregroundMark x1="8766" y1="13390" x2="16396" y2="26271"/>
                        <a14:foregroundMark x1="30195" y1="90847" x2="50000" y2="99831"/>
                        <a14:foregroundMark x1="50000" y1="99831" x2="70130" y2="98305"/>
                        <a14:foregroundMark x1="70130" y1="98305" x2="85877" y2="83559"/>
                        <a14:foregroundMark x1="85877" y1="83559" x2="95130" y2="64576"/>
                        <a14:foregroundMark x1="95130" y1="64576" x2="96753" y2="43729"/>
                        <a14:foregroundMark x1="96753" y1="43729" x2="91071" y2="23220"/>
                        <a14:foregroundMark x1="91071" y1="23220" x2="83279" y2="15932"/>
                        <a14:foregroundMark x1="25649" y1="89492" x2="43182" y2="98983"/>
                        <a14:foregroundMark x1="43182" y1="98983" x2="49026" y2="9457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088" y="7242933"/>
            <a:ext cx="2026543" cy="194100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EDDCB7-3F3A-FB6A-9B27-66279FFF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1310" y="6129356"/>
            <a:ext cx="2768631" cy="296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D66D740-781B-9E23-AF27-893788F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686" y="6840277"/>
            <a:ext cx="3227511" cy="27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59AA3D-067D-30A9-DFFB-E16EC5999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652" y="16494417"/>
            <a:ext cx="4270510" cy="3079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607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192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 Ramavajjala</dc:creator>
  <cp:lastModifiedBy>Ramavajjala, Chinna Subbaraya Siddharth</cp:lastModifiedBy>
  <cp:revision>11</cp:revision>
  <dcterms:created xsi:type="dcterms:W3CDTF">2023-11-16T06:01:45Z</dcterms:created>
  <dcterms:modified xsi:type="dcterms:W3CDTF">2023-11-16T16:37:46Z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2023-11-16T16:37:44Z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7378fb62-0ccb-4847-a0ee-8ae20a40e6ae</vt:lpwstr>
  </property>
  <property fmtid="{D5CDD505-2E9C-101B-9397-08002B2CF9AE}" pid="8" name="MSIP_Label_95965d95-ecc0-4720-b759-1f33c42ed7da_ContentBits">
    <vt:lpwstr>0</vt:lpwstr>
  </property>
</Properties>
</file>