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9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Lobster" charset="0"/>
      <p:regular r:id="rId39"/>
    </p:embeddedFont>
    <p:embeddedFont>
      <p:font typeface="Oswald" charset="0"/>
      <p:regular r:id="rId40"/>
      <p:bold r:id="rId41"/>
    </p:embeddedFont>
    <p:embeddedFont>
      <p:font typeface="Comfortaa" charset="0"/>
      <p:regular r:id="rId42"/>
      <p:bold r:id="rId43"/>
    </p:embeddedFont>
    <p:embeddedFont>
      <p:font typeface="Lato" charset="0"/>
      <p:regular r:id="rId44"/>
      <p:bold r:id="rId45"/>
      <p:italic r:id="rId46"/>
      <p:boldItalic r:id="rId47"/>
    </p:embeddedFont>
    <p:embeddedFont>
      <p:font typeface="Pacifico" charset="0"/>
      <p:regular r:id="rId48"/>
    </p:embeddedFont>
    <p:embeddedFont>
      <p:font typeface="Verdana" pitchFamily="34" charset="0"/>
      <p:regular r:id="rId49"/>
      <p:bold r:id="rId50"/>
      <p:italic r:id="rId51"/>
      <p:boldItalic r:id="rId52"/>
    </p:embeddedFont>
    <p:embeddedFont>
      <p:font typeface="Calibri" pitchFamily="34" charset="0"/>
      <p:regular r:id="rId53"/>
      <p:bold r:id="rId54"/>
      <p:italic r:id="rId55"/>
      <p:boldItalic r:id="rId56"/>
    </p:embeddedFont>
    <p:embeddedFont>
      <p:font typeface="Comic Sans MS" pitchFamily="66" charset="0"/>
      <p:regular r:id="rId57"/>
      <p:bold r:id="rId58"/>
      <p:italic r:id="rId59"/>
      <p:boldItalic r:id="rId60"/>
    </p:embeddedFont>
    <p:embeddedFont>
      <p:font typeface="Montserrat" charset="0"/>
      <p:regular r:id="rId61"/>
      <p:bold r:id="rId62"/>
      <p:italic r:id="rId63"/>
      <p:boldItalic r:id="rId64"/>
    </p:embeddedFont>
    <p:embeddedFont>
      <p:font typeface="Roboto" charset="0"/>
      <p:regular r:id="rId65"/>
      <p:bold r:id="rId66"/>
      <p:italic r:id="rId67"/>
      <p:boldItalic r:id="rId68"/>
    </p:embeddedFont>
    <p:embeddedFont>
      <p:font typeface="Raleway Thin" charset="0"/>
      <p:bold r:id="rId69"/>
      <p:boldItalic r:id="rId70"/>
    </p:embeddedFont>
    <p:embeddedFont>
      <p:font typeface="Algerian" pitchFamily="82"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0B49"/>
  </p:clrMru>
</p:presentationPr>
</file>

<file path=ppt/tableStyles.xml><?xml version="1.0" encoding="utf-8"?>
<a:tblStyleLst xmlns:a="http://schemas.openxmlformats.org/drawingml/2006/main" def="{4CC27C4B-341E-485B-ABBE-79128AF5BAE5}">
  <a:tblStyle styleId="{4CC27C4B-341E-485B-ABBE-79128AF5BA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2" d="100"/>
          <a:sy n="102" d="100"/>
        </p:scale>
        <p:origin x="-236"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font" Target="fonts/font25.fntdata"/><Relationship Id="rId68" Type="http://schemas.openxmlformats.org/officeDocument/2006/relationships/font" Target="fonts/font30.fntdata"/><Relationship Id="rId7" Type="http://schemas.openxmlformats.org/officeDocument/2006/relationships/slide" Target="slides/slide6.xml"/><Relationship Id="rId71" Type="http://schemas.openxmlformats.org/officeDocument/2006/relationships/font" Target="fonts/font3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font" Target="fonts/font28.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61"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font" Target="fonts/font27.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font" Target="fonts/font26.fntdata"/><Relationship Id="rId69" Type="http://schemas.openxmlformats.org/officeDocument/2006/relationships/font" Target="fonts/font31.fntdata"/><Relationship Id="rId8" Type="http://schemas.openxmlformats.org/officeDocument/2006/relationships/slide" Target="slides/slide7.xml"/><Relationship Id="rId51" Type="http://schemas.openxmlformats.org/officeDocument/2006/relationships/font" Target="fonts/font13.fntdata"/><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font" Target="fonts/font29.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70" Type="http://schemas.openxmlformats.org/officeDocument/2006/relationships/font" Target="fonts/font32.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88c893ff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88c893ff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965474a9_3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965474a9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b9a0b07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1c359fecf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1c359fec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1c359fecf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b1c359fecf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1c359fec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1c359fec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1c359fec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1c359fec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1c359fecf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1c359fecf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1c359fecf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1c359fecf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b1a91ec878_0_1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b1a91ec878_0_1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1a91ec878_0_1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1a91ec878_0_1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88c893ff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88c893ff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88c893ff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88c893ff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88c893ffb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88c893ff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88c893ff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788c893ff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88c893ff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88c893ff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788c893ff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788c893ff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88c893ff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88c893ff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788c893ff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788c893ff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88c893ff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88c893ff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437a591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9437a591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788c893ff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788c893ff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788c893ff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788c893ff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788c893ff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788c893ff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788c893ff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788c893ff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88c893ffb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788c893ffb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788c893ff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788c893ff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e965474a9_3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e965474a9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88c893ff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788c893ff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88c893ffb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88c893ffb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88c893ffb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88c893ffb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1a91ec878_0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1a91ec878_0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1c359fecf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1c359fec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D6B4CD-A34E-470B-AF3C-99E5623AE0AB}"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6B4CD-A34E-470B-AF3C-99E5623AE0AB}"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6B4CD-A34E-470B-AF3C-99E5623AE0AB}"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6B4CD-A34E-470B-AF3C-99E5623AE0AB}"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D6B4CD-A34E-470B-AF3C-99E5623AE0AB}"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D6B4CD-A34E-470B-AF3C-99E5623AE0AB}"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D6B4CD-A34E-470B-AF3C-99E5623AE0AB}" type="datetimeFigureOut">
              <a:rPr lang="en-US" smtClean="0"/>
              <a:t>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D6B4CD-A34E-470B-AF3C-99E5623AE0AB}" type="datetimeFigureOut">
              <a:rPr lang="en-US" smtClean="0"/>
              <a:t>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6B4CD-A34E-470B-AF3C-99E5623AE0AB}" type="datetimeFigureOut">
              <a:rPr lang="en-US" smtClean="0"/>
              <a:t>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6B4CD-A34E-470B-AF3C-99E5623AE0AB}"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6B4CD-A34E-470B-AF3C-99E5623AE0AB}"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9D6B4CD-A34E-470B-AF3C-99E5623AE0AB}" type="datetimeFigureOut">
              <a:rPr lang="en-US" smtClean="0"/>
              <a:t>2/14/2021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GFqnaIKUN8MwI_0P6WfZkZ0_cevqh1yZ/vie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s://induskill.herokuapp.com/" TargetMode="External"/><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2794600" y="1102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900">
                <a:latin typeface="Lobster"/>
                <a:ea typeface="Lobster"/>
                <a:cs typeface="Lobster"/>
                <a:sym typeface="Lobster"/>
              </a:rPr>
              <a:t>  </a:t>
            </a:r>
            <a:r>
              <a:rPr lang="en" sz="4000">
                <a:latin typeface="Lobster"/>
                <a:ea typeface="Lobster"/>
                <a:cs typeface="Lobster"/>
                <a:sym typeface="Lobster"/>
              </a:rPr>
              <a:t>InduSkill</a:t>
            </a:r>
            <a:endParaRPr sz="4000">
              <a:latin typeface="Lobster"/>
              <a:ea typeface="Lobster"/>
              <a:cs typeface="Lobster"/>
              <a:sym typeface="Lobster"/>
            </a:endParaRPr>
          </a:p>
          <a:p>
            <a:pPr marL="0" lvl="0" indent="0" algn="l" rtl="0">
              <a:spcBef>
                <a:spcPts val="0"/>
              </a:spcBef>
              <a:spcAft>
                <a:spcPts val="0"/>
              </a:spcAft>
              <a:buNone/>
            </a:pPr>
            <a:r>
              <a:rPr lang="en" sz="2900">
                <a:latin typeface="Lobster"/>
                <a:ea typeface="Lobster"/>
                <a:cs typeface="Lobster"/>
                <a:sym typeface="Lobster"/>
              </a:rPr>
              <a:t>  </a:t>
            </a:r>
            <a:r>
              <a:rPr lang="en" sz="1900">
                <a:latin typeface="Lobster"/>
                <a:ea typeface="Lobster"/>
                <a:cs typeface="Lobster"/>
                <a:sym typeface="Lobster"/>
              </a:rPr>
              <a:t>                    </a:t>
            </a:r>
            <a:r>
              <a:rPr lang="en" sz="1700">
                <a:latin typeface="Lobster"/>
                <a:ea typeface="Lobster"/>
                <a:cs typeface="Lobster"/>
                <a:sym typeface="Lobster"/>
              </a:rPr>
              <a:t> ..a site to help Industries &amp; skills</a:t>
            </a:r>
            <a:endParaRPr sz="1700">
              <a:latin typeface="Lobster"/>
              <a:ea typeface="Lobster"/>
              <a:cs typeface="Lobster"/>
              <a:sym typeface="Lobster"/>
            </a:endParaRPr>
          </a:p>
        </p:txBody>
      </p:sp>
      <p:sp>
        <p:nvSpPr>
          <p:cNvPr id="135" name="Google Shape;135;p13"/>
          <p:cNvSpPr txBox="1">
            <a:spLocks noGrp="1"/>
          </p:cNvSpPr>
          <p:nvPr>
            <p:ph type="subTitle" idx="4294967295"/>
          </p:nvPr>
        </p:nvSpPr>
        <p:spPr>
          <a:xfrm>
            <a:off x="5218923" y="2776538"/>
            <a:ext cx="3925078" cy="17446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sz="1300" b="1">
              <a:latin typeface="Oswald"/>
              <a:ea typeface="Oswald"/>
              <a:cs typeface="Oswald"/>
              <a:sym typeface="Oswald"/>
            </a:endParaRPr>
          </a:p>
          <a:p>
            <a:pPr marL="0" lvl="0" indent="0" algn="l" rtl="0">
              <a:lnSpc>
                <a:spcPct val="10000"/>
              </a:lnSpc>
              <a:spcBef>
                <a:spcPts val="1600"/>
              </a:spcBef>
              <a:spcAft>
                <a:spcPts val="0"/>
              </a:spcAft>
              <a:buClr>
                <a:schemeClr val="dk2"/>
              </a:buClr>
              <a:buSzPts val="1100"/>
              <a:buFont typeface="Arial"/>
              <a:buNone/>
            </a:pPr>
            <a:r>
              <a:rPr lang="en" sz="1900" b="1" dirty="0">
                <a:solidFill>
                  <a:schemeClr val="accent2"/>
                </a:solidFill>
                <a:latin typeface="Lobster"/>
                <a:ea typeface="Lobster"/>
                <a:cs typeface="Lobster"/>
                <a:sym typeface="Lobster"/>
              </a:rPr>
              <a:t>Team members</a:t>
            </a:r>
            <a:r>
              <a:rPr lang="en" sz="1900" b="1" dirty="0" smtClean="0">
                <a:solidFill>
                  <a:schemeClr val="accent2"/>
                </a:solidFill>
                <a:latin typeface="Lobster"/>
                <a:ea typeface="Lobster"/>
                <a:cs typeface="Lobster"/>
                <a:sym typeface="Lobster"/>
              </a:rPr>
              <a:t>:</a:t>
            </a:r>
            <a:endParaRPr lang="en-US" sz="1900" b="1" dirty="0" smtClean="0">
              <a:solidFill>
                <a:schemeClr val="accent2"/>
              </a:solidFill>
              <a:latin typeface="Lobster"/>
              <a:ea typeface="Lobster"/>
              <a:cs typeface="Lobster"/>
              <a:sym typeface="Lobster"/>
            </a:endParaRPr>
          </a:p>
          <a:p>
            <a:pPr marL="0" lvl="0" indent="0" algn="l" rtl="0">
              <a:lnSpc>
                <a:spcPct val="10000"/>
              </a:lnSpc>
              <a:spcBef>
                <a:spcPts val="1600"/>
              </a:spcBef>
              <a:spcAft>
                <a:spcPts val="0"/>
              </a:spcAft>
              <a:buClr>
                <a:schemeClr val="dk2"/>
              </a:buClr>
              <a:buSzPts val="1100"/>
              <a:buFont typeface="Arial"/>
              <a:buNone/>
            </a:pPr>
            <a:endParaRPr lang="en-US" sz="1900" b="1" dirty="0">
              <a:solidFill>
                <a:schemeClr val="accent2"/>
              </a:solidFill>
              <a:latin typeface="Lobster"/>
              <a:ea typeface="Lobster"/>
              <a:cs typeface="Lobster"/>
              <a:sym typeface="Lobster"/>
            </a:endParaRPr>
          </a:p>
          <a:p>
            <a:pPr marL="0" lvl="0" indent="0" algn="l" rtl="0">
              <a:lnSpc>
                <a:spcPct val="10000"/>
              </a:lnSpc>
              <a:spcBef>
                <a:spcPts val="1600"/>
              </a:spcBef>
              <a:spcAft>
                <a:spcPts val="0"/>
              </a:spcAft>
              <a:buClr>
                <a:schemeClr val="dk2"/>
              </a:buClr>
              <a:buSzPts val="1100"/>
              <a:buFont typeface="Arial"/>
              <a:buNone/>
            </a:pPr>
            <a:r>
              <a:rPr lang="en" sz="1600" dirty="0" smtClean="0">
                <a:solidFill>
                  <a:schemeClr val="accent6">
                    <a:lumMod val="50000"/>
                  </a:schemeClr>
                </a:solidFill>
                <a:latin typeface="Lobster"/>
                <a:ea typeface="Lobster"/>
                <a:cs typeface="Lobster"/>
                <a:sym typeface="Lobster"/>
              </a:rPr>
              <a:t>Siddhi </a:t>
            </a:r>
            <a:r>
              <a:rPr lang="en" sz="1600" dirty="0">
                <a:solidFill>
                  <a:schemeClr val="accent6">
                    <a:lumMod val="50000"/>
                  </a:schemeClr>
                </a:solidFill>
                <a:latin typeface="Lobster"/>
                <a:ea typeface="Lobster"/>
                <a:cs typeface="Lobster"/>
                <a:sym typeface="Lobster"/>
              </a:rPr>
              <a:t>Mishra</a:t>
            </a:r>
            <a:endParaRPr sz="1600">
              <a:solidFill>
                <a:schemeClr val="accent6">
                  <a:lumMod val="50000"/>
                </a:schemeClr>
              </a:solidFill>
              <a:latin typeface="Lobster"/>
              <a:ea typeface="Lobster"/>
              <a:cs typeface="Lobster"/>
              <a:sym typeface="Lobster"/>
            </a:endParaRPr>
          </a:p>
          <a:p>
            <a:pPr marL="0" lvl="0" indent="0" algn="l" rtl="0">
              <a:lnSpc>
                <a:spcPct val="10000"/>
              </a:lnSpc>
              <a:spcBef>
                <a:spcPts val="1600"/>
              </a:spcBef>
              <a:spcAft>
                <a:spcPts val="0"/>
              </a:spcAft>
              <a:buClr>
                <a:schemeClr val="dk2"/>
              </a:buClr>
              <a:buSzPts val="1100"/>
              <a:buFont typeface="Arial"/>
              <a:buNone/>
            </a:pPr>
            <a:r>
              <a:rPr lang="en" sz="1600" dirty="0">
                <a:solidFill>
                  <a:schemeClr val="accent6">
                    <a:lumMod val="50000"/>
                  </a:schemeClr>
                </a:solidFill>
                <a:latin typeface="Lobster"/>
                <a:ea typeface="Lobster"/>
                <a:cs typeface="Lobster"/>
                <a:sym typeface="Lobster"/>
              </a:rPr>
              <a:t>Vanshika Bagri</a:t>
            </a:r>
            <a:endParaRPr sz="1600">
              <a:solidFill>
                <a:schemeClr val="accent6">
                  <a:lumMod val="50000"/>
                </a:schemeClr>
              </a:solidFill>
              <a:latin typeface="Lobster"/>
              <a:ea typeface="Lobster"/>
              <a:cs typeface="Lobster"/>
              <a:sym typeface="Lobster"/>
            </a:endParaRPr>
          </a:p>
          <a:p>
            <a:pPr marL="0" lvl="0" indent="0" algn="l" rtl="0">
              <a:lnSpc>
                <a:spcPct val="10000"/>
              </a:lnSpc>
              <a:spcBef>
                <a:spcPts val="1600"/>
              </a:spcBef>
              <a:spcAft>
                <a:spcPts val="0"/>
              </a:spcAft>
              <a:buNone/>
            </a:pPr>
            <a:r>
              <a:rPr lang="en" sz="1600" dirty="0">
                <a:solidFill>
                  <a:schemeClr val="accent6">
                    <a:lumMod val="50000"/>
                  </a:schemeClr>
                </a:solidFill>
                <a:latin typeface="Lobster"/>
                <a:ea typeface="Lobster"/>
                <a:cs typeface="Lobster"/>
                <a:sym typeface="Lobster"/>
              </a:rPr>
              <a:t>Mohammad Zeeshan</a:t>
            </a:r>
            <a:endParaRPr sz="1600">
              <a:solidFill>
                <a:schemeClr val="accent6">
                  <a:lumMod val="50000"/>
                </a:schemeClr>
              </a:solidFill>
              <a:latin typeface="Lobster"/>
              <a:ea typeface="Lobster"/>
              <a:cs typeface="Lobster"/>
              <a:sym typeface="Lobster"/>
            </a:endParaRPr>
          </a:p>
          <a:p>
            <a:pPr marL="0" lvl="0" indent="0" algn="l" rtl="0">
              <a:lnSpc>
                <a:spcPct val="10000"/>
              </a:lnSpc>
              <a:spcBef>
                <a:spcPts val="1600"/>
              </a:spcBef>
              <a:spcAft>
                <a:spcPts val="0"/>
              </a:spcAft>
              <a:buNone/>
            </a:pPr>
            <a:endParaRPr>
              <a:latin typeface="Lobster"/>
              <a:ea typeface="Lobster"/>
              <a:cs typeface="Lobster"/>
              <a:sym typeface="Lobster"/>
            </a:endParaRPr>
          </a:p>
          <a:p>
            <a:pPr marL="0" lvl="0" indent="0" algn="l" rtl="0">
              <a:lnSpc>
                <a:spcPct val="10000"/>
              </a:lnSpc>
              <a:spcBef>
                <a:spcPts val="1600"/>
              </a:spcBef>
              <a:spcAft>
                <a:spcPts val="0"/>
              </a:spcAft>
              <a:buClr>
                <a:schemeClr val="dk2"/>
              </a:buClr>
              <a:buSzPts val="1100"/>
              <a:buFont typeface="Arial"/>
              <a:buNone/>
            </a:pPr>
            <a:endParaRPr>
              <a:latin typeface="Lobster"/>
              <a:ea typeface="Lobster"/>
              <a:cs typeface="Lobster"/>
              <a:sym typeface="Lobster"/>
            </a:endParaRPr>
          </a:p>
          <a:p>
            <a:pPr marL="0" lvl="0" indent="0" algn="l" rtl="0">
              <a:lnSpc>
                <a:spcPct val="10000"/>
              </a:lnSpc>
              <a:spcBef>
                <a:spcPts val="1600"/>
              </a:spcBef>
              <a:spcAft>
                <a:spcPts val="0"/>
              </a:spcAft>
              <a:buClr>
                <a:schemeClr val="dk2"/>
              </a:buClr>
              <a:buSzPts val="1100"/>
              <a:buFont typeface="Arial"/>
              <a:buNone/>
            </a:pPr>
            <a:endParaRPr>
              <a:latin typeface="Lobster"/>
              <a:ea typeface="Lobster"/>
              <a:cs typeface="Lobster"/>
              <a:sym typeface="Lobster"/>
            </a:endParaRPr>
          </a:p>
          <a:p>
            <a:pPr marL="0" lvl="0" indent="0" algn="l" rtl="0">
              <a:lnSpc>
                <a:spcPct val="10000"/>
              </a:lnSpc>
              <a:spcBef>
                <a:spcPts val="1600"/>
              </a:spcBef>
              <a:spcAft>
                <a:spcPts val="1600"/>
              </a:spcAft>
              <a:buNone/>
            </a:pPr>
            <a:endParaRPr sz="2400">
              <a:latin typeface="Oswald"/>
              <a:ea typeface="Oswald"/>
              <a:cs typeface="Oswald"/>
              <a:sym typeface="Oswald"/>
            </a:endParaRPr>
          </a:p>
        </p:txBody>
      </p:sp>
      <p:pic>
        <p:nvPicPr>
          <p:cNvPr id="136" name="Google Shape;136;p13"/>
          <p:cNvPicPr preferRelativeResize="0"/>
          <p:nvPr/>
        </p:nvPicPr>
        <p:blipFill>
          <a:blip r:embed="rId3">
            <a:alphaModFix/>
          </a:blip>
          <a:stretch>
            <a:fillRect/>
          </a:stretch>
        </p:blipFill>
        <p:spPr>
          <a:xfrm>
            <a:off x="492779" y="1386696"/>
            <a:ext cx="3759799" cy="3310000"/>
          </a:xfrm>
          <a:prstGeom prst="rect">
            <a:avLst/>
          </a:prstGeom>
          <a:noFill/>
          <a:ln>
            <a:noFill/>
          </a:ln>
        </p:spPr>
      </p:pic>
      <p:sp>
        <p:nvSpPr>
          <p:cNvPr id="137" name="Google Shape;137;p13"/>
          <p:cNvSpPr txBox="1"/>
          <p:nvPr/>
        </p:nvSpPr>
        <p:spPr>
          <a:xfrm>
            <a:off x="4714750" y="1803025"/>
            <a:ext cx="3934800" cy="6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600" b="1" u="sng">
              <a:solidFill>
                <a:srgbClr val="FFFFFF"/>
              </a:solidFill>
              <a:latin typeface="Comfortaa"/>
              <a:ea typeface="Comfortaa"/>
              <a:cs typeface="Comfortaa"/>
              <a:sym typeface="Comfortaa"/>
            </a:endParaRPr>
          </a:p>
        </p:txBody>
      </p:sp>
      <p:sp>
        <p:nvSpPr>
          <p:cNvPr id="138" name="Google Shape;138;p13"/>
          <p:cNvSpPr txBox="1"/>
          <p:nvPr/>
        </p:nvSpPr>
        <p:spPr>
          <a:xfrm>
            <a:off x="125775" y="3763025"/>
            <a:ext cx="2585700" cy="10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FFFF"/>
              </a:solidFill>
              <a:latin typeface="Lato"/>
              <a:ea typeface="Lato"/>
              <a:cs typeface="Lato"/>
              <a:sym typeface="Lato"/>
            </a:endParaRPr>
          </a:p>
        </p:txBody>
      </p:sp>
      <p:sp>
        <p:nvSpPr>
          <p:cNvPr id="139" name="Google Shape;139;p13"/>
          <p:cNvSpPr txBox="1"/>
          <p:nvPr/>
        </p:nvSpPr>
        <p:spPr>
          <a:xfrm>
            <a:off x="4416700" y="1789050"/>
            <a:ext cx="4360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tx2">
                    <a:lumMod val="75000"/>
                  </a:schemeClr>
                </a:solidFill>
                <a:latin typeface="Pacifico"/>
                <a:ea typeface="Pacifico"/>
                <a:cs typeface="Pacifico"/>
                <a:sym typeface="Pacifico"/>
              </a:rPr>
              <a:t>Project Documentation….</a:t>
            </a:r>
            <a:endParaRPr sz="3000">
              <a:solidFill>
                <a:schemeClr val="tx2">
                  <a:lumMod val="75000"/>
                </a:schemeClr>
              </a:solidFill>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489200" y="831275"/>
            <a:ext cx="8106600" cy="4147500"/>
          </a:xfrm>
          <a:prstGeom prst="rect">
            <a:avLst/>
          </a:prstGeom>
        </p:spPr>
        <p:txBody>
          <a:bodyPr spcFirstLastPara="1" wrap="square" lIns="91425" tIns="91425" rIns="91425" bIns="91425" anchor="ctr" anchorCtr="0">
            <a:noAutofit/>
          </a:bodyPr>
          <a:lstStyle/>
          <a:p>
            <a:pPr marL="0" lvl="0" indent="0" algn="just" rtl="0">
              <a:lnSpc>
                <a:spcPct val="115000"/>
              </a:lnSpc>
              <a:spcBef>
                <a:spcPts val="100"/>
              </a:spcBef>
              <a:spcAft>
                <a:spcPts val="0"/>
              </a:spcAft>
              <a:buClr>
                <a:schemeClr val="dk2"/>
              </a:buClr>
              <a:buSzPts val="1100"/>
              <a:buFont typeface="Arial"/>
              <a:buNone/>
            </a:pPr>
            <a:endParaRPr sz="1900" b="0" u="sng">
              <a:solidFill>
                <a:srgbClr val="FFFFFF"/>
              </a:solidFill>
              <a:latin typeface="Arial"/>
              <a:ea typeface="Arial"/>
              <a:cs typeface="Arial"/>
              <a:sym typeface="Arial"/>
            </a:endParaRPr>
          </a:p>
          <a:p>
            <a:pPr marL="0" lvl="0" indent="0" algn="just" rtl="0">
              <a:lnSpc>
                <a:spcPct val="115000"/>
              </a:lnSpc>
              <a:spcBef>
                <a:spcPts val="100"/>
              </a:spcBef>
              <a:spcAft>
                <a:spcPts val="0"/>
              </a:spcAft>
              <a:buNone/>
            </a:pPr>
            <a:endParaRPr sz="1800" b="0" u="sng">
              <a:solidFill>
                <a:srgbClr val="FFFFFF"/>
              </a:solidFill>
              <a:latin typeface="Arial"/>
              <a:ea typeface="Arial"/>
              <a:cs typeface="Arial"/>
              <a:sym typeface="Arial"/>
            </a:endParaRPr>
          </a:p>
          <a:p>
            <a:pPr marL="0" lvl="0" indent="0" algn="just" rtl="0">
              <a:lnSpc>
                <a:spcPct val="150000"/>
              </a:lnSpc>
              <a:spcBef>
                <a:spcPts val="100"/>
              </a:spcBef>
              <a:spcAft>
                <a:spcPts val="0"/>
              </a:spcAft>
              <a:buNone/>
            </a:pPr>
            <a:r>
              <a:rPr lang="en" sz="1800" u="sng">
                <a:solidFill>
                  <a:srgbClr val="F1C232"/>
                </a:solidFill>
                <a:latin typeface="Arial"/>
                <a:ea typeface="Arial"/>
                <a:cs typeface="Arial"/>
                <a:sym typeface="Arial"/>
              </a:rPr>
              <a:t>Security: </a:t>
            </a:r>
            <a:endParaRPr sz="1800" u="sng">
              <a:solidFill>
                <a:srgbClr val="F1C232"/>
              </a:solidFill>
              <a:latin typeface="Arial"/>
              <a:ea typeface="Arial"/>
              <a:cs typeface="Arial"/>
              <a:sym typeface="Arial"/>
            </a:endParaRPr>
          </a:p>
          <a:p>
            <a:pPr marL="0" lvl="0" indent="0" algn="just" rtl="0">
              <a:lnSpc>
                <a:spcPct val="150000"/>
              </a:lnSpc>
              <a:spcBef>
                <a:spcPts val="100"/>
              </a:spcBef>
              <a:spcAft>
                <a:spcPts val="0"/>
              </a:spcAft>
              <a:buClr>
                <a:schemeClr val="dk2"/>
              </a:buClr>
              <a:buSzPts val="1100"/>
              <a:buFont typeface="Arial"/>
              <a:buNone/>
            </a:pPr>
            <a:r>
              <a:rPr lang="en" sz="1800" b="0">
                <a:solidFill>
                  <a:srgbClr val="FFFFFF"/>
                </a:solidFill>
                <a:latin typeface="Arial"/>
                <a:ea typeface="Arial"/>
                <a:cs typeface="Arial"/>
                <a:sym typeface="Arial"/>
              </a:rPr>
              <a:t>The job portal will provide restriction against unauthorized</a:t>
            </a:r>
            <a:endParaRPr sz="1800" b="0">
              <a:solidFill>
                <a:srgbClr val="FFFFFF"/>
              </a:solidFill>
              <a:latin typeface="Arial"/>
              <a:ea typeface="Arial"/>
              <a:cs typeface="Arial"/>
              <a:sym typeface="Arial"/>
            </a:endParaRPr>
          </a:p>
          <a:p>
            <a:pPr marL="0" lvl="0" indent="0" algn="just" rtl="0">
              <a:lnSpc>
                <a:spcPct val="150000"/>
              </a:lnSpc>
              <a:spcBef>
                <a:spcPts val="0"/>
              </a:spcBef>
              <a:spcAft>
                <a:spcPts val="0"/>
              </a:spcAft>
              <a:buClr>
                <a:schemeClr val="dk2"/>
              </a:buClr>
              <a:buSzPts val="1100"/>
              <a:buFont typeface="Arial"/>
              <a:buNone/>
            </a:pPr>
            <a:r>
              <a:rPr lang="en" sz="1800" b="0">
                <a:solidFill>
                  <a:srgbClr val="FFFFFF"/>
                </a:solidFill>
                <a:latin typeface="Arial"/>
                <a:ea typeface="Arial"/>
                <a:cs typeface="Arial"/>
                <a:sym typeface="Arial"/>
              </a:rPr>
              <a:t>access.</a:t>
            </a:r>
            <a:endParaRPr sz="1800" b="0">
              <a:solidFill>
                <a:srgbClr val="FFFFFF"/>
              </a:solidFill>
              <a:latin typeface="Arial"/>
              <a:ea typeface="Arial"/>
              <a:cs typeface="Arial"/>
              <a:sym typeface="Arial"/>
            </a:endParaRPr>
          </a:p>
          <a:p>
            <a:pPr marL="0" lvl="0" indent="0" algn="just" rtl="0">
              <a:lnSpc>
                <a:spcPct val="150000"/>
              </a:lnSpc>
              <a:spcBef>
                <a:spcPts val="0"/>
              </a:spcBef>
              <a:spcAft>
                <a:spcPts val="0"/>
              </a:spcAft>
              <a:buNone/>
            </a:pPr>
            <a:r>
              <a:rPr lang="en" sz="1800" u="sng">
                <a:solidFill>
                  <a:srgbClr val="F1C232"/>
                </a:solidFill>
                <a:latin typeface="Arial"/>
                <a:ea typeface="Arial"/>
                <a:cs typeface="Arial"/>
                <a:sym typeface="Arial"/>
              </a:rPr>
              <a:t>Safety:</a:t>
            </a:r>
            <a:endParaRPr sz="1800" u="sng">
              <a:solidFill>
                <a:srgbClr val="F1C232"/>
              </a:solidFill>
              <a:latin typeface="Arial"/>
              <a:ea typeface="Arial"/>
              <a:cs typeface="Arial"/>
              <a:sym typeface="Arial"/>
            </a:endParaRPr>
          </a:p>
          <a:p>
            <a:pPr marL="0" lvl="0" indent="0" algn="just" rtl="0">
              <a:lnSpc>
                <a:spcPct val="150000"/>
              </a:lnSpc>
              <a:spcBef>
                <a:spcPts val="0"/>
              </a:spcBef>
              <a:spcAft>
                <a:spcPts val="0"/>
              </a:spcAft>
              <a:buClr>
                <a:schemeClr val="dk2"/>
              </a:buClr>
              <a:buSzPts val="1100"/>
              <a:buFont typeface="Arial"/>
              <a:buNone/>
            </a:pPr>
            <a:r>
              <a:rPr lang="en" sz="1800" b="0">
                <a:solidFill>
                  <a:srgbClr val="FFFFFF"/>
                </a:solidFill>
                <a:latin typeface="Arial"/>
                <a:ea typeface="Arial"/>
                <a:cs typeface="Arial"/>
                <a:sym typeface="Arial"/>
              </a:rPr>
              <a:t>There will be a backup of data for any future mishap.</a:t>
            </a:r>
            <a:endParaRPr sz="1800" b="0">
              <a:solidFill>
                <a:srgbClr val="FFFFFF"/>
              </a:solidFill>
              <a:latin typeface="Arial"/>
              <a:ea typeface="Arial"/>
              <a:cs typeface="Arial"/>
              <a:sym typeface="Arial"/>
            </a:endParaRPr>
          </a:p>
          <a:p>
            <a:pPr marL="0" lvl="0" indent="0" algn="just" rtl="0">
              <a:lnSpc>
                <a:spcPct val="150000"/>
              </a:lnSpc>
              <a:spcBef>
                <a:spcPts val="0"/>
              </a:spcBef>
              <a:spcAft>
                <a:spcPts val="0"/>
              </a:spcAft>
              <a:buNone/>
            </a:pPr>
            <a:r>
              <a:rPr lang="en" sz="1800" u="sng">
                <a:solidFill>
                  <a:srgbClr val="FFD966"/>
                </a:solidFill>
                <a:latin typeface="Arial"/>
                <a:ea typeface="Arial"/>
                <a:cs typeface="Arial"/>
                <a:sym typeface="Arial"/>
              </a:rPr>
              <a:t>Performance: </a:t>
            </a:r>
            <a:endParaRPr sz="1800" u="sng">
              <a:solidFill>
                <a:srgbClr val="FFD966"/>
              </a:solidFill>
              <a:latin typeface="Arial"/>
              <a:ea typeface="Arial"/>
              <a:cs typeface="Arial"/>
              <a:sym typeface="Arial"/>
            </a:endParaRPr>
          </a:p>
          <a:p>
            <a:pPr marL="0" lvl="0" indent="0" algn="just" rtl="0">
              <a:lnSpc>
                <a:spcPct val="150000"/>
              </a:lnSpc>
              <a:spcBef>
                <a:spcPts val="0"/>
              </a:spcBef>
              <a:spcAft>
                <a:spcPts val="0"/>
              </a:spcAft>
              <a:buNone/>
            </a:pPr>
            <a:r>
              <a:rPr lang="en" sz="1800" b="0">
                <a:solidFill>
                  <a:srgbClr val="FFFFFF"/>
                </a:solidFill>
                <a:latin typeface="Arial"/>
                <a:ea typeface="Arial"/>
                <a:cs typeface="Arial"/>
                <a:sym typeface="Arial"/>
              </a:rPr>
              <a:t>The online job portal will never break down and work consistently.</a:t>
            </a:r>
            <a:endParaRPr sz="1800" b="0">
              <a:solidFill>
                <a:srgbClr val="FFFFFF"/>
              </a:solidFill>
              <a:latin typeface="Arial"/>
              <a:ea typeface="Arial"/>
              <a:cs typeface="Arial"/>
              <a:sym typeface="Arial"/>
            </a:endParaRPr>
          </a:p>
          <a:p>
            <a:pPr marL="0" lvl="0" indent="0" algn="just" rtl="0">
              <a:lnSpc>
                <a:spcPct val="150000"/>
              </a:lnSpc>
              <a:spcBef>
                <a:spcPts val="0"/>
              </a:spcBef>
              <a:spcAft>
                <a:spcPts val="0"/>
              </a:spcAft>
              <a:buNone/>
            </a:pPr>
            <a:endParaRPr sz="1800" b="0">
              <a:solidFill>
                <a:srgbClr val="FFFFFF"/>
              </a:solidFill>
              <a:latin typeface="Arial"/>
              <a:ea typeface="Arial"/>
              <a:cs typeface="Arial"/>
              <a:sym typeface="Arial"/>
            </a:endParaRPr>
          </a:p>
          <a:p>
            <a:pPr marL="0" lvl="0" indent="0" algn="just" rtl="0">
              <a:lnSpc>
                <a:spcPct val="150000"/>
              </a:lnSpc>
              <a:spcBef>
                <a:spcPts val="0"/>
              </a:spcBef>
              <a:spcAft>
                <a:spcPts val="0"/>
              </a:spcAft>
              <a:buNone/>
            </a:pPr>
            <a:r>
              <a:rPr lang="en" sz="1800" b="0" u="sng">
                <a:solidFill>
                  <a:srgbClr val="00FF0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Link For SRS Document</a:t>
            </a:r>
            <a:r>
              <a:rPr lang="en" sz="1800" b="0">
                <a:solidFill>
                  <a:srgbClr val="00FF00"/>
                </a:solidFill>
                <a:latin typeface="Arial"/>
                <a:ea typeface="Arial"/>
                <a:cs typeface="Arial"/>
                <a:sym typeface="Arial"/>
              </a:rPr>
              <a:t>!!</a:t>
            </a:r>
            <a:endParaRPr sz="1800" b="0">
              <a:solidFill>
                <a:srgbClr val="00FF00"/>
              </a:solidFill>
              <a:latin typeface="Arial"/>
              <a:ea typeface="Arial"/>
              <a:cs typeface="Arial"/>
              <a:sym typeface="Arial"/>
            </a:endParaRPr>
          </a:p>
          <a:p>
            <a:pPr marL="0" lvl="0" indent="0" algn="just" rtl="0">
              <a:lnSpc>
                <a:spcPct val="150000"/>
              </a:lnSpc>
              <a:spcBef>
                <a:spcPts val="0"/>
              </a:spcBef>
              <a:spcAft>
                <a:spcPts val="0"/>
              </a:spcAft>
              <a:buClr>
                <a:schemeClr val="dk2"/>
              </a:buClr>
              <a:buSzPts val="1100"/>
              <a:buFont typeface="Arial"/>
              <a:buNone/>
            </a:pPr>
            <a:endParaRPr sz="1800" b="0">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228" name="Google Shape;228;p22"/>
          <p:cNvSpPr txBox="1"/>
          <p:nvPr/>
        </p:nvSpPr>
        <p:spPr>
          <a:xfrm>
            <a:off x="965350" y="62575"/>
            <a:ext cx="7767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300" b="1">
                <a:solidFill>
                  <a:srgbClr val="FFFFFF"/>
                </a:solidFill>
                <a:latin typeface="Verdana"/>
                <a:ea typeface="Verdana"/>
                <a:cs typeface="Verdana"/>
                <a:sym typeface="Verdana"/>
              </a:rPr>
              <a:t>Non-Functional Requirements</a:t>
            </a:r>
            <a:endParaRPr sz="1100">
              <a:solidFill>
                <a:srgbClr val="FFFFFF"/>
              </a:solidFill>
              <a:latin typeface="Lato"/>
              <a:ea typeface="Lato"/>
              <a:cs typeface="Lato"/>
              <a:sym typeface="Lato"/>
            </a:endParaRPr>
          </a:p>
        </p:txBody>
      </p:sp>
      <p:pic>
        <p:nvPicPr>
          <p:cNvPr id="229" name="Google Shape;229;p22"/>
          <p:cNvPicPr preferRelativeResize="0"/>
          <p:nvPr/>
        </p:nvPicPr>
        <p:blipFill>
          <a:blip r:embed="rId4">
            <a:alphaModFix/>
          </a:blip>
          <a:stretch>
            <a:fillRect/>
          </a:stretch>
        </p:blipFill>
        <p:spPr>
          <a:xfrm>
            <a:off x="489200" y="3703875"/>
            <a:ext cx="837050" cy="39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2289110" y="0"/>
            <a:ext cx="4578221"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bg2">
                    <a:lumMod val="90000"/>
                  </a:schemeClr>
                </a:solidFill>
              </a:rPr>
              <a:t>      </a:t>
            </a:r>
            <a:r>
              <a:rPr lang="en" dirty="0" smtClean="0">
                <a:solidFill>
                  <a:srgbClr val="002060"/>
                </a:solidFill>
              </a:rPr>
              <a:t> Milestones</a:t>
            </a:r>
            <a:endParaRPr>
              <a:solidFill>
                <a:srgbClr val="002060"/>
              </a:solidFill>
            </a:endParaRPr>
          </a:p>
        </p:txBody>
      </p:sp>
      <p:sp>
        <p:nvSpPr>
          <p:cNvPr id="119" name="Google Shape;119;p18"/>
          <p:cNvSpPr txBox="1">
            <a:spLocks noGrp="1"/>
          </p:cNvSpPr>
          <p:nvPr>
            <p:ph type="title" idx="4294967295"/>
          </p:nvPr>
        </p:nvSpPr>
        <p:spPr>
          <a:xfrm>
            <a:off x="0" y="463744"/>
            <a:ext cx="2316163" cy="3921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dk1"/>
                </a:solidFill>
              </a:rPr>
              <a:t>Build Tech Stack</a:t>
            </a:r>
            <a:endParaRPr sz="1800" b="1">
              <a:solidFill>
                <a:schemeClr val="dk1"/>
              </a:solidFill>
            </a:endParaRPr>
          </a:p>
        </p:txBody>
      </p:sp>
      <p:sp>
        <p:nvSpPr>
          <p:cNvPr id="120" name="Google Shape;120;p18"/>
          <p:cNvSpPr txBox="1">
            <a:spLocks noGrp="1"/>
          </p:cNvSpPr>
          <p:nvPr>
            <p:ph type="body" idx="4294967295"/>
          </p:nvPr>
        </p:nvSpPr>
        <p:spPr>
          <a:xfrm>
            <a:off x="0" y="776742"/>
            <a:ext cx="2316163" cy="5794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2"/>
              </a:buClr>
              <a:buSzPts val="1100"/>
              <a:buFont typeface="Arial"/>
              <a:buNone/>
            </a:pPr>
            <a:r>
              <a:rPr lang="en" sz="1400" dirty="0"/>
              <a:t>Work on technical stack required to attain website goal.</a:t>
            </a:r>
            <a:endParaRPr sz="1400"/>
          </a:p>
        </p:txBody>
      </p:sp>
      <p:sp>
        <p:nvSpPr>
          <p:cNvPr id="121" name="Google Shape;121;p18"/>
          <p:cNvSpPr txBox="1">
            <a:spLocks noGrp="1"/>
          </p:cNvSpPr>
          <p:nvPr>
            <p:ph type="title" idx="4294967295"/>
          </p:nvPr>
        </p:nvSpPr>
        <p:spPr>
          <a:xfrm>
            <a:off x="3847129" y="3917530"/>
            <a:ext cx="3362325" cy="3921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1800" dirty="0">
                <a:solidFill>
                  <a:schemeClr val="dk1"/>
                </a:solidFill>
              </a:rPr>
              <a:t>Design frontend</a:t>
            </a:r>
            <a:endParaRPr sz="1800" b="1">
              <a:solidFill>
                <a:schemeClr val="dk1"/>
              </a:solidFill>
            </a:endParaRPr>
          </a:p>
        </p:txBody>
      </p:sp>
      <p:sp>
        <p:nvSpPr>
          <p:cNvPr id="122" name="Google Shape;122;p18"/>
          <p:cNvSpPr txBox="1">
            <a:spLocks noGrp="1"/>
          </p:cNvSpPr>
          <p:nvPr>
            <p:ph type="body" idx="4294967295"/>
          </p:nvPr>
        </p:nvSpPr>
        <p:spPr>
          <a:xfrm>
            <a:off x="1629747" y="3776436"/>
            <a:ext cx="2316163" cy="5778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2"/>
              </a:buClr>
              <a:buSzPts val="1100"/>
              <a:buFont typeface="Arial"/>
              <a:buNone/>
            </a:pPr>
            <a:r>
              <a:rPr lang="en" sz="1400" dirty="0"/>
              <a:t>Based on the idea,create outlet of project</a:t>
            </a:r>
            <a:endParaRPr sz="1400"/>
          </a:p>
        </p:txBody>
      </p:sp>
      <p:sp>
        <p:nvSpPr>
          <p:cNvPr id="123" name="Google Shape;123;p18"/>
          <p:cNvSpPr txBox="1">
            <a:spLocks noGrp="1"/>
          </p:cNvSpPr>
          <p:nvPr>
            <p:ph type="title" idx="4294967295"/>
          </p:nvPr>
        </p:nvSpPr>
        <p:spPr>
          <a:xfrm>
            <a:off x="3421419" y="768544"/>
            <a:ext cx="3190875" cy="3921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1800" dirty="0">
                <a:solidFill>
                  <a:schemeClr val="dk1"/>
                </a:solidFill>
              </a:rPr>
              <a:t>Backend Development</a:t>
            </a:r>
            <a:endParaRPr sz="1800" b="1">
              <a:solidFill>
                <a:schemeClr val="dk1"/>
              </a:solidFill>
            </a:endParaRPr>
          </a:p>
        </p:txBody>
      </p:sp>
      <p:sp>
        <p:nvSpPr>
          <p:cNvPr id="124" name="Google Shape;124;p18"/>
          <p:cNvSpPr txBox="1">
            <a:spLocks noGrp="1"/>
          </p:cNvSpPr>
          <p:nvPr>
            <p:ph type="body" idx="4294967295"/>
          </p:nvPr>
        </p:nvSpPr>
        <p:spPr>
          <a:xfrm>
            <a:off x="3295456" y="1050440"/>
            <a:ext cx="2352675" cy="5794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Translate text within an app</a:t>
            </a:r>
            <a:endParaRPr sz="1400"/>
          </a:p>
        </p:txBody>
      </p:sp>
      <p:sp>
        <p:nvSpPr>
          <p:cNvPr id="125" name="Google Shape;125;p18"/>
          <p:cNvSpPr txBox="1">
            <a:spLocks noGrp="1"/>
          </p:cNvSpPr>
          <p:nvPr>
            <p:ph type="title" idx="4294967295"/>
          </p:nvPr>
        </p:nvSpPr>
        <p:spPr>
          <a:xfrm>
            <a:off x="6357938" y="3267594"/>
            <a:ext cx="2786062" cy="4635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Testing &amp; Submission</a:t>
            </a:r>
            <a:endParaRPr sz="1800" b="1">
              <a:solidFill>
                <a:schemeClr val="dk1"/>
              </a:solidFill>
            </a:endParaRPr>
          </a:p>
        </p:txBody>
      </p:sp>
      <p:sp>
        <p:nvSpPr>
          <p:cNvPr id="126" name="Google Shape;126;p18"/>
          <p:cNvSpPr txBox="1">
            <a:spLocks noGrp="1"/>
          </p:cNvSpPr>
          <p:nvPr>
            <p:ph type="body" idx="4294967295"/>
          </p:nvPr>
        </p:nvSpPr>
        <p:spPr>
          <a:xfrm>
            <a:off x="6474085" y="3652028"/>
            <a:ext cx="2352675" cy="5778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Test the website for some demo data and submit the project</a:t>
            </a:r>
            <a:endParaRPr sz="1400"/>
          </a:p>
        </p:txBody>
      </p:sp>
      <p:graphicFrame>
        <p:nvGraphicFramePr>
          <p:cNvPr id="117" name="Google Shape;117;p18"/>
          <p:cNvGraphicFramePr/>
          <p:nvPr/>
        </p:nvGraphicFramePr>
        <p:xfrm>
          <a:off x="260896" y="2412636"/>
          <a:ext cx="8522700" cy="719125"/>
        </p:xfrm>
        <a:graphic>
          <a:graphicData uri="http://schemas.openxmlformats.org/drawingml/2006/table">
            <a:tbl>
              <a:tblPr>
                <a:noFill/>
              </a:tblPr>
              <a:tblGrid>
                <a:gridCol w="710225"/>
                <a:gridCol w="710225"/>
                <a:gridCol w="710225"/>
                <a:gridCol w="382850"/>
                <a:gridCol w="1037600"/>
                <a:gridCol w="710225"/>
                <a:gridCol w="710225"/>
                <a:gridCol w="710225"/>
                <a:gridCol w="710225"/>
                <a:gridCol w="710225"/>
                <a:gridCol w="710225"/>
                <a:gridCol w="710225"/>
              </a:tblGrid>
              <a:tr h="719125">
                <a:tc gridSpan="4">
                  <a:txBody>
                    <a:bodyPr/>
                    <a:lstStyle/>
                    <a:p>
                      <a:pPr marL="0" lvl="0" indent="0" algn="ctr" rtl="0">
                        <a:spcBef>
                          <a:spcPts val="0"/>
                        </a:spcBef>
                        <a:spcAft>
                          <a:spcPts val="0"/>
                        </a:spcAft>
                        <a:buNone/>
                      </a:pPr>
                      <a:r>
                        <a:rPr lang="en" sz="1800" dirty="0">
                          <a:solidFill>
                            <a:srgbClr val="FFFFFF"/>
                          </a:solidFill>
                        </a:rPr>
                        <a:t>1st phase</a:t>
                      </a:r>
                      <a:endParaRPr sz="180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lvl="0" indent="0" algn="ctr" rtl="0">
                        <a:spcBef>
                          <a:spcPts val="0"/>
                        </a:spcBef>
                        <a:spcAft>
                          <a:spcPts val="0"/>
                        </a:spcAft>
                        <a:buNone/>
                      </a:pPr>
                      <a:r>
                        <a:rPr lang="en" sz="1800" dirty="0">
                          <a:solidFill>
                            <a:srgbClr val="FFFFFF"/>
                          </a:solidFill>
                        </a:rPr>
                        <a:t>2nd phase</a:t>
                      </a:r>
                      <a:endParaRPr sz="180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cxnSp>
        <p:nvCxnSpPr>
          <p:cNvPr id="118" name="Google Shape;118;p18"/>
          <p:cNvCxnSpPr/>
          <p:nvPr/>
        </p:nvCxnSpPr>
        <p:spPr>
          <a:xfrm rot="10800000">
            <a:off x="569975" y="1439375"/>
            <a:ext cx="0" cy="954600"/>
          </a:xfrm>
          <a:prstGeom prst="straightConnector1">
            <a:avLst/>
          </a:prstGeom>
          <a:noFill/>
          <a:ln w="9525" cap="flat" cmpd="sng">
            <a:solidFill>
              <a:schemeClr val="dk2"/>
            </a:solidFill>
            <a:prstDash val="solid"/>
            <a:round/>
            <a:headEnd type="none" w="med" len="med"/>
            <a:tailEnd type="oval" w="med" len="med"/>
          </a:ln>
        </p:spPr>
      </p:cxnSp>
      <p:cxnSp>
        <p:nvCxnSpPr>
          <p:cNvPr id="127" name="Google Shape;127;p18"/>
          <p:cNvCxnSpPr/>
          <p:nvPr/>
        </p:nvCxnSpPr>
        <p:spPr>
          <a:xfrm>
            <a:off x="2702049" y="3069557"/>
            <a:ext cx="0" cy="828000"/>
          </a:xfrm>
          <a:prstGeom prst="straightConnector1">
            <a:avLst/>
          </a:prstGeom>
          <a:noFill/>
          <a:ln w="9525" cap="flat" cmpd="sng">
            <a:solidFill>
              <a:schemeClr val="dk2"/>
            </a:solidFill>
            <a:prstDash val="solid"/>
            <a:round/>
            <a:headEnd type="none" w="med" len="med"/>
            <a:tailEnd type="oval" w="med" len="med"/>
          </a:ln>
        </p:spPr>
      </p:cxnSp>
      <p:cxnSp>
        <p:nvCxnSpPr>
          <p:cNvPr id="128" name="Google Shape;128;p18"/>
          <p:cNvCxnSpPr/>
          <p:nvPr/>
        </p:nvCxnSpPr>
        <p:spPr>
          <a:xfrm rot="10800000">
            <a:off x="4997750" y="1439375"/>
            <a:ext cx="0" cy="954600"/>
          </a:xfrm>
          <a:prstGeom prst="straightConnector1">
            <a:avLst/>
          </a:prstGeom>
          <a:noFill/>
          <a:ln w="9525" cap="flat" cmpd="sng">
            <a:solidFill>
              <a:schemeClr val="dk2"/>
            </a:solidFill>
            <a:prstDash val="solid"/>
            <a:round/>
            <a:headEnd type="none" w="med" len="med"/>
            <a:tailEnd type="oval" w="med" len="med"/>
          </a:ln>
        </p:spPr>
      </p:cxnSp>
      <p:cxnSp>
        <p:nvCxnSpPr>
          <p:cNvPr id="129" name="Google Shape;129;p18"/>
          <p:cNvCxnSpPr/>
          <p:nvPr/>
        </p:nvCxnSpPr>
        <p:spPr>
          <a:xfrm>
            <a:off x="4856419" y="3106880"/>
            <a:ext cx="0" cy="8280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title"/>
          </p:nvPr>
        </p:nvSpPr>
        <p:spPr>
          <a:xfrm>
            <a:off x="283100" y="712150"/>
            <a:ext cx="86205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latin typeface="Verdana"/>
                <a:ea typeface="Verdana"/>
                <a:cs typeface="Verdana"/>
                <a:sym typeface="Verdana"/>
              </a:rPr>
              <a:t>Website flow proposed:</a:t>
            </a:r>
            <a:endParaRPr sz="3200">
              <a:latin typeface="Verdana"/>
              <a:ea typeface="Verdana"/>
              <a:cs typeface="Verdana"/>
              <a:sym typeface="Verdana"/>
            </a:endParaRPr>
          </a:p>
        </p:txBody>
      </p:sp>
      <p:sp>
        <p:nvSpPr>
          <p:cNvPr id="238" name="Google Shape;238;p23"/>
          <p:cNvSpPr txBox="1">
            <a:spLocks noGrp="1"/>
          </p:cNvSpPr>
          <p:nvPr>
            <p:ph type="title" idx="4294967295"/>
          </p:nvPr>
        </p:nvSpPr>
        <p:spPr>
          <a:xfrm>
            <a:off x="6076431" y="2087045"/>
            <a:ext cx="2482850" cy="2005012"/>
          </a:xfrm>
          <a:prstGeom prst="rect">
            <a:avLst/>
          </a:prstGeom>
        </p:spPr>
        <p:txBody>
          <a:bodyPr spcFirstLastPara="1" wrap="square" lIns="91425" tIns="91425" rIns="91425" bIns="91425" anchor="t" anchorCtr="0">
            <a:noAutofit/>
          </a:bodyPr>
          <a:lstStyle/>
          <a:p>
            <a:pPr lvl="0" algn="l">
              <a:spcBef>
                <a:spcPts val="0"/>
              </a:spcBef>
              <a:spcAft>
                <a:spcPts val="1200"/>
              </a:spcAft>
            </a:pPr>
            <a:r>
              <a:rPr lang="en" sz="1200" dirty="0" smtClean="0">
                <a:latin typeface="Comic Sans MS"/>
                <a:ea typeface="Comic Sans MS"/>
                <a:cs typeface="Comic Sans MS"/>
                <a:sym typeface="Comic Sans MS"/>
              </a:rPr>
              <a:t>We are also planning to send the details of industries in which people are eligible on their phone via sms.</a:t>
            </a:r>
            <a:endParaRPr sz="1200" b="0">
              <a:solidFill>
                <a:schemeClr val="lt1"/>
              </a:solidFill>
              <a:latin typeface="Comic Sans MS"/>
              <a:ea typeface="Comic Sans MS"/>
              <a:cs typeface="Comic Sans MS"/>
              <a:sym typeface="Comic Sans MS"/>
            </a:endParaRPr>
          </a:p>
        </p:txBody>
      </p:sp>
      <p:sp>
        <p:nvSpPr>
          <p:cNvPr id="239" name="Google Shape;239;p23"/>
          <p:cNvSpPr txBox="1">
            <a:spLocks noGrp="1"/>
          </p:cNvSpPr>
          <p:nvPr>
            <p:ph type="title" idx="4294967295"/>
          </p:nvPr>
        </p:nvSpPr>
        <p:spPr>
          <a:xfrm>
            <a:off x="422989" y="2068383"/>
            <a:ext cx="2481263" cy="2005012"/>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latin typeface="Comic Sans MS"/>
                <a:ea typeface="Comic Sans MS"/>
                <a:cs typeface="Comic Sans MS"/>
                <a:sym typeface="Comic Sans MS"/>
              </a:rPr>
              <a:t>Firstly, a candidate looking for a job or NGO/govt org fills details and similarly industries also can post their requirements on our website.</a:t>
            </a:r>
            <a:endParaRPr sz="1500">
              <a:latin typeface="Comic Sans MS"/>
              <a:ea typeface="Comic Sans MS"/>
              <a:cs typeface="Comic Sans MS"/>
              <a:sym typeface="Comic Sans MS"/>
            </a:endParaRPr>
          </a:p>
        </p:txBody>
      </p:sp>
      <p:sp>
        <p:nvSpPr>
          <p:cNvPr id="240" name="Google Shape;240;p23"/>
          <p:cNvSpPr txBox="1">
            <a:spLocks noGrp="1"/>
          </p:cNvSpPr>
          <p:nvPr>
            <p:ph type="title" idx="4294967295"/>
          </p:nvPr>
        </p:nvSpPr>
        <p:spPr>
          <a:xfrm>
            <a:off x="3421224" y="1939376"/>
            <a:ext cx="2251075" cy="224472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sz="1000" b="0">
              <a:solidFill>
                <a:schemeClr val="lt1"/>
              </a:solidFill>
              <a:latin typeface="Comic Sans MS"/>
              <a:ea typeface="Comic Sans MS"/>
              <a:cs typeface="Comic Sans MS"/>
              <a:sym typeface="Comic Sans MS"/>
            </a:endParaRPr>
          </a:p>
        </p:txBody>
      </p:sp>
      <p:sp>
        <p:nvSpPr>
          <p:cNvPr id="235" name="Google Shape;235;p23"/>
          <p:cNvSpPr/>
          <p:nvPr/>
        </p:nvSpPr>
        <p:spPr>
          <a:xfrm>
            <a:off x="359335" y="1920476"/>
            <a:ext cx="2629500" cy="2244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lvl="0">
              <a:spcAft>
                <a:spcPts val="1200"/>
              </a:spcAft>
            </a:pPr>
            <a:r>
              <a:rPr lang="en-US" dirty="0" smtClean="0">
                <a:latin typeface="Comic Sans MS"/>
                <a:ea typeface="Comic Sans MS"/>
                <a:cs typeface="Comic Sans MS"/>
                <a:sym typeface="Comic Sans MS"/>
              </a:rPr>
              <a:t>Firstly, a candidate looking for a job or </a:t>
            </a:r>
            <a:r>
              <a:rPr lang="en-US" dirty="0" smtClean="0">
                <a:latin typeface="Comic Sans MS"/>
                <a:ea typeface="Comic Sans MS"/>
                <a:cs typeface="Comic Sans MS"/>
                <a:sym typeface="Comic Sans MS"/>
              </a:rPr>
              <a:t>NGO/govt. </a:t>
            </a:r>
            <a:r>
              <a:rPr lang="en-US" dirty="0" smtClean="0">
                <a:latin typeface="Comic Sans MS"/>
                <a:ea typeface="Comic Sans MS"/>
                <a:cs typeface="Comic Sans MS"/>
                <a:sym typeface="Comic Sans MS"/>
              </a:rPr>
              <a:t>org fills details and similarly industries also can post their requirements on our website.</a:t>
            </a:r>
            <a:endParaRPr lang="en-US" dirty="0">
              <a:latin typeface="Comic Sans MS"/>
              <a:ea typeface="Comic Sans MS"/>
              <a:cs typeface="Comic Sans MS"/>
              <a:sym typeface="Comic Sans MS"/>
            </a:endParaRPr>
          </a:p>
        </p:txBody>
      </p:sp>
      <p:sp>
        <p:nvSpPr>
          <p:cNvPr id="236" name="Google Shape;236;p23"/>
          <p:cNvSpPr/>
          <p:nvPr/>
        </p:nvSpPr>
        <p:spPr>
          <a:xfrm>
            <a:off x="3253974" y="1940767"/>
            <a:ext cx="2629500" cy="2280591"/>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lvl="0">
              <a:spcAft>
                <a:spcPts val="1200"/>
              </a:spcAft>
            </a:pPr>
            <a:r>
              <a:rPr lang="en-US" dirty="0" smtClean="0">
                <a:latin typeface="Comic Sans MS"/>
                <a:ea typeface="Comic Sans MS"/>
                <a:cs typeface="Comic Sans MS"/>
                <a:sym typeface="Comic Sans MS"/>
              </a:rPr>
              <a:t>We provide recommendations according to skill/location and provide industries with details of people's having those skills </a:t>
            </a:r>
            <a:endParaRPr lang="en-US" sz="800" dirty="0">
              <a:solidFill>
                <a:schemeClr val="lt1"/>
              </a:solidFill>
              <a:latin typeface="Comic Sans MS"/>
              <a:ea typeface="Comic Sans MS"/>
              <a:cs typeface="Comic Sans MS"/>
              <a:sym typeface="Comic Sans MS"/>
            </a:endParaRPr>
          </a:p>
        </p:txBody>
      </p:sp>
      <p:sp>
        <p:nvSpPr>
          <p:cNvPr id="237" name="Google Shape;237;p23"/>
          <p:cNvSpPr/>
          <p:nvPr/>
        </p:nvSpPr>
        <p:spPr>
          <a:xfrm>
            <a:off x="6049089" y="1940766"/>
            <a:ext cx="2629500" cy="2293033"/>
          </a:xfrm>
          <a:prstGeom prst="wedgeRectCallout">
            <a:avLst>
              <a:gd name="adj1" fmla="val -20833"/>
              <a:gd name="adj2" fmla="val 62500"/>
            </a:avLst>
          </a:prstGeom>
          <a:solidFill>
            <a:schemeClr val="accent3"/>
          </a:solidFill>
          <a:ln>
            <a:noFill/>
          </a:ln>
        </p:spPr>
        <p:txBody>
          <a:bodyPr spcFirstLastPara="1" wrap="square" lIns="91425" tIns="91425" rIns="91425" bIns="91425" anchor="ctr" anchorCtr="0">
            <a:noAutofit/>
          </a:bodyPr>
          <a:lstStyle/>
          <a:p>
            <a:pPr lvl="0"/>
            <a:r>
              <a:rPr lang="en" dirty="0" smtClean="0">
                <a:latin typeface="Comic Sans MS"/>
                <a:ea typeface="Comic Sans MS"/>
                <a:cs typeface="Comic Sans MS"/>
                <a:sym typeface="Comic Sans MS"/>
              </a:rPr>
              <a:t>We are also planning to send the details of industries in which people are eligible on their phone via sms.</a:t>
            </a:r>
            <a:endParaRPr/>
          </a:p>
        </p:txBody>
      </p:sp>
      <p:sp>
        <p:nvSpPr>
          <p:cNvPr id="241" name="Google Shape;241;p23"/>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i="1">
              <a:solidFill>
                <a:schemeClr val="accent5"/>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327800" y="654000"/>
            <a:ext cx="78954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dirty="0">
                <a:latin typeface="Verdana"/>
                <a:ea typeface="Verdana"/>
                <a:cs typeface="Verdana"/>
                <a:sym typeface="Verdana"/>
              </a:rPr>
              <a:t>ENTITY- RELATIONSHIP DIAGRAM</a:t>
            </a:r>
            <a:endParaRPr sz="3100">
              <a:latin typeface="Verdana"/>
              <a:ea typeface="Verdana"/>
              <a:cs typeface="Verdana"/>
              <a:sym typeface="Verdana"/>
            </a:endParaRPr>
          </a:p>
          <a:p>
            <a:pPr marL="0" lvl="0" indent="0" algn="l" rtl="0">
              <a:spcBef>
                <a:spcPts val="0"/>
              </a:spcBef>
              <a:spcAft>
                <a:spcPts val="0"/>
              </a:spcAft>
              <a:buNone/>
            </a:pPr>
            <a:r>
              <a:rPr lang="en" sz="1600" b="0" dirty="0" smtClean="0">
                <a:latin typeface="Lobster"/>
                <a:ea typeface="Lobster"/>
                <a:cs typeface="Lobster"/>
                <a:sym typeface="Lobster"/>
              </a:rPr>
              <a:t/>
            </a:r>
            <a:br>
              <a:rPr lang="en" sz="1600" b="0" dirty="0" smtClean="0">
                <a:latin typeface="Lobster"/>
                <a:ea typeface="Lobster"/>
                <a:cs typeface="Lobster"/>
                <a:sym typeface="Lobster"/>
              </a:rPr>
            </a:br>
            <a:r>
              <a:rPr lang="en" sz="1600" b="0" dirty="0" smtClean="0">
                <a:solidFill>
                  <a:srgbClr val="FFFFFF"/>
                </a:solidFill>
                <a:latin typeface="Comic Sans MS"/>
                <a:ea typeface="Comic Sans MS"/>
                <a:cs typeface="Comic Sans MS"/>
                <a:sym typeface="Comic Sans MS"/>
              </a:rPr>
              <a:t>An </a:t>
            </a:r>
            <a:r>
              <a:rPr lang="en" sz="1600" b="0" dirty="0">
                <a:solidFill>
                  <a:srgbClr val="FFFFFF"/>
                </a:solidFill>
                <a:latin typeface="Comic Sans MS"/>
                <a:ea typeface="Comic Sans MS"/>
                <a:cs typeface="Comic Sans MS"/>
                <a:sym typeface="Comic Sans MS"/>
              </a:rPr>
              <a:t>Entity Relationship (ER) Diagram is a type of flowchart that illustrates how “entities” such as people, objects or concepts relate to each other within a system</a:t>
            </a:r>
            <a:r>
              <a:rPr lang="en" sz="1600" b="0" dirty="0" smtClean="0">
                <a:solidFill>
                  <a:srgbClr val="FFFFFF"/>
                </a:solidFill>
                <a:latin typeface="Comic Sans MS"/>
                <a:ea typeface="Comic Sans MS"/>
                <a:cs typeface="Comic Sans MS"/>
                <a:sym typeface="Comic Sans MS"/>
              </a:rPr>
              <a:t>.</a:t>
            </a:r>
            <a:endParaRPr sz="1600" b="0">
              <a:solidFill>
                <a:srgbClr val="FFFFFF"/>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5"/>
          <p:cNvPicPr preferRelativeResize="0"/>
          <p:nvPr/>
        </p:nvPicPr>
        <p:blipFill>
          <a:blip r:embed="rId3">
            <a:alphaModFix/>
          </a:blip>
          <a:stretch>
            <a:fillRect/>
          </a:stretch>
        </p:blipFill>
        <p:spPr>
          <a:xfrm>
            <a:off x="152400" y="152400"/>
            <a:ext cx="8723450"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xfrm>
            <a:off x="283099" y="712150"/>
            <a:ext cx="8056500" cy="38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Verdana"/>
                <a:ea typeface="Verdana"/>
                <a:cs typeface="Verdana"/>
                <a:sym typeface="Verdana"/>
              </a:rPr>
              <a:t>DATA FLOW DIAGRAM                                      LEVEL - 0</a:t>
            </a:r>
            <a:endParaRPr sz="4000">
              <a:latin typeface="Verdana"/>
              <a:ea typeface="Verdana"/>
              <a:cs typeface="Verdana"/>
              <a:sym typeface="Verdana"/>
            </a:endParaRPr>
          </a:p>
          <a:p>
            <a:pPr marL="0" lvl="0" indent="0" algn="ctr" rtl="0">
              <a:spcBef>
                <a:spcPts val="0"/>
              </a:spcBef>
              <a:spcAft>
                <a:spcPts val="0"/>
              </a:spcAft>
              <a:buNone/>
            </a:pPr>
            <a:r>
              <a:rPr lang="en" sz="1600" b="0">
                <a:solidFill>
                  <a:srgbClr val="FFFFFF"/>
                </a:solidFill>
                <a:latin typeface="Lobster"/>
                <a:ea typeface="Lobster"/>
                <a:cs typeface="Lobster"/>
                <a:sym typeface="Lobster"/>
              </a:rPr>
              <a:t>(</a:t>
            </a:r>
            <a:r>
              <a:rPr lang="en" sz="1600" b="0">
                <a:solidFill>
                  <a:srgbClr val="FFFFFF"/>
                </a:solidFill>
                <a:latin typeface="Comic Sans MS"/>
                <a:ea typeface="Comic Sans MS"/>
                <a:cs typeface="Comic Sans MS"/>
                <a:sym typeface="Comic Sans MS"/>
              </a:rPr>
              <a:t>A </a:t>
            </a:r>
            <a:r>
              <a:rPr lang="en" sz="1600">
                <a:solidFill>
                  <a:srgbClr val="FFFFFF"/>
                </a:solidFill>
                <a:latin typeface="Comic Sans MS"/>
                <a:ea typeface="Comic Sans MS"/>
                <a:cs typeface="Comic Sans MS"/>
                <a:sym typeface="Comic Sans MS"/>
              </a:rPr>
              <a:t>level 0 data flow diagram</a:t>
            </a:r>
            <a:r>
              <a:rPr lang="en" sz="1600" b="0">
                <a:solidFill>
                  <a:srgbClr val="FFFFFF"/>
                </a:solidFill>
                <a:latin typeface="Comic Sans MS"/>
                <a:ea typeface="Comic Sans MS"/>
                <a:cs typeface="Comic Sans MS"/>
                <a:sym typeface="Comic Sans MS"/>
              </a:rPr>
              <a:t> (</a:t>
            </a:r>
            <a:r>
              <a:rPr lang="en" sz="1600">
                <a:solidFill>
                  <a:srgbClr val="FFFFFF"/>
                </a:solidFill>
                <a:latin typeface="Comic Sans MS"/>
                <a:ea typeface="Comic Sans MS"/>
                <a:cs typeface="Comic Sans MS"/>
                <a:sym typeface="Comic Sans MS"/>
              </a:rPr>
              <a:t>DFD</a:t>
            </a:r>
            <a:r>
              <a:rPr lang="en" sz="1600" b="0">
                <a:solidFill>
                  <a:srgbClr val="FFFFFF"/>
                </a:solidFill>
                <a:latin typeface="Comic Sans MS"/>
                <a:ea typeface="Comic Sans MS"/>
                <a:cs typeface="Comic Sans MS"/>
                <a:sym typeface="Comic Sans MS"/>
              </a:rPr>
              <a:t>), also known as a context diagram, shows a data system as a whole and emphasizes the way it interacts with external entities.)</a:t>
            </a:r>
            <a:endParaRPr sz="1600">
              <a:solidFill>
                <a:srgbClr val="FFFFFF"/>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27"/>
          <p:cNvPicPr preferRelativeResize="0"/>
          <p:nvPr/>
        </p:nvPicPr>
        <p:blipFill>
          <a:blip r:embed="rId3">
            <a:alphaModFix/>
          </a:blip>
          <a:stretch>
            <a:fillRect/>
          </a:stretch>
        </p:blipFill>
        <p:spPr>
          <a:xfrm>
            <a:off x="152400" y="192400"/>
            <a:ext cx="8839199" cy="4880374"/>
          </a:xfrm>
          <a:prstGeom prst="rect">
            <a:avLst/>
          </a:prstGeom>
          <a:noFill/>
          <a:ln>
            <a:noFill/>
          </a:ln>
        </p:spPr>
      </p:pic>
      <p:sp>
        <p:nvSpPr>
          <p:cNvPr id="262" name="Google Shape;262;p27"/>
          <p:cNvSpPr/>
          <p:nvPr/>
        </p:nvSpPr>
        <p:spPr>
          <a:xfrm>
            <a:off x="3466275" y="3088900"/>
            <a:ext cx="209700" cy="139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1048275" y="2949125"/>
            <a:ext cx="27950" cy="69875"/>
          </a:xfrm>
          <a:custGeom>
            <a:avLst/>
            <a:gdLst/>
            <a:ahLst/>
            <a:cxnLst/>
            <a:rect l="l" t="t" r="r" b="b"/>
            <a:pathLst>
              <a:path w="1118" h="2795" extrusionOk="0">
                <a:moveTo>
                  <a:pt x="1118" y="0"/>
                </a:moveTo>
                <a:cubicBezTo>
                  <a:pt x="561" y="835"/>
                  <a:pt x="0" y="1792"/>
                  <a:pt x="0" y="2795"/>
                </a:cubicBezTo>
              </a:path>
            </a:pathLst>
          </a:custGeom>
          <a:noFill/>
          <a:ln w="9525" cap="flat" cmpd="sng">
            <a:solidFill>
              <a:schemeClr val="dk2"/>
            </a:solidFill>
            <a:prstDash val="solid"/>
            <a:round/>
            <a:headEnd type="none" w="med" len="med"/>
            <a:tailEnd type="none" w="med" len="med"/>
          </a:ln>
        </p:spPr>
      </p:sp>
      <p:cxnSp>
        <p:nvCxnSpPr>
          <p:cNvPr id="264" name="Google Shape;264;p27"/>
          <p:cNvCxnSpPr/>
          <p:nvPr/>
        </p:nvCxnSpPr>
        <p:spPr>
          <a:xfrm rot="10800000">
            <a:off x="894400" y="3508150"/>
            <a:ext cx="14100" cy="2097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txBox="1">
            <a:spLocks noGrp="1"/>
          </p:cNvSpPr>
          <p:nvPr>
            <p:ph type="title"/>
          </p:nvPr>
        </p:nvSpPr>
        <p:spPr>
          <a:xfrm>
            <a:off x="283099" y="712150"/>
            <a:ext cx="8485500" cy="38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sz="4000">
                <a:latin typeface="Verdana"/>
                <a:ea typeface="Verdana"/>
                <a:cs typeface="Verdana"/>
                <a:sym typeface="Verdana"/>
              </a:rPr>
              <a:t>DATA FLOW DIAGRAM                                      LEVEL - 1</a:t>
            </a:r>
            <a:endParaRPr sz="4000">
              <a:latin typeface="Verdana"/>
              <a:ea typeface="Verdana"/>
              <a:cs typeface="Verdana"/>
              <a:sym typeface="Verdana"/>
            </a:endParaRPr>
          </a:p>
          <a:p>
            <a:pPr marL="0" lvl="0" indent="0" algn="ctr" rtl="0">
              <a:spcBef>
                <a:spcPts val="0"/>
              </a:spcBef>
              <a:spcAft>
                <a:spcPts val="0"/>
              </a:spcAft>
              <a:buClr>
                <a:schemeClr val="dk2"/>
              </a:buClr>
              <a:buSzPts val="1100"/>
              <a:buFont typeface="Arial"/>
              <a:buNone/>
            </a:pPr>
            <a:r>
              <a:rPr lang="en" sz="1600" b="0">
                <a:solidFill>
                  <a:srgbClr val="FFFFFF"/>
                </a:solidFill>
                <a:latin typeface="Verdana"/>
                <a:ea typeface="Verdana"/>
                <a:cs typeface="Verdana"/>
                <a:sym typeface="Verdana"/>
              </a:rPr>
              <a:t>(</a:t>
            </a:r>
            <a:r>
              <a:rPr lang="en" sz="1600" b="0">
                <a:solidFill>
                  <a:srgbClr val="FFFFFF"/>
                </a:solidFill>
                <a:latin typeface="Comic Sans MS"/>
                <a:ea typeface="Comic Sans MS"/>
                <a:cs typeface="Comic Sans MS"/>
                <a:sym typeface="Comic Sans MS"/>
              </a:rPr>
              <a:t>A </a:t>
            </a:r>
            <a:r>
              <a:rPr lang="en" sz="1600">
                <a:solidFill>
                  <a:srgbClr val="FFFFFF"/>
                </a:solidFill>
                <a:latin typeface="Comic Sans MS"/>
                <a:ea typeface="Comic Sans MS"/>
                <a:cs typeface="Comic Sans MS"/>
                <a:sym typeface="Comic Sans MS"/>
              </a:rPr>
              <a:t>level 1 data flow diagram</a:t>
            </a:r>
            <a:r>
              <a:rPr lang="en" sz="1600" b="0">
                <a:solidFill>
                  <a:srgbClr val="FFFFFF"/>
                </a:solidFill>
                <a:latin typeface="Comic Sans MS"/>
                <a:ea typeface="Comic Sans MS"/>
                <a:cs typeface="Comic Sans MS"/>
                <a:sym typeface="Comic Sans MS"/>
              </a:rPr>
              <a:t> (</a:t>
            </a:r>
            <a:r>
              <a:rPr lang="en" sz="1600">
                <a:solidFill>
                  <a:srgbClr val="FFFFFF"/>
                </a:solidFill>
                <a:latin typeface="Comic Sans MS"/>
                <a:ea typeface="Comic Sans MS"/>
                <a:cs typeface="Comic Sans MS"/>
                <a:sym typeface="Comic Sans MS"/>
              </a:rPr>
              <a:t>DFD</a:t>
            </a:r>
            <a:r>
              <a:rPr lang="en" sz="1600" b="0">
                <a:solidFill>
                  <a:srgbClr val="FFFFFF"/>
                </a:solidFill>
                <a:latin typeface="Comic Sans MS"/>
                <a:ea typeface="Comic Sans MS"/>
                <a:cs typeface="Comic Sans MS"/>
                <a:sym typeface="Comic Sans MS"/>
              </a:rPr>
              <a:t>) breaks down the main processes into subprocesses that can then be analyzed and improved on a more intimate </a:t>
            </a:r>
            <a:r>
              <a:rPr lang="en" sz="1600">
                <a:solidFill>
                  <a:srgbClr val="FFFFFF"/>
                </a:solidFill>
                <a:latin typeface="Comic Sans MS"/>
                <a:ea typeface="Comic Sans MS"/>
                <a:cs typeface="Comic Sans MS"/>
                <a:sym typeface="Comic Sans MS"/>
              </a:rPr>
              <a:t>level</a:t>
            </a:r>
            <a:r>
              <a:rPr lang="en" sz="1600" b="0">
                <a:solidFill>
                  <a:srgbClr val="FFFFFF"/>
                </a:solidFill>
                <a:latin typeface="Comic Sans MS"/>
                <a:ea typeface="Comic Sans MS"/>
                <a:cs typeface="Comic Sans MS"/>
                <a:sym typeface="Comic Sans MS"/>
              </a:rPr>
              <a:t>.)</a:t>
            </a:r>
            <a:endParaRPr sz="1600">
              <a:solidFill>
                <a:srgbClr val="FFFFFF"/>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29"/>
          <p:cNvPicPr preferRelativeResize="0"/>
          <p:nvPr/>
        </p:nvPicPr>
        <p:blipFill>
          <a:blip r:embed="rId3">
            <a:alphaModFix/>
          </a:blip>
          <a:stretch>
            <a:fillRect/>
          </a:stretch>
        </p:blipFill>
        <p:spPr>
          <a:xfrm>
            <a:off x="152400" y="152400"/>
            <a:ext cx="8839200" cy="4897800"/>
          </a:xfrm>
          <a:prstGeom prst="rect">
            <a:avLst/>
          </a:prstGeom>
          <a:noFill/>
          <a:ln>
            <a:noFill/>
          </a:ln>
        </p:spPr>
      </p:pic>
      <p:sp>
        <p:nvSpPr>
          <p:cNvPr id="275" name="Google Shape;275;p29"/>
          <p:cNvSpPr/>
          <p:nvPr/>
        </p:nvSpPr>
        <p:spPr>
          <a:xfrm>
            <a:off x="642950" y="2599700"/>
            <a:ext cx="740700" cy="181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823850" y="866775"/>
            <a:ext cx="7128900" cy="35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sz="4000">
                <a:latin typeface="Verdana"/>
                <a:ea typeface="Verdana"/>
                <a:cs typeface="Verdana"/>
                <a:sym typeface="Verdana"/>
              </a:rPr>
              <a:t>DATA FLOW DIAGRAM                                      LEVEL - 2</a:t>
            </a:r>
            <a:endParaRPr sz="4000">
              <a:latin typeface="Verdana"/>
              <a:ea typeface="Verdana"/>
              <a:cs typeface="Verdana"/>
              <a:sym typeface="Verdana"/>
            </a:endParaRPr>
          </a:p>
          <a:p>
            <a:pPr marL="0" lvl="0" indent="0" algn="ctr" rtl="0">
              <a:spcBef>
                <a:spcPts val="0"/>
              </a:spcBef>
              <a:spcAft>
                <a:spcPts val="0"/>
              </a:spcAft>
              <a:buClr>
                <a:schemeClr val="dk2"/>
              </a:buClr>
              <a:buSzPts val="1100"/>
              <a:buFont typeface="Arial"/>
              <a:buNone/>
            </a:pPr>
            <a:r>
              <a:rPr lang="en" sz="1700">
                <a:latin typeface="Comic Sans MS"/>
                <a:ea typeface="Comic Sans MS"/>
                <a:cs typeface="Comic Sans MS"/>
                <a:sym typeface="Comic Sans MS"/>
              </a:rPr>
              <a:t>(</a:t>
            </a:r>
            <a:r>
              <a:rPr lang="en" sz="1300">
                <a:latin typeface="Comic Sans MS"/>
                <a:ea typeface="Comic Sans MS"/>
                <a:cs typeface="Comic Sans MS"/>
                <a:sym typeface="Comic Sans MS"/>
              </a:rPr>
              <a:t>A level 2 data flow diagram (DFD) offers a more detailed look at the processes that make up an information system than a level 1 DFD does. It can be used to plan or record the specific makeup of a system.</a:t>
            </a:r>
            <a:r>
              <a:rPr lang="en" sz="1700">
                <a:latin typeface="Comic Sans MS"/>
                <a:ea typeface="Comic Sans MS"/>
                <a:cs typeface="Comic Sans MS"/>
                <a:sym typeface="Comic Sans MS"/>
              </a:rPr>
              <a:t>)</a:t>
            </a:r>
            <a:endParaRPr sz="1700">
              <a:latin typeface="Comic Sans MS"/>
              <a:ea typeface="Comic Sans MS"/>
              <a:cs typeface="Comic Sans MS"/>
              <a:sym typeface="Comic Sans MS"/>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256200" y="5437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Verdana"/>
                <a:ea typeface="Verdana"/>
                <a:cs typeface="Verdana"/>
                <a:sym typeface="Verdana"/>
              </a:rPr>
              <a:t>Problem Statement:</a:t>
            </a:r>
            <a:endParaRPr>
              <a:latin typeface="Verdana"/>
              <a:ea typeface="Verdana"/>
              <a:cs typeface="Verdana"/>
              <a:sym typeface="Verdana"/>
            </a:endParaRPr>
          </a:p>
          <a:p>
            <a:pPr marL="0" lvl="0" indent="0" algn="l" rtl="0">
              <a:spcBef>
                <a:spcPts val="0"/>
              </a:spcBef>
              <a:spcAft>
                <a:spcPts val="0"/>
              </a:spcAft>
              <a:buNone/>
            </a:pPr>
            <a:r>
              <a:rPr lang="en" sz="1600">
                <a:latin typeface="Lobster"/>
                <a:ea typeface="Lobster"/>
                <a:cs typeface="Lobster"/>
                <a:sym typeface="Lobster"/>
              </a:rPr>
              <a:t> </a:t>
            </a:r>
            <a:endParaRPr sz="1600">
              <a:latin typeface="Lobster"/>
              <a:ea typeface="Lobster"/>
              <a:cs typeface="Lobster"/>
              <a:sym typeface="Lobster"/>
            </a:endParaRPr>
          </a:p>
          <a:p>
            <a:pPr marL="0" lvl="0" indent="0" algn="l" rtl="0">
              <a:spcBef>
                <a:spcPts val="0"/>
              </a:spcBef>
              <a:spcAft>
                <a:spcPts val="0"/>
              </a:spcAft>
              <a:buNone/>
            </a:pPr>
            <a:r>
              <a:rPr lang="en" sz="1600"/>
              <a:t>  </a:t>
            </a:r>
            <a:r>
              <a:rPr lang="en" sz="1600">
                <a:latin typeface="Lobster"/>
                <a:ea typeface="Lobster"/>
                <a:cs typeface="Lobster"/>
                <a:sym typeface="Lobster"/>
              </a:rPr>
              <a:t>Description:</a:t>
            </a:r>
            <a:endParaRPr sz="1600">
              <a:latin typeface="Lobster"/>
              <a:ea typeface="Lobster"/>
              <a:cs typeface="Lobster"/>
              <a:sym typeface="Lobster"/>
            </a:endParaRPr>
          </a:p>
        </p:txBody>
      </p:sp>
      <p:grpSp>
        <p:nvGrpSpPr>
          <p:cNvPr id="145" name="Google Shape;145;p14"/>
          <p:cNvGrpSpPr/>
          <p:nvPr/>
        </p:nvGrpSpPr>
        <p:grpSpPr>
          <a:xfrm>
            <a:off x="179913" y="1882904"/>
            <a:ext cx="6487300" cy="2796749"/>
            <a:chOff x="6603547" y="-124553"/>
            <a:chExt cx="2212057" cy="2796749"/>
          </a:xfrm>
        </p:grpSpPr>
        <p:pic>
          <p:nvPicPr>
            <p:cNvPr id="146" name="Google Shape;146;p14"/>
            <p:cNvPicPr preferRelativeResize="0"/>
            <p:nvPr/>
          </p:nvPicPr>
          <p:blipFill>
            <a:blip r:embed="rId3">
              <a:alphaModFix/>
            </a:blip>
            <a:stretch>
              <a:fillRect/>
            </a:stretch>
          </p:blipFill>
          <p:spPr>
            <a:xfrm>
              <a:off x="6603547" y="-124553"/>
              <a:ext cx="2212057" cy="2796749"/>
            </a:xfrm>
            <a:prstGeom prst="rect">
              <a:avLst/>
            </a:prstGeom>
            <a:noFill/>
            <a:ln>
              <a:noFill/>
            </a:ln>
          </p:spPr>
        </p:pic>
        <p:sp>
          <p:nvSpPr>
            <p:cNvPr id="147" name="Google Shape;147;p14"/>
            <p:cNvSpPr txBox="1"/>
            <p:nvPr/>
          </p:nvSpPr>
          <p:spPr>
            <a:xfrm>
              <a:off x="6712469" y="-124553"/>
              <a:ext cx="1929000" cy="2630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b="1">
                <a:solidFill>
                  <a:srgbClr val="990000"/>
                </a:solidFill>
                <a:latin typeface="Comic Sans MS"/>
                <a:ea typeface="Comic Sans MS"/>
                <a:cs typeface="Comic Sans MS"/>
                <a:sym typeface="Comic Sans MS"/>
              </a:endParaRPr>
            </a:p>
            <a:p>
              <a:pPr marL="0" lvl="0" indent="0" algn="just" rtl="0">
                <a:spcBef>
                  <a:spcPts val="800"/>
                </a:spcBef>
                <a:spcAft>
                  <a:spcPts val="0"/>
                </a:spcAft>
                <a:buNone/>
              </a:pPr>
              <a:r>
                <a:rPr lang="en" b="1">
                  <a:solidFill>
                    <a:srgbClr val="990000"/>
                  </a:solidFill>
                  <a:latin typeface="Comic Sans MS"/>
                  <a:ea typeface="Comic Sans MS"/>
                  <a:cs typeface="Comic Sans MS"/>
                  <a:sym typeface="Comic Sans MS"/>
                </a:rPr>
                <a:t>Due to Covid ,millions of workers in India have had to migrate from </a:t>
              </a:r>
              <a:r>
                <a:rPr lang="en" sz="1300" b="1">
                  <a:solidFill>
                    <a:srgbClr val="990000"/>
                  </a:solidFill>
                  <a:latin typeface="Comic Sans MS"/>
                  <a:ea typeface="Comic Sans MS"/>
                  <a:cs typeface="Comic Sans MS"/>
                  <a:sym typeface="Comic Sans MS"/>
                </a:rPr>
                <a:t>their work. However, now, when the country goes into an unlock phase, it’s a challenge for industries to find skilled workers for their industry as well as for workers having basic labour skills like sewing/welding/mechanics etc. </a:t>
              </a:r>
              <a:endParaRPr sz="1300" b="1">
                <a:solidFill>
                  <a:srgbClr val="990000"/>
                </a:solidFill>
                <a:latin typeface="Comic Sans MS"/>
                <a:ea typeface="Comic Sans MS"/>
                <a:cs typeface="Comic Sans MS"/>
                <a:sym typeface="Comic Sans MS"/>
              </a:endParaRPr>
            </a:p>
            <a:p>
              <a:pPr marL="0" lvl="0" indent="0" algn="just" rtl="0">
                <a:spcBef>
                  <a:spcPts val="800"/>
                </a:spcBef>
                <a:spcAft>
                  <a:spcPts val="800"/>
                </a:spcAft>
                <a:buNone/>
              </a:pPr>
              <a:r>
                <a:rPr lang="en" sz="1300" b="1">
                  <a:solidFill>
                    <a:srgbClr val="990000"/>
                  </a:solidFill>
                  <a:latin typeface="Comic Sans MS"/>
                  <a:ea typeface="Comic Sans MS"/>
                  <a:cs typeface="Comic Sans MS"/>
                  <a:sym typeface="Comic Sans MS"/>
                </a:rPr>
                <a:t>Taking the current situation in mind, we have </a:t>
              </a:r>
              <a:r>
                <a:rPr lang="en" sz="1300" b="1">
                  <a:solidFill>
                    <a:srgbClr val="980000"/>
                  </a:solidFill>
                  <a:latin typeface="Comic Sans MS"/>
                  <a:ea typeface="Comic Sans MS"/>
                  <a:cs typeface="Comic Sans MS"/>
                  <a:sym typeface="Comic Sans MS"/>
                </a:rPr>
                <a:t>existing system</a:t>
              </a:r>
              <a:r>
                <a:rPr lang="en" sz="1100">
                  <a:solidFill>
                    <a:schemeClr val="dk2"/>
                  </a:solidFill>
                  <a:latin typeface="Calibri"/>
                  <a:ea typeface="Calibri"/>
                  <a:cs typeface="Calibri"/>
                  <a:sym typeface="Calibri"/>
                </a:rPr>
                <a:t> </a:t>
              </a:r>
              <a:r>
                <a:rPr lang="en" sz="1300" b="1">
                  <a:solidFill>
                    <a:srgbClr val="990000"/>
                  </a:solidFill>
                  <a:latin typeface="Comic Sans MS"/>
                  <a:ea typeface="Comic Sans MS"/>
                  <a:cs typeface="Comic Sans MS"/>
                  <a:sym typeface="Comic Sans MS"/>
                </a:rPr>
                <a:t>where educated people can apply but for the workers having skills like this, they have only one way to go: to middleman(agent) who takes hefty commissions from them. Also, industries have to charge those people to get some workers.</a:t>
              </a:r>
              <a:endParaRPr sz="1300" b="1">
                <a:solidFill>
                  <a:srgbClr val="990000"/>
                </a:solidFill>
                <a:latin typeface="Comic Sans MS"/>
                <a:ea typeface="Comic Sans MS"/>
                <a:cs typeface="Comic Sans MS"/>
                <a:sym typeface="Comic Sans MS"/>
              </a:endParaRPr>
            </a:p>
          </p:txBody>
        </p:sp>
      </p:grpSp>
      <p:pic>
        <p:nvPicPr>
          <p:cNvPr id="148" name="Google Shape;148;p14"/>
          <p:cNvPicPr preferRelativeResize="0"/>
          <p:nvPr/>
        </p:nvPicPr>
        <p:blipFill rotWithShape="1">
          <a:blip r:embed="rId4">
            <a:alphaModFix/>
          </a:blip>
          <a:srcRect/>
          <a:stretch/>
        </p:blipFill>
        <p:spPr>
          <a:xfrm>
            <a:off x="6236725" y="1989300"/>
            <a:ext cx="2795775" cy="2526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6" name="Google Shape;286;p31"/>
          <p:cNvPicPr preferRelativeResize="0"/>
          <p:nvPr/>
        </p:nvPicPr>
        <p:blipFill>
          <a:blip r:embed="rId3">
            <a:alphaModFix/>
          </a:blip>
          <a:stretch>
            <a:fillRect/>
          </a:stretch>
        </p:blipFill>
        <p:spPr>
          <a:xfrm>
            <a:off x="223625" y="307175"/>
            <a:ext cx="8609776" cy="4529150"/>
          </a:xfrm>
          <a:prstGeom prst="rect">
            <a:avLst/>
          </a:prstGeom>
          <a:noFill/>
          <a:ln>
            <a:noFill/>
          </a:ln>
        </p:spPr>
      </p:pic>
      <p:sp>
        <p:nvSpPr>
          <p:cNvPr id="287" name="Google Shape;287;p31"/>
          <p:cNvSpPr/>
          <p:nvPr/>
        </p:nvSpPr>
        <p:spPr>
          <a:xfrm>
            <a:off x="5898250" y="2473900"/>
            <a:ext cx="153600" cy="2238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2"/>
          <p:cNvSpPr txBox="1">
            <a:spLocks noGrp="1"/>
          </p:cNvSpPr>
          <p:nvPr>
            <p:ph type="title"/>
          </p:nvPr>
        </p:nvSpPr>
        <p:spPr>
          <a:xfrm>
            <a:off x="314525" y="192200"/>
            <a:ext cx="8214900" cy="7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solidFill>
                  <a:schemeClr val="dk2"/>
                </a:solidFill>
                <a:latin typeface="Verdana"/>
                <a:ea typeface="Verdana"/>
                <a:cs typeface="Verdana"/>
                <a:sym typeface="Verdana"/>
              </a:rPr>
              <a:t>         </a:t>
            </a:r>
            <a:r>
              <a:rPr lang="en" sz="4400">
                <a:solidFill>
                  <a:srgbClr val="FFFFFF"/>
                </a:solidFill>
                <a:latin typeface="Verdana"/>
                <a:ea typeface="Verdana"/>
                <a:cs typeface="Verdana"/>
                <a:sym typeface="Verdana"/>
              </a:rPr>
              <a:t> UML Diagrams</a:t>
            </a:r>
            <a:endParaRPr>
              <a:solidFill>
                <a:srgbClr val="FFFFFF"/>
              </a:solidFill>
              <a:latin typeface="Verdana"/>
              <a:ea typeface="Verdana"/>
              <a:cs typeface="Verdana"/>
              <a:sym typeface="Verdana"/>
            </a:endParaRPr>
          </a:p>
        </p:txBody>
      </p:sp>
      <p:sp>
        <p:nvSpPr>
          <p:cNvPr id="293" name="Google Shape;293;p32"/>
          <p:cNvSpPr txBox="1"/>
          <p:nvPr/>
        </p:nvSpPr>
        <p:spPr>
          <a:xfrm>
            <a:off x="800125" y="1233475"/>
            <a:ext cx="6401400" cy="3228600"/>
          </a:xfrm>
          <a:prstGeom prst="rect">
            <a:avLst/>
          </a:prstGeom>
          <a:noFill/>
          <a:ln>
            <a:noFill/>
          </a:ln>
        </p:spPr>
        <p:txBody>
          <a:bodyPr spcFirstLastPara="1" wrap="square" lIns="91425" tIns="91425" rIns="91425" bIns="91425" anchor="t" anchorCtr="0">
            <a:noAutofit/>
          </a:bodyPr>
          <a:lstStyle/>
          <a:p>
            <a:pPr marL="457200" lvl="0" indent="-374650" algn="l" rtl="0">
              <a:lnSpc>
                <a:spcPct val="115000"/>
              </a:lnSpc>
              <a:spcBef>
                <a:spcPts val="100"/>
              </a:spcBef>
              <a:spcAft>
                <a:spcPts val="0"/>
              </a:spcAft>
              <a:buClr>
                <a:srgbClr val="FFFFFF"/>
              </a:buClr>
              <a:buSzPts val="2300"/>
              <a:buFont typeface="Comic Sans MS"/>
              <a:buChar char="●"/>
            </a:pPr>
            <a:r>
              <a:rPr lang="en" sz="2300" b="1">
                <a:solidFill>
                  <a:srgbClr val="FFFFFF"/>
                </a:solidFill>
                <a:latin typeface="Comic Sans MS"/>
                <a:ea typeface="Comic Sans MS"/>
                <a:cs typeface="Comic Sans MS"/>
                <a:sym typeface="Comic Sans MS"/>
              </a:rPr>
              <a:t>Use Case Diagram</a:t>
            </a:r>
            <a:endParaRPr sz="2300" b="1">
              <a:solidFill>
                <a:srgbClr val="FFFFFF"/>
              </a:solidFill>
              <a:latin typeface="Comic Sans MS"/>
              <a:ea typeface="Comic Sans MS"/>
              <a:cs typeface="Comic Sans MS"/>
              <a:sym typeface="Comic Sans MS"/>
            </a:endParaRPr>
          </a:p>
          <a:p>
            <a:pPr marL="457200" lvl="0" indent="-374650" algn="l" rtl="0">
              <a:lnSpc>
                <a:spcPct val="115000"/>
              </a:lnSpc>
              <a:spcBef>
                <a:spcPts val="0"/>
              </a:spcBef>
              <a:spcAft>
                <a:spcPts val="0"/>
              </a:spcAft>
              <a:buClr>
                <a:srgbClr val="FFFFFF"/>
              </a:buClr>
              <a:buSzPts val="2300"/>
              <a:buFont typeface="Comic Sans MS"/>
              <a:buChar char="●"/>
            </a:pPr>
            <a:r>
              <a:rPr lang="en" sz="2300" b="1">
                <a:solidFill>
                  <a:srgbClr val="FFFFFF"/>
                </a:solidFill>
                <a:latin typeface="Comic Sans MS"/>
                <a:ea typeface="Comic Sans MS"/>
                <a:cs typeface="Comic Sans MS"/>
                <a:sym typeface="Comic Sans MS"/>
              </a:rPr>
              <a:t>Sequence Diagram</a:t>
            </a:r>
            <a:endParaRPr sz="2300" b="1">
              <a:solidFill>
                <a:srgbClr val="FFFFFF"/>
              </a:solidFill>
              <a:latin typeface="Comic Sans MS"/>
              <a:ea typeface="Comic Sans MS"/>
              <a:cs typeface="Comic Sans MS"/>
              <a:sym typeface="Comic Sans MS"/>
            </a:endParaRPr>
          </a:p>
          <a:p>
            <a:pPr marL="457200" lvl="0" indent="-374650" algn="l" rtl="0">
              <a:lnSpc>
                <a:spcPct val="115000"/>
              </a:lnSpc>
              <a:spcBef>
                <a:spcPts val="0"/>
              </a:spcBef>
              <a:spcAft>
                <a:spcPts val="0"/>
              </a:spcAft>
              <a:buClr>
                <a:srgbClr val="FFFFFF"/>
              </a:buClr>
              <a:buSzPts val="2300"/>
              <a:buFont typeface="Comic Sans MS"/>
              <a:buChar char="●"/>
            </a:pPr>
            <a:r>
              <a:rPr lang="en" sz="2300" b="1">
                <a:solidFill>
                  <a:srgbClr val="FFFFFF"/>
                </a:solidFill>
                <a:latin typeface="Comic Sans MS"/>
                <a:ea typeface="Comic Sans MS"/>
                <a:cs typeface="Comic Sans MS"/>
                <a:sym typeface="Comic Sans MS"/>
              </a:rPr>
              <a:t>Activity Diagram</a:t>
            </a:r>
            <a:endParaRPr sz="2300" b="1">
              <a:solidFill>
                <a:srgbClr val="FFFFFF"/>
              </a:solidFill>
              <a:latin typeface="Comic Sans MS"/>
              <a:ea typeface="Comic Sans MS"/>
              <a:cs typeface="Comic Sans MS"/>
              <a:sym typeface="Comic Sans MS"/>
            </a:endParaRPr>
          </a:p>
          <a:p>
            <a:pPr marL="457200" lvl="0" indent="-374650" algn="l" rtl="0">
              <a:lnSpc>
                <a:spcPct val="115000"/>
              </a:lnSpc>
              <a:spcBef>
                <a:spcPts val="0"/>
              </a:spcBef>
              <a:spcAft>
                <a:spcPts val="0"/>
              </a:spcAft>
              <a:buClr>
                <a:srgbClr val="FFFFFF"/>
              </a:buClr>
              <a:buSzPts val="2300"/>
              <a:buFont typeface="Comic Sans MS"/>
              <a:buChar char="●"/>
            </a:pPr>
            <a:r>
              <a:rPr lang="en" sz="2300" b="1">
                <a:solidFill>
                  <a:srgbClr val="FFFFFF"/>
                </a:solidFill>
                <a:latin typeface="Comic Sans MS"/>
                <a:ea typeface="Comic Sans MS"/>
                <a:cs typeface="Comic Sans MS"/>
                <a:sym typeface="Comic Sans MS"/>
              </a:rPr>
              <a:t>Class Diagram</a:t>
            </a:r>
            <a:endParaRPr sz="2300" b="1">
              <a:solidFill>
                <a:srgbClr val="FFFFFF"/>
              </a:solidFill>
              <a:latin typeface="Comic Sans MS"/>
              <a:ea typeface="Comic Sans MS"/>
              <a:cs typeface="Comic Sans MS"/>
              <a:sym typeface="Comic Sans MS"/>
            </a:endParaRPr>
          </a:p>
          <a:p>
            <a:pPr marL="457200" lvl="0" indent="-374650" algn="l" rtl="0">
              <a:lnSpc>
                <a:spcPct val="115000"/>
              </a:lnSpc>
              <a:spcBef>
                <a:spcPts val="0"/>
              </a:spcBef>
              <a:spcAft>
                <a:spcPts val="0"/>
              </a:spcAft>
              <a:buClr>
                <a:srgbClr val="FFFFFF"/>
              </a:buClr>
              <a:buSzPts val="2300"/>
              <a:buFont typeface="Comic Sans MS"/>
              <a:buChar char="●"/>
            </a:pPr>
            <a:r>
              <a:rPr lang="en" sz="2300" b="1">
                <a:solidFill>
                  <a:srgbClr val="FFFFFF"/>
                </a:solidFill>
                <a:latin typeface="Comic Sans MS"/>
                <a:ea typeface="Comic Sans MS"/>
                <a:cs typeface="Comic Sans MS"/>
                <a:sym typeface="Comic Sans MS"/>
              </a:rPr>
              <a:t>Component Diagram</a:t>
            </a:r>
            <a:endParaRPr sz="2300" b="1">
              <a:solidFill>
                <a:srgbClr val="FFFFFF"/>
              </a:solidFill>
              <a:latin typeface="Comic Sans MS"/>
              <a:ea typeface="Comic Sans MS"/>
              <a:cs typeface="Comic Sans MS"/>
              <a:sym typeface="Comic Sans MS"/>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a:spLocks noGrp="1"/>
          </p:cNvSpPr>
          <p:nvPr>
            <p:ph type="title"/>
          </p:nvPr>
        </p:nvSpPr>
        <p:spPr>
          <a:xfrm>
            <a:off x="492449" y="712175"/>
            <a:ext cx="81591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solidFill>
                  <a:schemeClr val="dk2"/>
                </a:solidFill>
                <a:latin typeface="Verdana"/>
                <a:ea typeface="Verdana"/>
                <a:cs typeface="Verdana"/>
                <a:sym typeface="Verdana"/>
              </a:rPr>
              <a:t>      </a:t>
            </a:r>
            <a:r>
              <a:rPr lang="en" sz="4400">
                <a:solidFill>
                  <a:srgbClr val="FFFFFF"/>
                </a:solidFill>
                <a:latin typeface="Verdana"/>
                <a:ea typeface="Verdana"/>
                <a:cs typeface="Verdana"/>
                <a:sym typeface="Verdana"/>
              </a:rPr>
              <a:t>Use Case Diagram</a:t>
            </a:r>
            <a:endParaRPr sz="4400">
              <a:solidFill>
                <a:srgbClr val="FFFFFF"/>
              </a:solidFill>
              <a:latin typeface="Verdana"/>
              <a:ea typeface="Verdana"/>
              <a:cs typeface="Verdana"/>
              <a:sym typeface="Verdana"/>
            </a:endParaRPr>
          </a:p>
          <a:p>
            <a:pPr marL="0" lvl="0" indent="0" algn="l" rtl="0">
              <a:spcBef>
                <a:spcPts val="0"/>
              </a:spcBef>
              <a:spcAft>
                <a:spcPts val="0"/>
              </a:spcAft>
              <a:buNone/>
            </a:pPr>
            <a:r>
              <a:rPr lang="en" sz="1600" b="0">
                <a:solidFill>
                  <a:srgbClr val="FFFFFF"/>
                </a:solidFill>
                <a:latin typeface="Verdana"/>
                <a:ea typeface="Verdana"/>
                <a:cs typeface="Verdana"/>
                <a:sym typeface="Verdana"/>
              </a:rPr>
              <a:t>(</a:t>
            </a:r>
            <a:r>
              <a:rPr lang="en" sz="1600" b="0">
                <a:solidFill>
                  <a:srgbClr val="FFFFFF"/>
                </a:solidFill>
                <a:latin typeface="Comic Sans MS"/>
                <a:ea typeface="Comic Sans MS"/>
                <a:cs typeface="Comic Sans MS"/>
                <a:sym typeface="Comic Sans MS"/>
              </a:rPr>
              <a:t>A </a:t>
            </a:r>
            <a:r>
              <a:rPr lang="en" sz="1600">
                <a:solidFill>
                  <a:srgbClr val="FFFFFF"/>
                </a:solidFill>
                <a:latin typeface="Comic Sans MS"/>
                <a:ea typeface="Comic Sans MS"/>
                <a:cs typeface="Comic Sans MS"/>
                <a:sym typeface="Comic Sans MS"/>
              </a:rPr>
              <a:t>use case diagram</a:t>
            </a:r>
            <a:r>
              <a:rPr lang="en" sz="1600" b="0">
                <a:solidFill>
                  <a:srgbClr val="FFFFFF"/>
                </a:solidFill>
                <a:latin typeface="Comic Sans MS"/>
                <a:ea typeface="Comic Sans MS"/>
                <a:cs typeface="Comic Sans MS"/>
                <a:sym typeface="Comic Sans MS"/>
              </a:rPr>
              <a:t> is a behavior </a:t>
            </a:r>
            <a:r>
              <a:rPr lang="en" sz="1600">
                <a:solidFill>
                  <a:srgbClr val="FFFFFF"/>
                </a:solidFill>
                <a:latin typeface="Comic Sans MS"/>
                <a:ea typeface="Comic Sans MS"/>
                <a:cs typeface="Comic Sans MS"/>
                <a:sym typeface="Comic Sans MS"/>
              </a:rPr>
              <a:t>diagram</a:t>
            </a:r>
            <a:r>
              <a:rPr lang="en" sz="1600" b="0">
                <a:solidFill>
                  <a:srgbClr val="FFFFFF"/>
                </a:solidFill>
                <a:latin typeface="Comic Sans MS"/>
                <a:ea typeface="Comic Sans MS"/>
                <a:cs typeface="Comic Sans MS"/>
                <a:sym typeface="Comic Sans MS"/>
              </a:rPr>
              <a:t> and visualizes the observable interactions between actors and the system under development.</a:t>
            </a:r>
            <a:r>
              <a:rPr lang="en" sz="1600" b="0">
                <a:solidFill>
                  <a:srgbClr val="FFFFFF"/>
                </a:solidFill>
                <a:latin typeface="Verdana"/>
                <a:ea typeface="Verdana"/>
                <a:cs typeface="Verdana"/>
                <a:sym typeface="Verdana"/>
              </a:rPr>
              <a:t>)</a:t>
            </a:r>
            <a:endParaRPr sz="1600">
              <a:solidFill>
                <a:srgbClr val="FFFFFF"/>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34"/>
          <p:cNvPicPr preferRelativeResize="0"/>
          <p:nvPr/>
        </p:nvPicPr>
        <p:blipFill rotWithShape="1">
          <a:blip r:embed="rId3">
            <a:alphaModFix/>
          </a:blip>
          <a:srcRect l="490" r="-489"/>
          <a:stretch/>
        </p:blipFill>
        <p:spPr>
          <a:xfrm>
            <a:off x="174100" y="152400"/>
            <a:ext cx="8625100" cy="4838700"/>
          </a:xfrm>
          <a:prstGeom prst="rect">
            <a:avLst/>
          </a:prstGeom>
          <a:noFill/>
          <a:ln w="9525" cap="flat" cmpd="sng">
            <a:solidFill>
              <a:srgbClr val="F3F6AD"/>
            </a:solidFill>
            <a:prstDash val="solid"/>
            <a:round/>
            <a:headEnd type="none" w="sm" len="sm"/>
            <a:tailEnd type="none" w="sm" len="sm"/>
          </a:ln>
        </p:spPr>
      </p:pic>
      <p:sp>
        <p:nvSpPr>
          <p:cNvPr id="304" name="Google Shape;304;p34"/>
          <p:cNvSpPr/>
          <p:nvPr/>
        </p:nvSpPr>
        <p:spPr>
          <a:xfrm>
            <a:off x="4486575" y="1132125"/>
            <a:ext cx="517200" cy="167700"/>
          </a:xfrm>
          <a:prstGeom prst="rect">
            <a:avLst/>
          </a:prstGeom>
          <a:solidFill>
            <a:srgbClr val="FFF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3969450" y="3674575"/>
            <a:ext cx="1034400" cy="167700"/>
          </a:xfrm>
          <a:prstGeom prst="rect">
            <a:avLst/>
          </a:prstGeom>
          <a:solidFill>
            <a:srgbClr val="FFF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txBox="1"/>
          <p:nvPr/>
        </p:nvSpPr>
        <p:spPr>
          <a:xfrm>
            <a:off x="3969450" y="3646975"/>
            <a:ext cx="1845000" cy="1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latin typeface="Roboto"/>
              <a:ea typeface="Roboto"/>
              <a:cs typeface="Roboto"/>
              <a:sym typeface="Roboto"/>
            </a:endParaRPr>
          </a:p>
          <a:p>
            <a:pPr marL="0" lvl="0" indent="0" algn="l" rtl="0">
              <a:spcBef>
                <a:spcPts val="0"/>
              </a:spcBef>
              <a:spcAft>
                <a:spcPts val="0"/>
              </a:spcAft>
              <a:buNone/>
            </a:pPr>
            <a:endParaRPr sz="1100">
              <a:latin typeface="Roboto"/>
              <a:ea typeface="Roboto"/>
              <a:cs typeface="Roboto"/>
              <a:sym typeface="Roboto"/>
            </a:endParaRPr>
          </a:p>
        </p:txBody>
      </p:sp>
      <p:sp>
        <p:nvSpPr>
          <p:cNvPr id="307" name="Google Shape;307;p34"/>
          <p:cNvSpPr txBox="1"/>
          <p:nvPr/>
        </p:nvSpPr>
        <p:spPr>
          <a:xfrm>
            <a:off x="4444650" y="1132125"/>
            <a:ext cx="517200" cy="1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08" name="Google Shape;308;p34"/>
          <p:cNvSpPr txBox="1"/>
          <p:nvPr/>
        </p:nvSpPr>
        <p:spPr>
          <a:xfrm>
            <a:off x="3907950" y="3578075"/>
            <a:ext cx="1328100" cy="1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000" b="1">
                <a:solidFill>
                  <a:srgbClr val="666666"/>
                </a:solidFill>
                <a:latin typeface="Roboto"/>
                <a:ea typeface="Roboto"/>
                <a:cs typeface="Roboto"/>
                <a:sym typeface="Roboto"/>
              </a:rPr>
              <a:t>Get Notification</a:t>
            </a:r>
            <a:endParaRPr sz="1000" b="1">
              <a:solidFill>
                <a:srgbClr val="666666"/>
              </a:solidFill>
              <a:latin typeface="Roboto"/>
              <a:ea typeface="Roboto"/>
              <a:cs typeface="Roboto"/>
              <a:sym typeface="Roboto"/>
            </a:endParaRPr>
          </a:p>
          <a:p>
            <a:pPr marL="0" lvl="0" indent="0" algn="l" rtl="0">
              <a:spcBef>
                <a:spcPts val="0"/>
              </a:spcBef>
              <a:spcAft>
                <a:spcPts val="0"/>
              </a:spcAft>
              <a:buNone/>
            </a:pPr>
            <a:endParaRPr>
              <a:latin typeface="Lato"/>
              <a:ea typeface="Lato"/>
              <a:cs typeface="Lato"/>
              <a:sym typeface="Lato"/>
            </a:endParaRPr>
          </a:p>
        </p:txBody>
      </p:sp>
      <p:sp>
        <p:nvSpPr>
          <p:cNvPr id="309" name="Google Shape;309;p34"/>
          <p:cNvSpPr txBox="1"/>
          <p:nvPr/>
        </p:nvSpPr>
        <p:spPr>
          <a:xfrm>
            <a:off x="4444650" y="1146100"/>
            <a:ext cx="73350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10" name="Google Shape;310;p34"/>
          <p:cNvSpPr txBox="1"/>
          <p:nvPr/>
        </p:nvSpPr>
        <p:spPr>
          <a:xfrm>
            <a:off x="4199700" y="1118325"/>
            <a:ext cx="1384500" cy="1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666666"/>
                </a:solidFill>
                <a:latin typeface="Lato"/>
                <a:ea typeface="Lato"/>
                <a:cs typeface="Lato"/>
                <a:sym typeface="Lato"/>
              </a:rPr>
              <a:t>Authentication</a:t>
            </a:r>
            <a:endParaRPr sz="1000" b="1">
              <a:solidFill>
                <a:srgbClr val="666666"/>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p:nvPr/>
        </p:nvSpPr>
        <p:spPr>
          <a:xfrm>
            <a:off x="412575" y="701400"/>
            <a:ext cx="8306400" cy="41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400" b="1">
                <a:solidFill>
                  <a:srgbClr val="FFFFFF"/>
                </a:solidFill>
                <a:latin typeface="Verdana"/>
                <a:ea typeface="Verdana"/>
                <a:cs typeface="Verdana"/>
                <a:sym typeface="Verdana"/>
              </a:rPr>
              <a:t>     </a:t>
            </a:r>
            <a:endParaRPr sz="4400" b="1">
              <a:solidFill>
                <a:srgbClr val="FFFFFF"/>
              </a:solidFill>
              <a:latin typeface="Verdana"/>
              <a:ea typeface="Verdana"/>
              <a:cs typeface="Verdana"/>
              <a:sym typeface="Verdana"/>
            </a:endParaRPr>
          </a:p>
          <a:p>
            <a:pPr marL="0" lvl="0" indent="0" algn="l" rtl="0">
              <a:spcBef>
                <a:spcPts val="0"/>
              </a:spcBef>
              <a:spcAft>
                <a:spcPts val="0"/>
              </a:spcAft>
              <a:buNone/>
            </a:pPr>
            <a:r>
              <a:rPr lang="en" sz="4400" b="1">
                <a:solidFill>
                  <a:srgbClr val="FFFFFF"/>
                </a:solidFill>
                <a:latin typeface="Verdana"/>
                <a:ea typeface="Verdana"/>
                <a:cs typeface="Verdana"/>
                <a:sym typeface="Verdana"/>
              </a:rPr>
              <a:t>      Sequence Diagram</a:t>
            </a:r>
            <a:endParaRPr sz="4400" b="1">
              <a:solidFill>
                <a:srgbClr val="FFFFFF"/>
              </a:solidFill>
              <a:latin typeface="Verdana"/>
              <a:ea typeface="Verdana"/>
              <a:cs typeface="Verdana"/>
              <a:sym typeface="Verdana"/>
            </a:endParaRPr>
          </a:p>
          <a:p>
            <a:pPr marL="0" lvl="0" indent="0" algn="l" rtl="0">
              <a:spcBef>
                <a:spcPts val="0"/>
              </a:spcBef>
              <a:spcAft>
                <a:spcPts val="0"/>
              </a:spcAft>
              <a:buNone/>
            </a:pPr>
            <a:r>
              <a:rPr lang="en" sz="1600">
                <a:solidFill>
                  <a:srgbClr val="FFFFFF"/>
                </a:solidFill>
                <a:latin typeface="Verdana"/>
                <a:ea typeface="Verdana"/>
                <a:cs typeface="Verdana"/>
                <a:sym typeface="Verdana"/>
              </a:rPr>
              <a:t>(</a:t>
            </a:r>
            <a:r>
              <a:rPr lang="en" sz="1600">
                <a:solidFill>
                  <a:srgbClr val="FFFFFF"/>
                </a:solidFill>
                <a:latin typeface="Comic Sans MS"/>
                <a:ea typeface="Comic Sans MS"/>
                <a:cs typeface="Comic Sans MS"/>
                <a:sym typeface="Comic Sans MS"/>
              </a:rPr>
              <a:t>A sequence diagram depicts the objects involved in the scenario and the sequence of messages exchanged between the objects needed to carry out the functionality of the scenario.</a:t>
            </a:r>
            <a:r>
              <a:rPr lang="en" sz="1600">
                <a:solidFill>
                  <a:srgbClr val="FFFFFF"/>
                </a:solidFill>
                <a:latin typeface="Verdana"/>
                <a:ea typeface="Verdana"/>
                <a:cs typeface="Verdana"/>
                <a:sym typeface="Verdana"/>
              </a:rPr>
              <a:t>)</a:t>
            </a:r>
            <a:endParaRPr sz="1600" b="1">
              <a:solidFill>
                <a:srgbClr val="FFFFFF"/>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36"/>
          <p:cNvPicPr preferRelativeResize="0"/>
          <p:nvPr/>
        </p:nvPicPr>
        <p:blipFill rotWithShape="1">
          <a:blip r:embed="rId3">
            <a:alphaModFix/>
          </a:blip>
          <a:srcRect l="-1060" r="1059" b="2114"/>
          <a:stretch/>
        </p:blipFill>
        <p:spPr>
          <a:xfrm>
            <a:off x="404275" y="820925"/>
            <a:ext cx="8335451" cy="3835500"/>
          </a:xfrm>
          <a:prstGeom prst="rect">
            <a:avLst/>
          </a:prstGeom>
          <a:noFill/>
          <a:ln>
            <a:noFill/>
          </a:ln>
        </p:spPr>
      </p:pic>
      <p:sp>
        <p:nvSpPr>
          <p:cNvPr id="321" name="Google Shape;321;p36"/>
          <p:cNvSpPr/>
          <p:nvPr/>
        </p:nvSpPr>
        <p:spPr>
          <a:xfrm>
            <a:off x="2222325" y="1178225"/>
            <a:ext cx="1411800" cy="293700"/>
          </a:xfrm>
          <a:prstGeom prst="rect">
            <a:avLst/>
          </a:prstGeom>
          <a:solidFill>
            <a:srgbClr val="FFFDD0"/>
          </a:solid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4720600" y="1178375"/>
            <a:ext cx="1240200" cy="293700"/>
          </a:xfrm>
          <a:prstGeom prst="rect">
            <a:avLst/>
          </a:prstGeom>
          <a:solidFill>
            <a:srgbClr val="FFFDD0"/>
          </a:solid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txBox="1"/>
          <p:nvPr/>
        </p:nvSpPr>
        <p:spPr>
          <a:xfrm>
            <a:off x="2308125" y="1130675"/>
            <a:ext cx="1240200" cy="1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u="sng">
                <a:solidFill>
                  <a:srgbClr val="666666"/>
                </a:solidFill>
                <a:latin typeface="Calibri"/>
                <a:ea typeface="Calibri"/>
                <a:cs typeface="Calibri"/>
                <a:sym typeface="Calibri"/>
              </a:rPr>
              <a:t>Set Job/Skill</a:t>
            </a:r>
            <a:endParaRPr sz="1200" b="1" u="sng">
              <a:solidFill>
                <a:srgbClr val="666666"/>
              </a:solidFill>
              <a:latin typeface="Calibri"/>
              <a:ea typeface="Calibri"/>
              <a:cs typeface="Calibri"/>
              <a:sym typeface="Calibri"/>
            </a:endParaRPr>
          </a:p>
        </p:txBody>
      </p:sp>
      <p:sp>
        <p:nvSpPr>
          <p:cNvPr id="324" name="Google Shape;324;p36"/>
          <p:cNvSpPr/>
          <p:nvPr/>
        </p:nvSpPr>
        <p:spPr>
          <a:xfrm>
            <a:off x="7044125" y="1178225"/>
            <a:ext cx="1411800" cy="293700"/>
          </a:xfrm>
          <a:prstGeom prst="rect">
            <a:avLst/>
          </a:prstGeom>
          <a:solidFill>
            <a:srgbClr val="FFFDD0"/>
          </a:solid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u="sng">
                <a:solidFill>
                  <a:srgbClr val="666666"/>
                </a:solidFill>
              </a:rPr>
              <a:t>DB content</a:t>
            </a:r>
            <a:endParaRPr sz="1000" b="1" u="sng">
              <a:solidFill>
                <a:srgbClr val="666666"/>
              </a:solidFill>
            </a:endParaRPr>
          </a:p>
        </p:txBody>
      </p:sp>
      <p:sp>
        <p:nvSpPr>
          <p:cNvPr id="325" name="Google Shape;325;p36"/>
          <p:cNvSpPr/>
          <p:nvPr/>
        </p:nvSpPr>
        <p:spPr>
          <a:xfrm>
            <a:off x="3005025" y="1756650"/>
            <a:ext cx="2250300" cy="1005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962800" y="1756650"/>
            <a:ext cx="1782600" cy="165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962675" y="1566450"/>
            <a:ext cx="1874700" cy="35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a:off x="6666975" y="2017700"/>
            <a:ext cx="458700" cy="8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rot="10800000" flipH="1">
            <a:off x="5786450" y="2194475"/>
            <a:ext cx="1523400" cy="12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txBox="1"/>
          <p:nvPr/>
        </p:nvSpPr>
        <p:spPr>
          <a:xfrm>
            <a:off x="4809075" y="1130675"/>
            <a:ext cx="834000" cy="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u="sng">
                <a:solidFill>
                  <a:srgbClr val="666666"/>
                </a:solidFill>
                <a:latin typeface="Lato"/>
                <a:ea typeface="Lato"/>
                <a:cs typeface="Lato"/>
                <a:sym typeface="Lato"/>
              </a:rPr>
              <a:t>Server</a:t>
            </a:r>
            <a:endParaRPr sz="1100" b="1" u="sng">
              <a:solidFill>
                <a:srgbClr val="666666"/>
              </a:solidFill>
              <a:latin typeface="Lato"/>
              <a:ea typeface="Lato"/>
              <a:cs typeface="Lato"/>
              <a:sym typeface="Lato"/>
            </a:endParaRPr>
          </a:p>
        </p:txBody>
      </p:sp>
      <p:sp>
        <p:nvSpPr>
          <p:cNvPr id="331" name="Google Shape;331;p36"/>
          <p:cNvSpPr txBox="1"/>
          <p:nvPr/>
        </p:nvSpPr>
        <p:spPr>
          <a:xfrm>
            <a:off x="959250" y="115775"/>
            <a:ext cx="6466500" cy="4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900" b="1">
                <a:solidFill>
                  <a:srgbClr val="FFFFFF"/>
                </a:solidFill>
                <a:latin typeface="Verdana"/>
                <a:ea typeface="Verdana"/>
                <a:cs typeface="Verdana"/>
                <a:sym typeface="Verdana"/>
              </a:rPr>
              <a:t>Post/Want Job</a:t>
            </a:r>
            <a:endParaRPr sz="3900" b="1">
              <a:solidFill>
                <a:srgbClr val="FFFFFF"/>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7" name="Google Shape;337;p37"/>
          <p:cNvPicPr preferRelativeResize="0"/>
          <p:nvPr/>
        </p:nvPicPr>
        <p:blipFill>
          <a:blip r:embed="rId3">
            <a:alphaModFix/>
          </a:blip>
          <a:stretch>
            <a:fillRect/>
          </a:stretch>
        </p:blipFill>
        <p:spPr>
          <a:xfrm>
            <a:off x="283100" y="843475"/>
            <a:ext cx="8465800" cy="3995225"/>
          </a:xfrm>
          <a:prstGeom prst="rect">
            <a:avLst/>
          </a:prstGeom>
          <a:noFill/>
          <a:ln>
            <a:noFill/>
          </a:ln>
        </p:spPr>
      </p:pic>
      <p:sp>
        <p:nvSpPr>
          <p:cNvPr id="338" name="Google Shape;338;p37"/>
          <p:cNvSpPr txBox="1"/>
          <p:nvPr/>
        </p:nvSpPr>
        <p:spPr>
          <a:xfrm>
            <a:off x="1108075" y="49625"/>
            <a:ext cx="7640700" cy="6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b="1">
                <a:solidFill>
                  <a:srgbClr val="FFFFFF"/>
                </a:solidFill>
                <a:latin typeface="Verdana"/>
                <a:ea typeface="Verdana"/>
                <a:cs typeface="Verdana"/>
                <a:sym typeface="Verdana"/>
              </a:rPr>
              <a:t>Search Job/Find Candidate</a:t>
            </a:r>
            <a:endParaRPr sz="3100" b="1">
              <a:solidFill>
                <a:srgbClr val="FFFFFF"/>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8"/>
          <p:cNvSpPr txBox="1"/>
          <p:nvPr/>
        </p:nvSpPr>
        <p:spPr>
          <a:xfrm>
            <a:off x="426325" y="1868850"/>
            <a:ext cx="8622900" cy="16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400" b="1">
                <a:solidFill>
                  <a:srgbClr val="FFFFFF"/>
                </a:solidFill>
                <a:latin typeface="Verdana"/>
                <a:ea typeface="Verdana"/>
                <a:cs typeface="Verdana"/>
                <a:sym typeface="Verdana"/>
              </a:rPr>
              <a:t>      Activity Diagram</a:t>
            </a:r>
            <a:endParaRPr sz="4400" b="1">
              <a:solidFill>
                <a:srgbClr val="FFFFFF"/>
              </a:solidFill>
              <a:latin typeface="Verdana"/>
              <a:ea typeface="Verdana"/>
              <a:cs typeface="Verdana"/>
              <a:sym typeface="Verdana"/>
            </a:endParaRPr>
          </a:p>
          <a:p>
            <a:pPr marL="0" lvl="0" indent="0" algn="l" rtl="0">
              <a:spcBef>
                <a:spcPts val="0"/>
              </a:spcBef>
              <a:spcAft>
                <a:spcPts val="0"/>
              </a:spcAft>
              <a:buNone/>
            </a:pPr>
            <a:r>
              <a:rPr lang="en" sz="1600">
                <a:solidFill>
                  <a:srgbClr val="FFFFFF"/>
                </a:solidFill>
                <a:latin typeface="Verdana"/>
                <a:ea typeface="Verdana"/>
                <a:cs typeface="Verdana"/>
                <a:sym typeface="Verdana"/>
              </a:rPr>
              <a:t> (</a:t>
            </a:r>
            <a:r>
              <a:rPr lang="en" sz="1600" b="1">
                <a:solidFill>
                  <a:srgbClr val="FFFFFF"/>
                </a:solidFill>
                <a:latin typeface="Comic Sans MS"/>
                <a:ea typeface="Comic Sans MS"/>
                <a:cs typeface="Comic Sans MS"/>
                <a:sym typeface="Comic Sans MS"/>
              </a:rPr>
              <a:t>Activity diagram</a:t>
            </a:r>
            <a:r>
              <a:rPr lang="en" sz="1600">
                <a:solidFill>
                  <a:srgbClr val="FFFFFF"/>
                </a:solidFill>
                <a:latin typeface="Comic Sans MS"/>
                <a:ea typeface="Comic Sans MS"/>
                <a:cs typeface="Comic Sans MS"/>
                <a:sym typeface="Comic Sans MS"/>
              </a:rPr>
              <a:t> is essentially an advanced version of flow </a:t>
            </a:r>
            <a:r>
              <a:rPr lang="en" sz="1600" b="1">
                <a:solidFill>
                  <a:srgbClr val="FFFFFF"/>
                </a:solidFill>
                <a:latin typeface="Comic Sans MS"/>
                <a:ea typeface="Comic Sans MS"/>
                <a:cs typeface="Comic Sans MS"/>
                <a:sym typeface="Comic Sans MS"/>
              </a:rPr>
              <a:t>chart</a:t>
            </a:r>
            <a:r>
              <a:rPr lang="en" sz="1600">
                <a:solidFill>
                  <a:srgbClr val="FFFFFF"/>
                </a:solidFill>
                <a:latin typeface="Comic Sans MS"/>
                <a:ea typeface="Comic Sans MS"/>
                <a:cs typeface="Comic Sans MS"/>
                <a:sym typeface="Comic Sans MS"/>
              </a:rPr>
              <a:t> that modeling the flow from one </a:t>
            </a:r>
            <a:r>
              <a:rPr lang="en" sz="1600" b="1">
                <a:solidFill>
                  <a:srgbClr val="FFFFFF"/>
                </a:solidFill>
                <a:latin typeface="Comic Sans MS"/>
                <a:ea typeface="Comic Sans MS"/>
                <a:cs typeface="Comic Sans MS"/>
                <a:sym typeface="Comic Sans MS"/>
              </a:rPr>
              <a:t>activity</a:t>
            </a:r>
            <a:r>
              <a:rPr lang="en" sz="1600">
                <a:solidFill>
                  <a:srgbClr val="FFFFFF"/>
                </a:solidFill>
                <a:latin typeface="Comic Sans MS"/>
                <a:ea typeface="Comic Sans MS"/>
                <a:cs typeface="Comic Sans MS"/>
                <a:sym typeface="Comic Sans MS"/>
              </a:rPr>
              <a:t> to another </a:t>
            </a:r>
            <a:r>
              <a:rPr lang="en" sz="1600" b="1">
                <a:solidFill>
                  <a:srgbClr val="FFFFFF"/>
                </a:solidFill>
                <a:latin typeface="Comic Sans MS"/>
                <a:ea typeface="Comic Sans MS"/>
                <a:cs typeface="Comic Sans MS"/>
                <a:sym typeface="Comic Sans MS"/>
              </a:rPr>
              <a:t>activity</a:t>
            </a:r>
            <a:r>
              <a:rPr lang="en" sz="1600">
                <a:solidFill>
                  <a:srgbClr val="FFFFFF"/>
                </a:solidFill>
                <a:latin typeface="Comic Sans MS"/>
                <a:ea typeface="Comic Sans MS"/>
                <a:cs typeface="Comic Sans MS"/>
                <a:sym typeface="Comic Sans MS"/>
              </a:rPr>
              <a:t>.</a:t>
            </a:r>
            <a:r>
              <a:rPr lang="en" sz="1600">
                <a:solidFill>
                  <a:srgbClr val="FFFFFF"/>
                </a:solidFill>
                <a:latin typeface="Verdana"/>
                <a:ea typeface="Verdana"/>
                <a:cs typeface="Verdana"/>
                <a:sym typeface="Verdana"/>
              </a:rPr>
              <a:t>)</a:t>
            </a:r>
            <a:endParaRPr sz="1600" b="1">
              <a:solidFill>
                <a:srgbClr val="FFFFFF"/>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9"/>
          <p:cNvPicPr preferRelativeResize="0"/>
          <p:nvPr/>
        </p:nvPicPr>
        <p:blipFill>
          <a:blip r:embed="rId3">
            <a:alphaModFix/>
          </a:blip>
          <a:stretch>
            <a:fillRect/>
          </a:stretch>
        </p:blipFill>
        <p:spPr>
          <a:xfrm>
            <a:off x="959250" y="975775"/>
            <a:ext cx="7442350" cy="4015325"/>
          </a:xfrm>
          <a:prstGeom prst="rect">
            <a:avLst/>
          </a:prstGeom>
          <a:noFill/>
          <a:ln>
            <a:noFill/>
          </a:ln>
        </p:spPr>
      </p:pic>
      <p:sp>
        <p:nvSpPr>
          <p:cNvPr id="349" name="Google Shape;349;p39"/>
          <p:cNvSpPr txBox="1"/>
          <p:nvPr/>
        </p:nvSpPr>
        <p:spPr>
          <a:xfrm>
            <a:off x="1091550" y="99225"/>
            <a:ext cx="6350700" cy="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900">
                <a:solidFill>
                  <a:srgbClr val="FFFFFF"/>
                </a:solidFill>
                <a:latin typeface="Raleway Thin"/>
                <a:ea typeface="Raleway Thin"/>
                <a:cs typeface="Raleway Thin"/>
                <a:sym typeface="Raleway Thin"/>
              </a:rPr>
              <a:t>              </a:t>
            </a:r>
            <a:r>
              <a:rPr lang="en" sz="4900" b="1">
                <a:solidFill>
                  <a:srgbClr val="FFFFFF"/>
                </a:solidFill>
                <a:latin typeface="Verdana"/>
                <a:ea typeface="Verdana"/>
                <a:cs typeface="Verdana"/>
                <a:sym typeface="Verdana"/>
              </a:rPr>
              <a:t>Post Job</a:t>
            </a:r>
            <a:endParaRPr sz="4900" b="1">
              <a:solidFill>
                <a:srgbClr val="FFFFFF"/>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0"/>
          <p:cNvSpPr txBox="1">
            <a:spLocks noGrp="1"/>
          </p:cNvSpPr>
          <p:nvPr>
            <p:ph type="title"/>
          </p:nvPr>
        </p:nvSpPr>
        <p:spPr>
          <a:xfrm>
            <a:off x="1109975" y="115775"/>
            <a:ext cx="7273200" cy="66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Search Job/Candidate</a:t>
            </a:r>
            <a:endParaRPr b="1"/>
          </a:p>
        </p:txBody>
      </p:sp>
      <p:pic>
        <p:nvPicPr>
          <p:cNvPr id="355" name="Google Shape;355;p40"/>
          <p:cNvPicPr preferRelativeResize="0"/>
          <p:nvPr/>
        </p:nvPicPr>
        <p:blipFill rotWithShape="1">
          <a:blip r:embed="rId3">
            <a:alphaModFix/>
          </a:blip>
          <a:srcRect l="-1713" r="-882"/>
          <a:stretch/>
        </p:blipFill>
        <p:spPr>
          <a:xfrm>
            <a:off x="512700" y="929675"/>
            <a:ext cx="7938525" cy="4061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283100" y="1989300"/>
            <a:ext cx="3623700" cy="2558400"/>
          </a:xfrm>
          <a:prstGeom prst="rect">
            <a:avLst/>
          </a:prstGeom>
        </p:spPr>
        <p:txBody>
          <a:bodyPr spcFirstLastPara="1" wrap="square" lIns="91425" tIns="91425" rIns="91425" bIns="91425" anchor="ctr" anchorCtr="0">
            <a:noAutofit/>
          </a:bodyPr>
          <a:lstStyle/>
          <a:p>
            <a:pPr marL="0" lvl="0" indent="0" algn="just" rtl="0">
              <a:lnSpc>
                <a:spcPct val="142500"/>
              </a:lnSpc>
              <a:spcBef>
                <a:spcPts val="0"/>
              </a:spcBef>
              <a:spcAft>
                <a:spcPts val="0"/>
              </a:spcAft>
              <a:buClr>
                <a:schemeClr val="dk2"/>
              </a:buClr>
              <a:buSzPts val="1100"/>
              <a:buFont typeface="Arial"/>
              <a:buNone/>
            </a:pPr>
            <a:r>
              <a:rPr lang="en" sz="1000" b="1" dirty="0">
                <a:solidFill>
                  <a:srgbClr val="FFFFFF"/>
                </a:solidFill>
                <a:latin typeface="Montserrat"/>
                <a:ea typeface="Montserrat"/>
                <a:cs typeface="Montserrat"/>
                <a:sym typeface="Montserrat"/>
              </a:rPr>
              <a:t>"</a:t>
            </a:r>
            <a:r>
              <a:rPr lang="en" sz="1200" b="1" dirty="0">
                <a:solidFill>
                  <a:srgbClr val="FFFFFF"/>
                </a:solidFill>
                <a:latin typeface="Montserrat"/>
                <a:ea typeface="Montserrat"/>
                <a:cs typeface="Montserrat"/>
                <a:sym typeface="Montserrat"/>
              </a:rPr>
              <a:t>For India, the report estimates job loss for 4.1 million youth. Construction and agriculture have witnessed the major job losses among seven key sectors," said the ILO-ADB report, titled 'Tackling the COVID-19 youth employment crisis in Asia and the Pacific', released on Tuesday. The young people's employment prospects in Asia and the Pacific are severely challenged due to the pandemic, it added.</a:t>
            </a:r>
            <a:endParaRPr sz="1200" b="1">
              <a:solidFill>
                <a:srgbClr val="FFFFFF"/>
              </a:solidFill>
              <a:latin typeface="Montserrat"/>
              <a:ea typeface="Montserrat"/>
              <a:cs typeface="Montserrat"/>
              <a:sym typeface="Montserrat"/>
            </a:endParaRPr>
          </a:p>
          <a:p>
            <a:pPr marL="0" lvl="0" indent="0" algn="just" rtl="0">
              <a:spcBef>
                <a:spcPts val="0"/>
              </a:spcBef>
              <a:spcAft>
                <a:spcPts val="0"/>
              </a:spcAft>
              <a:buClr>
                <a:schemeClr val="dk2"/>
              </a:buClr>
              <a:buSzPts val="1100"/>
              <a:buFont typeface="Arial"/>
              <a:buNone/>
            </a:pPr>
            <a:endParaRPr sz="1250" b="1">
              <a:solidFill>
                <a:srgbClr val="525252"/>
              </a:solidFill>
              <a:latin typeface="Arial"/>
              <a:ea typeface="Arial"/>
              <a:cs typeface="Arial"/>
              <a:sym typeface="Arial"/>
            </a:endParaRPr>
          </a:p>
          <a:p>
            <a:pPr marL="0" lvl="0" indent="0" algn="l" rtl="0">
              <a:spcBef>
                <a:spcPts val="0"/>
              </a:spcBef>
              <a:spcAft>
                <a:spcPts val="0"/>
              </a:spcAft>
              <a:buNone/>
            </a:pPr>
            <a:r>
              <a:rPr lang="en" sz="1050" b="1" dirty="0">
                <a:solidFill>
                  <a:srgbClr val="FFFFFF"/>
                </a:solidFill>
                <a:latin typeface="Arial"/>
                <a:ea typeface="Arial"/>
                <a:cs typeface="Arial"/>
                <a:sym typeface="Arial"/>
              </a:rPr>
              <a:t>out of 10 workers lost jobs in urban India during lockdown: Azim Premji University survey 12 May, 2020, </a:t>
            </a:r>
            <a:endParaRPr sz="1050" b="1">
              <a:solidFill>
                <a:srgbClr val="525252"/>
              </a:solidFill>
              <a:highlight>
                <a:srgbClr val="434343"/>
              </a:highlight>
              <a:latin typeface="Arial"/>
              <a:ea typeface="Arial"/>
              <a:cs typeface="Arial"/>
              <a:sym typeface="Arial"/>
            </a:endParaRPr>
          </a:p>
          <a:p>
            <a:pPr marL="0" lvl="0" indent="0" algn="l" rtl="0">
              <a:spcBef>
                <a:spcPts val="0"/>
              </a:spcBef>
              <a:spcAft>
                <a:spcPts val="0"/>
              </a:spcAft>
              <a:buNone/>
            </a:pPr>
            <a:endParaRPr sz="1050" b="0">
              <a:solidFill>
                <a:srgbClr val="525252"/>
              </a:solidFill>
              <a:highlight>
                <a:srgbClr val="FFFFFF"/>
              </a:highlight>
              <a:latin typeface="Arial"/>
              <a:ea typeface="Arial"/>
              <a:cs typeface="Arial"/>
              <a:sym typeface="Arial"/>
            </a:endParaRPr>
          </a:p>
          <a:p>
            <a:pPr marL="0" lvl="0" indent="0" algn="l" rtl="0">
              <a:spcBef>
                <a:spcPts val="0"/>
              </a:spcBef>
              <a:spcAft>
                <a:spcPts val="0"/>
              </a:spcAft>
              <a:buNone/>
            </a:pPr>
            <a:endParaRPr sz="1050" b="0">
              <a:solidFill>
                <a:srgbClr val="525252"/>
              </a:solidFill>
              <a:highlight>
                <a:srgbClr val="FFFFFF"/>
              </a:highlight>
              <a:latin typeface="Arial"/>
              <a:ea typeface="Arial"/>
              <a:cs typeface="Arial"/>
              <a:sym typeface="Arial"/>
            </a:endParaRPr>
          </a:p>
          <a:p>
            <a:pPr marL="0" lvl="0" indent="0" algn="l" rtl="0">
              <a:spcBef>
                <a:spcPts val="0"/>
              </a:spcBef>
              <a:spcAft>
                <a:spcPts val="0"/>
              </a:spcAft>
              <a:buNone/>
            </a:pPr>
            <a:endParaRPr sz="1050" b="0">
              <a:solidFill>
                <a:srgbClr val="525252"/>
              </a:solidFill>
              <a:highlight>
                <a:srgbClr val="FFFFFF"/>
              </a:highlight>
              <a:latin typeface="Arial"/>
              <a:ea typeface="Arial"/>
              <a:cs typeface="Arial"/>
              <a:sym typeface="Arial"/>
            </a:endParaRPr>
          </a:p>
        </p:txBody>
      </p:sp>
      <p:sp>
        <p:nvSpPr>
          <p:cNvPr id="154" name="Google Shape;154;p15"/>
          <p:cNvSpPr txBox="1"/>
          <p:nvPr/>
        </p:nvSpPr>
        <p:spPr>
          <a:xfrm>
            <a:off x="386900" y="250900"/>
            <a:ext cx="8287200" cy="9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300" b="1">
                <a:solidFill>
                  <a:srgbClr val="FFFFFF"/>
                </a:solidFill>
                <a:latin typeface="Verdana"/>
                <a:ea typeface="Verdana"/>
                <a:cs typeface="Verdana"/>
                <a:sym typeface="Verdana"/>
              </a:rPr>
              <a:t>Case Study(of current scenario)</a:t>
            </a:r>
            <a:endParaRPr sz="3300" b="1">
              <a:solidFill>
                <a:srgbClr val="FFFFFF"/>
              </a:solidFill>
              <a:latin typeface="Verdana"/>
              <a:ea typeface="Verdana"/>
              <a:cs typeface="Verdana"/>
              <a:sym typeface="Verdana"/>
            </a:endParaRPr>
          </a:p>
        </p:txBody>
      </p:sp>
      <p:pic>
        <p:nvPicPr>
          <p:cNvPr id="155" name="Google Shape;155;p15"/>
          <p:cNvPicPr preferRelativeResize="0"/>
          <p:nvPr/>
        </p:nvPicPr>
        <p:blipFill>
          <a:blip r:embed="rId3">
            <a:alphaModFix/>
          </a:blip>
          <a:stretch>
            <a:fillRect/>
          </a:stretch>
        </p:blipFill>
        <p:spPr>
          <a:xfrm>
            <a:off x="4059200" y="1165000"/>
            <a:ext cx="4614900" cy="3242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1"/>
          <p:cNvSpPr txBox="1">
            <a:spLocks noGrp="1"/>
          </p:cNvSpPr>
          <p:nvPr>
            <p:ph type="title"/>
          </p:nvPr>
        </p:nvSpPr>
        <p:spPr>
          <a:xfrm>
            <a:off x="310799" y="376700"/>
            <a:ext cx="85224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solidFill>
                  <a:schemeClr val="dk2"/>
                </a:solidFill>
                <a:latin typeface="Verdana"/>
                <a:ea typeface="Verdana"/>
                <a:cs typeface="Verdana"/>
                <a:sym typeface="Verdana"/>
              </a:rPr>
              <a:t>        </a:t>
            </a:r>
            <a:r>
              <a:rPr lang="en" sz="4400">
                <a:solidFill>
                  <a:srgbClr val="FFFFFF"/>
                </a:solidFill>
                <a:latin typeface="Lobster"/>
                <a:ea typeface="Lobster"/>
                <a:cs typeface="Lobster"/>
                <a:sym typeface="Lobster"/>
              </a:rPr>
              <a:t> </a:t>
            </a:r>
            <a:r>
              <a:rPr lang="en" sz="4400">
                <a:solidFill>
                  <a:srgbClr val="FFFFFF"/>
                </a:solidFill>
                <a:latin typeface="Verdana"/>
                <a:ea typeface="Verdana"/>
                <a:cs typeface="Verdana"/>
                <a:sym typeface="Verdana"/>
              </a:rPr>
              <a:t>Class Diagram</a:t>
            </a:r>
            <a:endParaRPr sz="4400">
              <a:solidFill>
                <a:srgbClr val="FFFFFF"/>
              </a:solidFill>
              <a:latin typeface="Verdana"/>
              <a:ea typeface="Verdana"/>
              <a:cs typeface="Verdana"/>
              <a:sym typeface="Verdana"/>
            </a:endParaRPr>
          </a:p>
          <a:p>
            <a:pPr marL="0" lvl="0" indent="0" algn="l" rtl="0">
              <a:spcBef>
                <a:spcPts val="0"/>
              </a:spcBef>
              <a:spcAft>
                <a:spcPts val="0"/>
              </a:spcAft>
              <a:buNone/>
            </a:pPr>
            <a:r>
              <a:rPr lang="en" sz="1600" b="0">
                <a:solidFill>
                  <a:srgbClr val="FFFFFF"/>
                </a:solidFill>
                <a:latin typeface="Verdana"/>
                <a:ea typeface="Verdana"/>
                <a:cs typeface="Verdana"/>
                <a:sym typeface="Verdana"/>
              </a:rPr>
              <a:t>(A class diagram describes the structure of a system by showing the system's classes, their attributes, operations, and the relationships among objects)</a:t>
            </a:r>
            <a:endParaRPr sz="1600">
              <a:solidFill>
                <a:srgbClr val="FFFFFF"/>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42"/>
          <p:cNvPicPr preferRelativeResize="0"/>
          <p:nvPr/>
        </p:nvPicPr>
        <p:blipFill rotWithShape="1">
          <a:blip r:embed="rId3">
            <a:alphaModFix/>
          </a:blip>
          <a:srcRect r="33962"/>
          <a:stretch/>
        </p:blipFill>
        <p:spPr>
          <a:xfrm>
            <a:off x="152400" y="152400"/>
            <a:ext cx="8667026" cy="4838701"/>
          </a:xfrm>
          <a:prstGeom prst="rect">
            <a:avLst/>
          </a:prstGeom>
          <a:noFill/>
          <a:ln>
            <a:noFill/>
          </a:ln>
        </p:spPr>
      </p:pic>
      <p:sp>
        <p:nvSpPr>
          <p:cNvPr id="366" name="Google Shape;366;p42"/>
          <p:cNvSpPr/>
          <p:nvPr/>
        </p:nvSpPr>
        <p:spPr>
          <a:xfrm>
            <a:off x="2963100" y="181700"/>
            <a:ext cx="1509600" cy="96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2"/>
          <p:cNvSpPr/>
          <p:nvPr/>
        </p:nvSpPr>
        <p:spPr>
          <a:xfrm>
            <a:off x="4067300" y="2683575"/>
            <a:ext cx="1956900" cy="11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8" name="Google Shape;368;p42"/>
          <p:cNvCxnSpPr>
            <a:stCxn id="367" idx="0"/>
            <a:endCxn id="367" idx="2"/>
          </p:cNvCxnSpPr>
          <p:nvPr/>
        </p:nvCxnSpPr>
        <p:spPr>
          <a:xfrm>
            <a:off x="5045750" y="2683575"/>
            <a:ext cx="0" cy="1132200"/>
          </a:xfrm>
          <a:prstGeom prst="straightConnector1">
            <a:avLst/>
          </a:prstGeom>
          <a:noFill/>
          <a:ln w="9525" cap="flat" cmpd="sng">
            <a:solidFill>
              <a:srgbClr val="660000"/>
            </a:solidFill>
            <a:prstDash val="solid"/>
            <a:round/>
            <a:headEnd type="none" w="med" len="med"/>
            <a:tailEnd type="none" w="med" len="med"/>
          </a:ln>
        </p:spPr>
      </p:cxnSp>
      <p:sp>
        <p:nvSpPr>
          <p:cNvPr id="369" name="Google Shape;369;p42"/>
          <p:cNvSpPr/>
          <p:nvPr/>
        </p:nvSpPr>
        <p:spPr>
          <a:xfrm>
            <a:off x="9993500" y="3438300"/>
            <a:ext cx="670800" cy="58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2"/>
          <p:cNvSpPr/>
          <p:nvPr/>
        </p:nvSpPr>
        <p:spPr>
          <a:xfrm>
            <a:off x="5870425" y="2823325"/>
            <a:ext cx="2949000" cy="159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42"/>
          <p:cNvCxnSpPr/>
          <p:nvPr/>
        </p:nvCxnSpPr>
        <p:spPr>
          <a:xfrm rot="10800000" flipH="1">
            <a:off x="2907175" y="2669750"/>
            <a:ext cx="1733100" cy="866400"/>
          </a:xfrm>
          <a:prstGeom prst="straightConnector1">
            <a:avLst/>
          </a:prstGeom>
          <a:noFill/>
          <a:ln w="9525" cap="flat" cmpd="sng">
            <a:solidFill>
              <a:srgbClr val="5B0F00"/>
            </a:solidFill>
            <a:prstDash val="solid"/>
            <a:round/>
            <a:headEnd type="none" w="med" len="med"/>
            <a:tailEnd type="none" w="med" len="med"/>
          </a:ln>
        </p:spPr>
      </p:cxnSp>
      <p:sp>
        <p:nvSpPr>
          <p:cNvPr id="372" name="Google Shape;372;p42"/>
          <p:cNvSpPr/>
          <p:nvPr/>
        </p:nvSpPr>
        <p:spPr>
          <a:xfrm>
            <a:off x="7687300" y="4416625"/>
            <a:ext cx="1132200" cy="503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2"/>
          <p:cNvCxnSpPr/>
          <p:nvPr/>
        </p:nvCxnSpPr>
        <p:spPr>
          <a:xfrm>
            <a:off x="7687300" y="2683575"/>
            <a:ext cx="0" cy="1803000"/>
          </a:xfrm>
          <a:prstGeom prst="straightConnector1">
            <a:avLst/>
          </a:prstGeom>
          <a:noFill/>
          <a:ln w="9525" cap="flat" cmpd="sng">
            <a:solidFill>
              <a:srgbClr val="85200C"/>
            </a:solidFill>
            <a:prstDash val="solid"/>
            <a:round/>
            <a:headEnd type="none" w="med" len="med"/>
            <a:tailEnd type="none" w="med" len="med"/>
          </a:ln>
        </p:spPr>
      </p:cxnSp>
      <p:sp>
        <p:nvSpPr>
          <p:cNvPr id="374" name="Google Shape;374;p42"/>
          <p:cNvSpPr/>
          <p:nvPr/>
        </p:nvSpPr>
        <p:spPr>
          <a:xfrm>
            <a:off x="4011375" y="167725"/>
            <a:ext cx="2208300" cy="96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3"/>
          <p:cNvSpPr txBox="1">
            <a:spLocks noGrp="1"/>
          </p:cNvSpPr>
          <p:nvPr>
            <p:ph type="title"/>
          </p:nvPr>
        </p:nvSpPr>
        <p:spPr>
          <a:xfrm>
            <a:off x="595400" y="1240400"/>
            <a:ext cx="7463700" cy="34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solidFill>
                  <a:srgbClr val="FFFFFF"/>
                </a:solidFill>
                <a:latin typeface="Verdana"/>
                <a:ea typeface="Verdana"/>
                <a:cs typeface="Verdana"/>
                <a:sym typeface="Verdana"/>
              </a:rPr>
              <a:t>  Component Diagram</a:t>
            </a:r>
            <a:endParaRPr sz="4400">
              <a:solidFill>
                <a:srgbClr val="FFFFFF"/>
              </a:solidFill>
              <a:latin typeface="Verdana"/>
              <a:ea typeface="Verdana"/>
              <a:cs typeface="Verdana"/>
              <a:sym typeface="Verdana"/>
            </a:endParaRPr>
          </a:p>
          <a:p>
            <a:pPr marL="0" lvl="0" indent="0" algn="l" rtl="0">
              <a:spcBef>
                <a:spcPts val="0"/>
              </a:spcBef>
              <a:spcAft>
                <a:spcPts val="0"/>
              </a:spcAft>
              <a:buNone/>
            </a:pPr>
            <a:r>
              <a:rPr lang="en" sz="1600">
                <a:solidFill>
                  <a:srgbClr val="FFFFFF"/>
                </a:solidFill>
                <a:latin typeface="Verdana"/>
                <a:ea typeface="Verdana"/>
                <a:cs typeface="Verdana"/>
                <a:sym typeface="Verdana"/>
              </a:rPr>
              <a:t>(</a:t>
            </a:r>
            <a:r>
              <a:rPr lang="en" sz="1600" b="0">
                <a:solidFill>
                  <a:srgbClr val="FFFFFF"/>
                </a:solidFill>
                <a:latin typeface="Verdana"/>
                <a:ea typeface="Verdana"/>
                <a:cs typeface="Verdana"/>
                <a:sym typeface="Verdana"/>
              </a:rPr>
              <a:t>A </a:t>
            </a:r>
            <a:r>
              <a:rPr lang="en" sz="1600">
                <a:solidFill>
                  <a:srgbClr val="FFFFFF"/>
                </a:solidFill>
                <a:latin typeface="Verdana"/>
                <a:ea typeface="Verdana"/>
                <a:cs typeface="Verdana"/>
                <a:sym typeface="Verdana"/>
              </a:rPr>
              <a:t>component diagram </a:t>
            </a:r>
            <a:r>
              <a:rPr lang="en" sz="1600" b="0">
                <a:solidFill>
                  <a:srgbClr val="FFFFFF"/>
                </a:solidFill>
                <a:latin typeface="Verdana"/>
                <a:ea typeface="Verdana"/>
                <a:cs typeface="Verdana"/>
                <a:sym typeface="Verdana"/>
              </a:rPr>
              <a:t> describes the organization and wiring of the physical </a:t>
            </a:r>
            <a:r>
              <a:rPr lang="en" sz="1600">
                <a:solidFill>
                  <a:srgbClr val="FFFFFF"/>
                </a:solidFill>
                <a:latin typeface="Verdana"/>
                <a:ea typeface="Verdana"/>
                <a:cs typeface="Verdana"/>
                <a:sym typeface="Verdana"/>
              </a:rPr>
              <a:t>components</a:t>
            </a:r>
            <a:r>
              <a:rPr lang="en" sz="1600" b="0">
                <a:solidFill>
                  <a:srgbClr val="FFFFFF"/>
                </a:solidFill>
                <a:latin typeface="Verdana"/>
                <a:ea typeface="Verdana"/>
                <a:cs typeface="Verdana"/>
                <a:sym typeface="Verdana"/>
              </a:rPr>
              <a:t> in a system.)</a:t>
            </a:r>
            <a:endParaRPr sz="1600">
              <a:solidFill>
                <a:srgbClr val="FFFFFF"/>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4"/>
          <p:cNvSpPr txBox="1"/>
          <p:nvPr/>
        </p:nvSpPr>
        <p:spPr>
          <a:xfrm>
            <a:off x="2232700" y="1041925"/>
            <a:ext cx="73431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385" name="Google Shape;385;p44"/>
          <p:cNvPicPr preferRelativeResize="0"/>
          <p:nvPr/>
        </p:nvPicPr>
        <p:blipFill>
          <a:blip r:embed="rId3">
            <a:alphaModFix/>
          </a:blip>
          <a:stretch>
            <a:fillRect/>
          </a:stretch>
        </p:blipFill>
        <p:spPr>
          <a:xfrm>
            <a:off x="248088" y="190273"/>
            <a:ext cx="8666225" cy="4762965"/>
          </a:xfrm>
          <a:prstGeom prst="rect">
            <a:avLst/>
          </a:prstGeom>
          <a:noFill/>
          <a:ln>
            <a:noFill/>
          </a:ln>
        </p:spPr>
      </p:pic>
      <p:sp>
        <p:nvSpPr>
          <p:cNvPr id="386" name="Google Shape;386;p44"/>
          <p:cNvSpPr/>
          <p:nvPr/>
        </p:nvSpPr>
        <p:spPr>
          <a:xfrm>
            <a:off x="4432400" y="396900"/>
            <a:ext cx="297600" cy="264600"/>
          </a:xfrm>
          <a:prstGeom prst="rect">
            <a:avLst/>
          </a:prstGeom>
          <a:solidFill>
            <a:srgbClr val="FFFD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4"/>
          <p:cNvSpPr txBox="1"/>
          <p:nvPr/>
        </p:nvSpPr>
        <p:spPr>
          <a:xfrm>
            <a:off x="4432400" y="493775"/>
            <a:ext cx="975600" cy="2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666666"/>
                </a:solidFill>
                <a:latin typeface="Lato"/>
                <a:ea typeface="Lato"/>
                <a:cs typeface="Lato"/>
                <a:sym typeface="Lato"/>
              </a:rPr>
              <a:t>skills</a:t>
            </a:r>
            <a:endParaRPr sz="1100" b="1">
              <a:solidFill>
                <a:srgbClr val="666666"/>
              </a:solidFill>
              <a:latin typeface="Lato"/>
              <a:ea typeface="Lato"/>
              <a:cs typeface="Lato"/>
              <a:sym typeface="Lato"/>
            </a:endParaRPr>
          </a:p>
        </p:txBody>
      </p:sp>
      <p:sp>
        <p:nvSpPr>
          <p:cNvPr id="388" name="Google Shape;388;p44"/>
          <p:cNvSpPr/>
          <p:nvPr/>
        </p:nvSpPr>
        <p:spPr>
          <a:xfrm>
            <a:off x="5722350" y="628475"/>
            <a:ext cx="297600" cy="264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5"/>
          <p:cNvSpPr txBox="1">
            <a:spLocks noGrp="1"/>
          </p:cNvSpPr>
          <p:nvPr>
            <p:ph type="title"/>
          </p:nvPr>
        </p:nvSpPr>
        <p:spPr>
          <a:xfrm>
            <a:off x="283100" y="712150"/>
            <a:ext cx="8634300" cy="265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E6B8AF"/>
                </a:solidFill>
              </a:rPr>
              <a:t>Basic functionalities we have included in our prototype are following:</a:t>
            </a:r>
            <a:endParaRPr sz="1600">
              <a:solidFill>
                <a:srgbClr val="E6B8AF"/>
              </a:solidFill>
            </a:endParaRPr>
          </a:p>
          <a:p>
            <a:pPr marL="457200" lvl="0" indent="-342900" algn="l" rtl="0">
              <a:spcBef>
                <a:spcPts val="0"/>
              </a:spcBef>
              <a:spcAft>
                <a:spcPts val="0"/>
              </a:spcAft>
              <a:buClr>
                <a:schemeClr val="lt1"/>
              </a:buClr>
              <a:buSzPts val="1800"/>
              <a:buFont typeface="Verdana"/>
              <a:buChar char="➢"/>
            </a:pPr>
            <a:r>
              <a:rPr lang="en" sz="1800" b="0">
                <a:latin typeface="Verdana"/>
                <a:ea typeface="Verdana"/>
                <a:cs typeface="Verdana"/>
                <a:sym typeface="Verdana"/>
              </a:rPr>
              <a:t>Regional language support.</a:t>
            </a:r>
            <a:endParaRPr sz="1800" b="0">
              <a:latin typeface="Verdana"/>
              <a:ea typeface="Verdana"/>
              <a:cs typeface="Verdana"/>
              <a:sym typeface="Verdana"/>
            </a:endParaRPr>
          </a:p>
          <a:p>
            <a:pPr marL="457200" lvl="0" indent="-317500" algn="l" rtl="0">
              <a:spcBef>
                <a:spcPts val="0"/>
              </a:spcBef>
              <a:spcAft>
                <a:spcPts val="0"/>
              </a:spcAft>
              <a:buClr>
                <a:schemeClr val="lt1"/>
              </a:buClr>
              <a:buSzPts val="1400"/>
              <a:buFont typeface="Verdana"/>
              <a:buChar char="➢"/>
            </a:pPr>
            <a:r>
              <a:rPr lang="en" sz="1800" b="0">
                <a:latin typeface="Verdana"/>
                <a:ea typeface="Verdana"/>
                <a:cs typeface="Verdana"/>
                <a:sym typeface="Verdana"/>
              </a:rPr>
              <a:t>Tab where in</a:t>
            </a:r>
            <a:r>
              <a:rPr lang="en" sz="1500" b="0">
                <a:latin typeface="Verdana"/>
                <a:ea typeface="Verdana"/>
                <a:cs typeface="Verdana"/>
                <a:sym typeface="Verdana"/>
              </a:rPr>
              <a:t>dustry and candidate search for job</a:t>
            </a:r>
            <a:endParaRPr sz="1500" b="0">
              <a:latin typeface="Verdana"/>
              <a:ea typeface="Verdana"/>
              <a:cs typeface="Verdana"/>
              <a:sym typeface="Verdana"/>
            </a:endParaRPr>
          </a:p>
          <a:p>
            <a:pPr marL="457200" lvl="0" indent="-323850" algn="l" rtl="0">
              <a:spcBef>
                <a:spcPts val="0"/>
              </a:spcBef>
              <a:spcAft>
                <a:spcPts val="0"/>
              </a:spcAft>
              <a:buClr>
                <a:schemeClr val="lt1"/>
              </a:buClr>
              <a:buSzPts val="1500"/>
              <a:buFont typeface="Verdana"/>
              <a:buChar char="➢"/>
            </a:pPr>
            <a:r>
              <a:rPr lang="en" sz="1500" b="0">
                <a:latin typeface="Verdana"/>
                <a:ea typeface="Verdana"/>
                <a:cs typeface="Verdana"/>
                <a:sym typeface="Verdana"/>
              </a:rPr>
              <a:t>Tab where candidate fill their data.</a:t>
            </a:r>
            <a:endParaRPr sz="1500" b="0">
              <a:latin typeface="Verdana"/>
              <a:ea typeface="Verdana"/>
              <a:cs typeface="Verdana"/>
              <a:sym typeface="Verdana"/>
            </a:endParaRPr>
          </a:p>
          <a:p>
            <a:pPr marL="457200" lvl="0" indent="-323850" algn="l" rtl="0">
              <a:spcBef>
                <a:spcPts val="0"/>
              </a:spcBef>
              <a:spcAft>
                <a:spcPts val="0"/>
              </a:spcAft>
              <a:buClr>
                <a:schemeClr val="lt1"/>
              </a:buClr>
              <a:buSzPts val="1500"/>
              <a:buFont typeface="Verdana"/>
              <a:buChar char="➢"/>
            </a:pPr>
            <a:r>
              <a:rPr lang="en" sz="1500" b="0">
                <a:latin typeface="Verdana"/>
                <a:ea typeface="Verdana"/>
                <a:cs typeface="Verdana"/>
                <a:sym typeface="Verdana"/>
              </a:rPr>
              <a:t>Tab where industry post their requirement.</a:t>
            </a:r>
            <a:endParaRPr sz="1500" b="0">
              <a:latin typeface="Verdana"/>
              <a:ea typeface="Verdana"/>
              <a:cs typeface="Verdana"/>
              <a:sym typeface="Verdana"/>
            </a:endParaRPr>
          </a:p>
          <a:p>
            <a:pPr marL="457200" lvl="0" indent="-323850" algn="l" rtl="0">
              <a:spcBef>
                <a:spcPts val="0"/>
              </a:spcBef>
              <a:spcAft>
                <a:spcPts val="0"/>
              </a:spcAft>
              <a:buClr>
                <a:schemeClr val="lt1"/>
              </a:buClr>
              <a:buSzPts val="1500"/>
              <a:buFont typeface="Verdana"/>
              <a:buChar char="➢"/>
            </a:pPr>
            <a:r>
              <a:rPr lang="en" sz="1500" b="0">
                <a:latin typeface="Verdana"/>
                <a:ea typeface="Verdana"/>
                <a:cs typeface="Verdana"/>
                <a:sym typeface="Verdana"/>
              </a:rPr>
              <a:t>Virtual assistant support using chatBot.</a:t>
            </a:r>
            <a:endParaRPr sz="1500" b="0">
              <a:latin typeface="Verdana"/>
              <a:ea typeface="Verdana"/>
              <a:cs typeface="Verdana"/>
              <a:sym typeface="Verdana"/>
            </a:endParaRPr>
          </a:p>
          <a:p>
            <a:pPr marL="457200" lvl="0" indent="-323850" algn="l" rtl="0">
              <a:spcBef>
                <a:spcPts val="0"/>
              </a:spcBef>
              <a:spcAft>
                <a:spcPts val="0"/>
              </a:spcAft>
              <a:buClr>
                <a:schemeClr val="lt1"/>
              </a:buClr>
              <a:buSzPts val="1500"/>
              <a:buFont typeface="Verdana"/>
              <a:buChar char="➢"/>
            </a:pPr>
            <a:r>
              <a:rPr lang="en" sz="1500" b="0">
                <a:latin typeface="Verdana"/>
                <a:ea typeface="Verdana"/>
                <a:cs typeface="Verdana"/>
                <a:sym typeface="Verdana"/>
              </a:rPr>
              <a:t>Tab where candidate learn different skills.</a:t>
            </a:r>
            <a:endParaRPr sz="600">
              <a:solidFill>
                <a:srgbClr val="E6B8AF"/>
              </a:solidFill>
            </a:endParaRPr>
          </a:p>
          <a:p>
            <a:pPr marL="0" lvl="0" indent="0" algn="l" rtl="0">
              <a:spcBef>
                <a:spcPts val="0"/>
              </a:spcBef>
              <a:spcAft>
                <a:spcPts val="0"/>
              </a:spcAft>
              <a:buNone/>
            </a:pPr>
            <a:endParaRPr sz="600">
              <a:solidFill>
                <a:srgbClr val="E6B8AF"/>
              </a:solidFill>
            </a:endParaRPr>
          </a:p>
          <a:p>
            <a:pPr marL="0" lvl="0" indent="0" algn="l" rtl="0">
              <a:spcBef>
                <a:spcPts val="0"/>
              </a:spcBef>
              <a:spcAft>
                <a:spcPts val="0"/>
              </a:spcAft>
              <a:buNone/>
            </a:pPr>
            <a:endParaRPr sz="600">
              <a:solidFill>
                <a:srgbClr val="E6B8AF"/>
              </a:solidFill>
            </a:endParaRPr>
          </a:p>
          <a:p>
            <a:pPr marL="0" lvl="0" indent="0" algn="l" rtl="0">
              <a:spcBef>
                <a:spcPts val="0"/>
              </a:spcBef>
              <a:spcAft>
                <a:spcPts val="0"/>
              </a:spcAft>
              <a:buNone/>
            </a:pPr>
            <a:r>
              <a:rPr lang="en" sz="600">
                <a:solidFill>
                  <a:srgbClr val="E6B8AF"/>
                </a:solidFill>
              </a:rPr>
              <a:t>                                                 </a:t>
            </a:r>
            <a:r>
              <a:rPr lang="en" sz="1300" i="1" u="sng">
                <a:solidFill>
                  <a:srgbClr val="FFFF00"/>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Prototype Link</a:t>
            </a:r>
            <a:r>
              <a:rPr lang="en" sz="1300" i="1">
                <a:solidFill>
                  <a:srgbClr val="FFFF00"/>
                </a:solidFill>
              </a:rPr>
              <a:t>; </a:t>
            </a:r>
            <a:endParaRPr sz="1100">
              <a:solidFill>
                <a:srgbClr val="E6B8AF"/>
              </a:solidFill>
            </a:endParaRPr>
          </a:p>
        </p:txBody>
      </p:sp>
      <p:sp>
        <p:nvSpPr>
          <p:cNvPr id="394" name="Google Shape;394;p45"/>
          <p:cNvSpPr txBox="1"/>
          <p:nvPr/>
        </p:nvSpPr>
        <p:spPr>
          <a:xfrm>
            <a:off x="372500" y="129700"/>
            <a:ext cx="7739700" cy="50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2900" b="1">
                <a:solidFill>
                  <a:srgbClr val="FFFFFF"/>
                </a:solidFill>
                <a:latin typeface="Verdana"/>
                <a:ea typeface="Verdana"/>
                <a:cs typeface="Verdana"/>
                <a:sym typeface="Verdana"/>
              </a:rPr>
              <a:t>BASIC FUNCTIONALITIES :</a:t>
            </a:r>
            <a:endParaRPr sz="2900" b="1">
              <a:solidFill>
                <a:srgbClr val="FFFFFF"/>
              </a:solidFill>
              <a:latin typeface="Verdana"/>
              <a:ea typeface="Verdana"/>
              <a:cs typeface="Verdana"/>
              <a:sym typeface="Verdana"/>
            </a:endParaRPr>
          </a:p>
          <a:p>
            <a:pPr marL="0" lvl="0" indent="0" algn="l" rtl="0">
              <a:spcBef>
                <a:spcPts val="0"/>
              </a:spcBef>
              <a:spcAft>
                <a:spcPts val="0"/>
              </a:spcAft>
              <a:buNone/>
            </a:pPr>
            <a:endParaRPr>
              <a:latin typeface="Lato"/>
              <a:ea typeface="Lato"/>
              <a:cs typeface="Lato"/>
              <a:sym typeface="Lato"/>
            </a:endParaRPr>
          </a:p>
        </p:txBody>
      </p:sp>
      <p:pic>
        <p:nvPicPr>
          <p:cNvPr id="395" name="Google Shape;395;p45"/>
          <p:cNvPicPr preferRelativeResize="0"/>
          <p:nvPr/>
        </p:nvPicPr>
        <p:blipFill>
          <a:blip r:embed="rId4">
            <a:alphaModFix/>
          </a:blip>
          <a:stretch>
            <a:fillRect/>
          </a:stretch>
        </p:blipFill>
        <p:spPr>
          <a:xfrm>
            <a:off x="512275" y="2795375"/>
            <a:ext cx="837050" cy="391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01" name="Google Shape;401;p46"/>
          <p:cNvPicPr preferRelativeResize="0"/>
          <p:nvPr/>
        </p:nvPicPr>
        <p:blipFill>
          <a:blip r:embed="rId3">
            <a:alphaModFix/>
          </a:blip>
          <a:stretch>
            <a:fillRect/>
          </a:stretch>
        </p:blipFill>
        <p:spPr>
          <a:xfrm>
            <a:off x="0" y="0"/>
            <a:ext cx="9144000" cy="5143500"/>
          </a:xfrm>
          <a:prstGeom prst="rect">
            <a:avLst/>
          </a:prstGeom>
          <a:noFill/>
          <a:ln>
            <a:noFill/>
          </a:ln>
        </p:spPr>
      </p:pic>
      <p:sp>
        <p:nvSpPr>
          <p:cNvPr id="402" name="Google Shape;402;p46"/>
          <p:cNvSpPr txBox="1"/>
          <p:nvPr/>
        </p:nvSpPr>
        <p:spPr>
          <a:xfrm>
            <a:off x="0" y="0"/>
            <a:ext cx="7170300" cy="8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2CC"/>
                </a:solidFill>
                <a:latin typeface="Verdana"/>
                <a:ea typeface="Verdana"/>
                <a:cs typeface="Verdana"/>
                <a:sym typeface="Verdana"/>
              </a:rPr>
              <a:t> Conclusion</a:t>
            </a:r>
            <a:r>
              <a:rPr lang="en" sz="4500" b="1">
                <a:solidFill>
                  <a:srgbClr val="FFF2CC"/>
                </a:solidFill>
                <a:latin typeface="Verdana"/>
                <a:ea typeface="Verdana"/>
                <a:cs typeface="Verdana"/>
                <a:sym typeface="Verdana"/>
              </a:rPr>
              <a:t>:</a:t>
            </a:r>
            <a:endParaRPr sz="4500" b="1">
              <a:solidFill>
                <a:srgbClr val="FFF2CC"/>
              </a:solidFill>
              <a:latin typeface="Verdana"/>
              <a:ea typeface="Verdana"/>
              <a:cs typeface="Verdana"/>
              <a:sym typeface="Verdana"/>
            </a:endParaRPr>
          </a:p>
        </p:txBody>
      </p:sp>
      <p:sp>
        <p:nvSpPr>
          <p:cNvPr id="403" name="Google Shape;403;p46"/>
          <p:cNvSpPr txBox="1"/>
          <p:nvPr/>
        </p:nvSpPr>
        <p:spPr>
          <a:xfrm>
            <a:off x="303300" y="726800"/>
            <a:ext cx="8641200" cy="4296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1600">
                <a:solidFill>
                  <a:srgbClr val="FFFFFF"/>
                </a:solidFill>
              </a:rPr>
              <a:t>Unemployment is one of the adverse effect of post covid situation, and when it comes to lower grade skills workers like carpenter/welder etc. who have to migrate and lose their job as well as the small organisations which assist them , providing opportunities to them is one of the important responsibilities of government/NGOs. Building such platform which brings all these users on same platform is one of the crucial step toward betterment of their situation. </a:t>
            </a:r>
            <a:endParaRPr sz="1600">
              <a:solidFill>
                <a:srgbClr val="FFFFFF"/>
              </a:solidFill>
            </a:endParaRPr>
          </a:p>
          <a:p>
            <a:pPr marL="0" lvl="0" indent="0" algn="l" rtl="0">
              <a:spcBef>
                <a:spcPts val="0"/>
              </a:spcBef>
              <a:spcAft>
                <a:spcPts val="0"/>
              </a:spcAft>
              <a:buClr>
                <a:schemeClr val="dk2"/>
              </a:buClr>
              <a:buSzPts val="1100"/>
              <a:buFont typeface="Arial"/>
              <a:buNone/>
            </a:pPr>
            <a:endParaRPr sz="1800">
              <a:solidFill>
                <a:srgbClr val="FFFFFF"/>
              </a:solidFill>
            </a:endParaRPr>
          </a:p>
          <a:p>
            <a:pPr marL="0" lvl="0" indent="0" algn="l" rtl="0">
              <a:spcBef>
                <a:spcPts val="0"/>
              </a:spcBef>
              <a:spcAft>
                <a:spcPts val="0"/>
              </a:spcAft>
              <a:buClr>
                <a:schemeClr val="dk2"/>
              </a:buClr>
              <a:buSzPts val="1100"/>
              <a:buFont typeface="Arial"/>
              <a:buNone/>
            </a:pPr>
            <a:r>
              <a:rPr lang="en" sz="1700" b="1">
                <a:solidFill>
                  <a:srgbClr val="F6B26B"/>
                </a:solidFill>
              </a:rPr>
              <a:t>After analysing our prototype we realise to add following features to our website:</a:t>
            </a:r>
            <a:endParaRPr sz="1700" b="1">
              <a:solidFill>
                <a:srgbClr val="F6B26B"/>
              </a:solidFill>
            </a:endParaRPr>
          </a:p>
          <a:p>
            <a:pPr marL="0" lvl="0" indent="0" algn="l" rtl="0">
              <a:lnSpc>
                <a:spcPct val="115000"/>
              </a:lnSpc>
              <a:spcBef>
                <a:spcPts val="0"/>
              </a:spcBef>
              <a:spcAft>
                <a:spcPts val="0"/>
              </a:spcAft>
              <a:buClr>
                <a:schemeClr val="dk2"/>
              </a:buClr>
              <a:buSzPts val="1100"/>
              <a:buFont typeface="Arial"/>
              <a:buNone/>
            </a:pPr>
            <a:r>
              <a:rPr lang="en" b="1">
                <a:solidFill>
                  <a:schemeClr val="lt1"/>
                </a:solidFill>
                <a:latin typeface="Verdana"/>
                <a:ea typeface="Verdana"/>
                <a:cs typeface="Verdana"/>
                <a:sym typeface="Verdana"/>
              </a:rPr>
              <a:t>In ongoing phase of development we are planning to add following functionalities:</a:t>
            </a:r>
            <a:endParaRPr b="1">
              <a:solidFill>
                <a:schemeClr val="lt1"/>
              </a:solidFill>
              <a:latin typeface="Verdana"/>
              <a:ea typeface="Verdana"/>
              <a:cs typeface="Verdana"/>
              <a:sym typeface="Verdana"/>
            </a:endParaRPr>
          </a:p>
          <a:p>
            <a:pPr marL="457200" lvl="0" indent="-311150" algn="just" rtl="0">
              <a:lnSpc>
                <a:spcPct val="115000"/>
              </a:lnSpc>
              <a:spcBef>
                <a:spcPts val="0"/>
              </a:spcBef>
              <a:spcAft>
                <a:spcPts val="0"/>
              </a:spcAft>
              <a:buClr>
                <a:schemeClr val="lt1"/>
              </a:buClr>
              <a:buSzPts val="1300"/>
              <a:buFont typeface="Verdana"/>
              <a:buChar char="➢"/>
            </a:pPr>
            <a:r>
              <a:rPr lang="en" sz="1300" b="1">
                <a:solidFill>
                  <a:schemeClr val="lt1"/>
                </a:solidFill>
                <a:latin typeface="Verdana"/>
                <a:ea typeface="Verdana"/>
                <a:cs typeface="Verdana"/>
                <a:sym typeface="Verdana"/>
              </a:rPr>
              <a:t>Develop a support from which job update sent to candidate phone via sms.</a:t>
            </a:r>
            <a:endParaRPr sz="1300" b="1">
              <a:solidFill>
                <a:schemeClr val="lt1"/>
              </a:solidFill>
              <a:latin typeface="Verdana"/>
              <a:ea typeface="Verdana"/>
              <a:cs typeface="Verdana"/>
              <a:sym typeface="Verdana"/>
            </a:endParaRPr>
          </a:p>
          <a:p>
            <a:pPr marL="457200" lvl="0" indent="0" algn="just" rtl="0">
              <a:lnSpc>
                <a:spcPct val="115000"/>
              </a:lnSpc>
              <a:spcBef>
                <a:spcPts val="0"/>
              </a:spcBef>
              <a:spcAft>
                <a:spcPts val="0"/>
              </a:spcAft>
              <a:buNone/>
            </a:pPr>
            <a:endParaRPr sz="1300" b="1">
              <a:solidFill>
                <a:schemeClr val="lt1"/>
              </a:solidFill>
              <a:latin typeface="Verdana"/>
              <a:ea typeface="Verdana"/>
              <a:cs typeface="Verdana"/>
              <a:sym typeface="Verdana"/>
            </a:endParaRPr>
          </a:p>
          <a:p>
            <a:pPr marL="457200" lvl="0" indent="-311150" algn="just" rtl="0">
              <a:lnSpc>
                <a:spcPct val="115000"/>
              </a:lnSpc>
              <a:spcBef>
                <a:spcPts val="0"/>
              </a:spcBef>
              <a:spcAft>
                <a:spcPts val="0"/>
              </a:spcAft>
              <a:buClr>
                <a:schemeClr val="lt1"/>
              </a:buClr>
              <a:buSzPts val="1300"/>
              <a:buFont typeface="Verdana"/>
              <a:buChar char="➢"/>
            </a:pPr>
            <a:r>
              <a:rPr lang="en" sz="1300" b="1">
                <a:solidFill>
                  <a:schemeClr val="lt1"/>
                </a:solidFill>
                <a:latin typeface="Verdana"/>
                <a:ea typeface="Verdana"/>
                <a:cs typeface="Verdana"/>
                <a:sym typeface="Verdana"/>
              </a:rPr>
              <a:t>Develop text to speech chatBot  and provide form filling ability to it so that user can search job /fill application for job using our assistant.</a:t>
            </a:r>
            <a:endParaRPr sz="1300" b="1">
              <a:solidFill>
                <a:schemeClr val="lt1"/>
              </a:solidFill>
              <a:latin typeface="Verdana"/>
              <a:ea typeface="Verdana"/>
              <a:cs typeface="Verdana"/>
              <a:sym typeface="Verdana"/>
            </a:endParaRPr>
          </a:p>
          <a:p>
            <a:pPr marL="457200" lvl="0" indent="0" algn="just" rtl="0">
              <a:lnSpc>
                <a:spcPct val="115000"/>
              </a:lnSpc>
              <a:spcBef>
                <a:spcPts val="0"/>
              </a:spcBef>
              <a:spcAft>
                <a:spcPts val="0"/>
              </a:spcAft>
              <a:buNone/>
            </a:pPr>
            <a:endParaRPr sz="1300" b="1">
              <a:solidFill>
                <a:schemeClr val="lt1"/>
              </a:solidFill>
              <a:latin typeface="Verdana"/>
              <a:ea typeface="Verdana"/>
              <a:cs typeface="Verdana"/>
              <a:sym typeface="Verdana"/>
            </a:endParaRPr>
          </a:p>
          <a:p>
            <a:pPr marL="457200" lvl="0" indent="-323850" algn="just" rtl="0">
              <a:lnSpc>
                <a:spcPct val="115000"/>
              </a:lnSpc>
              <a:spcBef>
                <a:spcPts val="0"/>
              </a:spcBef>
              <a:spcAft>
                <a:spcPts val="0"/>
              </a:spcAft>
              <a:buClr>
                <a:schemeClr val="lt1"/>
              </a:buClr>
              <a:buSzPts val="1500"/>
              <a:buFont typeface="Verdana"/>
              <a:buChar char="➢"/>
            </a:pPr>
            <a:r>
              <a:rPr lang="en" sz="1500" b="1">
                <a:solidFill>
                  <a:schemeClr val="lt1"/>
                </a:solidFill>
                <a:latin typeface="Verdana"/>
                <a:ea typeface="Verdana"/>
                <a:cs typeface="Verdana"/>
                <a:sym typeface="Verdana"/>
              </a:rPr>
              <a:t>Collaborate  with government organisation and NGO and provide and additional facility by which they can upload data in csv file and we can reach to candidate via phone sms.</a:t>
            </a:r>
            <a:endParaRPr sz="1500" b="1">
              <a:solidFill>
                <a:schemeClr val="lt1"/>
              </a:solidFill>
              <a:latin typeface="Verdana"/>
              <a:ea typeface="Verdana"/>
              <a:cs typeface="Verdana"/>
              <a:sym typeface="Verdana"/>
            </a:endParaRPr>
          </a:p>
          <a:p>
            <a:pPr marL="0" lvl="0" indent="0" algn="l" rtl="0">
              <a:spcBef>
                <a:spcPts val="0"/>
              </a:spcBef>
              <a:spcAft>
                <a:spcPts val="0"/>
              </a:spcAft>
              <a:buNone/>
            </a:pPr>
            <a:endParaRPr sz="1600">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 name="Rectangle 3"/>
          <p:cNvSpPr/>
          <p:nvPr/>
        </p:nvSpPr>
        <p:spPr>
          <a:xfrm>
            <a:off x="2806132" y="2110085"/>
            <a:ext cx="4288353" cy="120032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7200" b="1" cap="none" spc="0" dirty="0" smtClean="0">
                <a:ln w="11430"/>
                <a:solidFill>
                  <a:schemeClr val="accent6"/>
                </a:solidFill>
                <a:effectLst>
                  <a:outerShdw blurRad="80000" dist="40000" dir="5040000" algn="tl">
                    <a:srgbClr val="000000">
                      <a:alpha val="30000"/>
                    </a:srgbClr>
                  </a:outerShdw>
                </a:effectLst>
                <a:latin typeface="Algerian" pitchFamily="82" charset="0"/>
              </a:rPr>
              <a:t>THANKS!!</a:t>
            </a:r>
            <a:endParaRPr lang="en-US" sz="7200" b="1" cap="none" spc="0" dirty="0">
              <a:ln w="11430"/>
              <a:solidFill>
                <a:schemeClr val="accent6"/>
              </a:solidFill>
              <a:effectLst>
                <a:outerShdw blurRad="80000" dist="40000" dir="5040000" algn="tl">
                  <a:srgbClr val="000000">
                    <a:alpha val="30000"/>
                  </a:srgbClr>
                </a:outerShdw>
              </a:effectLst>
              <a:latin typeface="Algerian"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283099" y="712150"/>
            <a:ext cx="87459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solidFill>
                  <a:srgbClr val="FFFFFF"/>
                </a:solidFill>
                <a:latin typeface="Verdana"/>
                <a:ea typeface="Verdana"/>
                <a:cs typeface="Verdana"/>
                <a:sym typeface="Verdana"/>
              </a:rPr>
              <a:t>Proposed</a:t>
            </a:r>
            <a:r>
              <a:rPr lang="en" sz="3500">
                <a:solidFill>
                  <a:schemeClr val="accent5"/>
                </a:solidFill>
                <a:latin typeface="Verdana"/>
                <a:ea typeface="Verdana"/>
                <a:cs typeface="Verdana"/>
                <a:sym typeface="Verdana"/>
              </a:rPr>
              <a:t> </a:t>
            </a:r>
            <a:r>
              <a:rPr lang="en" sz="3500">
                <a:solidFill>
                  <a:srgbClr val="FFFFFF"/>
                </a:solidFill>
                <a:latin typeface="Verdana"/>
                <a:ea typeface="Verdana"/>
                <a:cs typeface="Verdana"/>
                <a:sym typeface="Verdana"/>
              </a:rPr>
              <a:t>Solution:</a:t>
            </a:r>
            <a:endParaRPr sz="3500">
              <a:solidFill>
                <a:srgbClr val="FFFFFF"/>
              </a:solidFill>
              <a:latin typeface="Verdana"/>
              <a:ea typeface="Verdana"/>
              <a:cs typeface="Verdana"/>
              <a:sym typeface="Verdana"/>
            </a:endParaRPr>
          </a:p>
          <a:p>
            <a:pPr marL="0" lvl="0" indent="0" algn="l" rtl="0">
              <a:spcBef>
                <a:spcPts val="1000"/>
              </a:spcBef>
              <a:spcAft>
                <a:spcPts val="1000"/>
              </a:spcAft>
              <a:buNone/>
            </a:pPr>
            <a:r>
              <a:rPr lang="en" sz="2400" b="0"/>
              <a:t>(</a:t>
            </a:r>
            <a:r>
              <a:rPr lang="en" sz="2100" b="0">
                <a:latin typeface="Comic Sans MS"/>
                <a:ea typeface="Comic Sans MS"/>
                <a:cs typeface="Comic Sans MS"/>
                <a:sym typeface="Comic Sans MS"/>
              </a:rPr>
              <a:t>provide platform to connect the industries to skilled workers</a:t>
            </a:r>
            <a:r>
              <a:rPr lang="en" sz="2400" b="0"/>
              <a:t>)</a:t>
            </a:r>
            <a:endParaRPr sz="2400" b="0"/>
          </a:p>
        </p:txBody>
      </p:sp>
      <p:pic>
        <p:nvPicPr>
          <p:cNvPr id="161" name="Google Shape;161;p16"/>
          <p:cNvPicPr preferRelativeResize="0"/>
          <p:nvPr/>
        </p:nvPicPr>
        <p:blipFill rotWithShape="1">
          <a:blip r:embed="rId3">
            <a:alphaModFix/>
          </a:blip>
          <a:srcRect r="-7204"/>
          <a:stretch/>
        </p:blipFill>
        <p:spPr>
          <a:xfrm>
            <a:off x="0" y="1830975"/>
            <a:ext cx="6995775" cy="2833374"/>
          </a:xfrm>
          <a:prstGeom prst="rect">
            <a:avLst/>
          </a:prstGeom>
          <a:noFill/>
          <a:ln>
            <a:noFill/>
          </a:ln>
        </p:spPr>
      </p:pic>
      <p:sp>
        <p:nvSpPr>
          <p:cNvPr id="162" name="Google Shape;162;p16"/>
          <p:cNvSpPr txBox="1"/>
          <p:nvPr/>
        </p:nvSpPr>
        <p:spPr>
          <a:xfrm>
            <a:off x="221725" y="1931275"/>
            <a:ext cx="6037500" cy="26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Comic Sans MS"/>
                <a:ea typeface="Comic Sans MS"/>
                <a:cs typeface="Comic Sans MS"/>
                <a:sym typeface="Comic Sans MS"/>
              </a:rPr>
              <a:t>We propose to build a website Induskill( industry &amp; skill) as follows:The main objective of the project is to change manual way of operation of the job application to an automatic system. We are planning to design a platform to provide help and support to skilled workers to find suitable industries with their preferred location and salary. Additionally, we provide assistance to industries to find workers with appropriate skill sets. Our aim is to provide a connection between industries and skilled workers. We also invite NGOs and government organisations to collaborate with us in our mission.Our web application “Induskill” provides an easy and convenient search application for the job seekers to find their desired jobs and for the recruiters to find the right candidate.</a:t>
            </a:r>
            <a:endParaRPr sz="1300" b="1">
              <a:latin typeface="Comic Sans MS"/>
              <a:ea typeface="Comic Sans MS"/>
              <a:cs typeface="Comic Sans MS"/>
              <a:sym typeface="Comic Sans MS"/>
            </a:endParaRPr>
          </a:p>
        </p:txBody>
      </p:sp>
      <p:pic>
        <p:nvPicPr>
          <p:cNvPr id="163" name="Google Shape;163;p16"/>
          <p:cNvPicPr preferRelativeResize="0"/>
          <p:nvPr/>
        </p:nvPicPr>
        <p:blipFill>
          <a:blip r:embed="rId4">
            <a:alphaModFix/>
          </a:blip>
          <a:stretch>
            <a:fillRect/>
          </a:stretch>
        </p:blipFill>
        <p:spPr>
          <a:xfrm>
            <a:off x="6322550" y="1964799"/>
            <a:ext cx="2582850" cy="258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title" idx="4294967295"/>
          </p:nvPr>
        </p:nvSpPr>
        <p:spPr>
          <a:xfrm>
            <a:off x="0" y="152400"/>
            <a:ext cx="7221538" cy="384175"/>
          </a:xfrm>
          <a:prstGeom prst="rect">
            <a:avLst/>
          </a:prstGeom>
          <a:noFill/>
          <a:ln>
            <a:solidFill>
              <a:schemeClr val="accent1"/>
            </a:solid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3100">
                <a:solidFill>
                  <a:srgbClr val="FFFFFF"/>
                </a:solidFill>
                <a:latin typeface="Verdana"/>
                <a:ea typeface="Verdana"/>
                <a:cs typeface="Verdana"/>
                <a:sym typeface="Verdana"/>
              </a:rPr>
              <a:t>Software Architecture</a:t>
            </a:r>
            <a:r>
              <a:rPr lang="en" sz="2800">
                <a:solidFill>
                  <a:schemeClr val="lt1"/>
                </a:solidFill>
                <a:latin typeface="Times New Roman"/>
                <a:ea typeface="Times New Roman"/>
                <a:cs typeface="Times New Roman"/>
                <a:sym typeface="Times New Roman"/>
              </a:rPr>
              <a:t> :</a:t>
            </a:r>
            <a:endParaRPr sz="2800">
              <a:solidFill>
                <a:schemeClr val="lt1"/>
              </a:solidFill>
              <a:latin typeface="Times New Roman"/>
              <a:ea typeface="Times New Roman"/>
              <a:cs typeface="Times New Roman"/>
              <a:sym typeface="Times New Roman"/>
            </a:endParaRPr>
          </a:p>
        </p:txBody>
      </p:sp>
      <p:sp>
        <p:nvSpPr>
          <p:cNvPr id="169" name="Google Shape;169;p17"/>
          <p:cNvSpPr txBox="1"/>
          <p:nvPr/>
        </p:nvSpPr>
        <p:spPr>
          <a:xfrm>
            <a:off x="228600" y="772775"/>
            <a:ext cx="1681800" cy="432000"/>
          </a:xfrm>
          <a:prstGeom prst="rect">
            <a:avLst/>
          </a:prstGeom>
          <a:solidFill>
            <a:srgbClr val="6AA84F"/>
          </a:solidFill>
          <a:ln>
            <a:noFill/>
          </a:ln>
        </p:spPr>
        <p:txBody>
          <a:bodyPr spcFirstLastPara="1" wrap="square" lIns="0" tIns="12700" rIns="0" bIns="0" anchor="t" anchorCtr="0">
            <a:noAutofit/>
          </a:bodyPr>
          <a:lstStyle/>
          <a:p>
            <a:pPr marL="295910" marR="0" lvl="0" indent="0" algn="l" rtl="0">
              <a:lnSpc>
                <a:spcPct val="100000"/>
              </a:lnSpc>
              <a:spcBef>
                <a:spcPts val="0"/>
              </a:spcBef>
              <a:spcAft>
                <a:spcPts val="0"/>
              </a:spcAft>
              <a:buNone/>
            </a:pPr>
            <a:r>
              <a:rPr lang="en" sz="1800">
                <a:solidFill>
                  <a:srgbClr val="FFFFFF"/>
                </a:solidFill>
                <a:latin typeface="Lucida Sans"/>
                <a:ea typeface="Lucida Sans"/>
                <a:cs typeface="Lucida Sans"/>
                <a:sym typeface="Lucida Sans"/>
              </a:rPr>
              <a:t>Job Seeker</a:t>
            </a:r>
            <a:endParaRPr sz="1800">
              <a:latin typeface="Lucida Sans"/>
              <a:ea typeface="Lucida Sans"/>
              <a:cs typeface="Lucida Sans"/>
              <a:sym typeface="Lucida Sans"/>
            </a:endParaRPr>
          </a:p>
        </p:txBody>
      </p:sp>
      <p:sp>
        <p:nvSpPr>
          <p:cNvPr id="170" name="Google Shape;170;p17"/>
          <p:cNvSpPr/>
          <p:nvPr/>
        </p:nvSpPr>
        <p:spPr>
          <a:xfrm>
            <a:off x="220950" y="1602250"/>
            <a:ext cx="1756061" cy="381952"/>
          </a:xfrm>
          <a:custGeom>
            <a:avLst/>
            <a:gdLst/>
            <a:ahLst/>
            <a:cxnLst/>
            <a:rect l="l" t="t" r="r" b="b"/>
            <a:pathLst>
              <a:path w="1978660" h="509269" extrusionOk="0">
                <a:moveTo>
                  <a:pt x="0" y="509193"/>
                </a:moveTo>
                <a:lnTo>
                  <a:pt x="1978660" y="509193"/>
                </a:lnTo>
                <a:lnTo>
                  <a:pt x="1978660" y="0"/>
                </a:lnTo>
                <a:lnTo>
                  <a:pt x="0" y="0"/>
                </a:lnTo>
                <a:lnTo>
                  <a:pt x="0" y="509193"/>
                </a:lnTo>
                <a:close/>
              </a:path>
            </a:pathLst>
          </a:custGeom>
          <a:solidFill>
            <a:srgbClr val="6AA84F"/>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 sz="1800">
                <a:solidFill>
                  <a:srgbClr val="FFFFFF"/>
                </a:solidFill>
                <a:latin typeface="Verdana"/>
                <a:ea typeface="Verdana"/>
                <a:cs typeface="Verdana"/>
                <a:sym typeface="Verdana"/>
              </a:rPr>
              <a:t>   Chosen skill</a:t>
            </a:r>
            <a:endParaRPr sz="1800">
              <a:solidFill>
                <a:srgbClr val="FFFFFF"/>
              </a:solidFill>
              <a:latin typeface="Verdana"/>
              <a:ea typeface="Verdana"/>
              <a:cs typeface="Verdana"/>
              <a:sym typeface="Verdana"/>
            </a:endParaRPr>
          </a:p>
        </p:txBody>
      </p:sp>
      <p:sp>
        <p:nvSpPr>
          <p:cNvPr id="171" name="Google Shape;171;p17"/>
          <p:cNvSpPr txBox="1"/>
          <p:nvPr/>
        </p:nvSpPr>
        <p:spPr>
          <a:xfrm>
            <a:off x="1388500" y="2127400"/>
            <a:ext cx="837900" cy="224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800">
                <a:solidFill>
                  <a:srgbClr val="FFFFFF"/>
                </a:solidFill>
                <a:latin typeface="Lucida Sans"/>
                <a:ea typeface="Lucida Sans"/>
                <a:cs typeface="Lucida Sans"/>
                <a:sym typeface="Lucida Sans"/>
              </a:rPr>
              <a:t>Stored</a:t>
            </a:r>
            <a:endParaRPr sz="1800">
              <a:solidFill>
                <a:srgbClr val="FFFFFF"/>
              </a:solidFill>
              <a:latin typeface="Lucida Sans"/>
              <a:ea typeface="Lucida Sans"/>
              <a:cs typeface="Lucida Sans"/>
              <a:sym typeface="Lucida Sans"/>
            </a:endParaRPr>
          </a:p>
        </p:txBody>
      </p:sp>
      <p:sp>
        <p:nvSpPr>
          <p:cNvPr id="172" name="Google Shape;172;p17"/>
          <p:cNvSpPr txBox="1"/>
          <p:nvPr/>
        </p:nvSpPr>
        <p:spPr>
          <a:xfrm>
            <a:off x="156550" y="2521975"/>
            <a:ext cx="1753800" cy="584700"/>
          </a:xfrm>
          <a:prstGeom prst="rect">
            <a:avLst/>
          </a:prstGeom>
          <a:solidFill>
            <a:srgbClr val="6AA84F"/>
          </a:solidFill>
          <a:ln>
            <a:noFill/>
          </a:ln>
        </p:spPr>
        <p:txBody>
          <a:bodyPr spcFirstLastPara="1" wrap="square" lIns="0" tIns="12700" rIns="0" bIns="0" anchor="t" anchorCtr="0">
            <a:noAutofit/>
          </a:bodyPr>
          <a:lstStyle/>
          <a:p>
            <a:pPr marL="375285" marR="5080" lvl="0" indent="-363219" algn="l" rtl="0">
              <a:lnSpc>
                <a:spcPct val="100000"/>
              </a:lnSpc>
              <a:spcBef>
                <a:spcPts val="0"/>
              </a:spcBef>
              <a:spcAft>
                <a:spcPts val="0"/>
              </a:spcAft>
              <a:buNone/>
            </a:pPr>
            <a:r>
              <a:rPr lang="en" sz="1800">
                <a:solidFill>
                  <a:srgbClr val="FFFFFF"/>
                </a:solidFill>
                <a:latin typeface="Lucida Sans"/>
                <a:ea typeface="Lucida Sans"/>
                <a:cs typeface="Lucida Sans"/>
                <a:sym typeface="Lucida Sans"/>
              </a:rPr>
              <a:t>Registration  Table</a:t>
            </a:r>
            <a:endParaRPr sz="1800">
              <a:latin typeface="Lucida Sans"/>
              <a:ea typeface="Lucida Sans"/>
              <a:cs typeface="Lucida Sans"/>
              <a:sym typeface="Lucida Sans"/>
            </a:endParaRPr>
          </a:p>
        </p:txBody>
      </p:sp>
      <p:sp>
        <p:nvSpPr>
          <p:cNvPr id="173" name="Google Shape;173;p17"/>
          <p:cNvSpPr/>
          <p:nvPr/>
        </p:nvSpPr>
        <p:spPr>
          <a:xfrm>
            <a:off x="773425" y="1203725"/>
            <a:ext cx="369569" cy="422886"/>
          </a:xfrm>
          <a:custGeom>
            <a:avLst/>
            <a:gdLst/>
            <a:ahLst/>
            <a:cxnLst/>
            <a:rect l="l" t="t" r="r" b="b"/>
            <a:pathLst>
              <a:path w="369569" h="573405" extrusionOk="0">
                <a:moveTo>
                  <a:pt x="369188" y="388366"/>
                </a:moveTo>
                <a:lnTo>
                  <a:pt x="0" y="388366"/>
                </a:lnTo>
                <a:lnTo>
                  <a:pt x="184531" y="572897"/>
                </a:lnTo>
                <a:lnTo>
                  <a:pt x="369188" y="388366"/>
                </a:lnTo>
                <a:close/>
              </a:path>
              <a:path w="369569" h="573405" extrusionOk="0">
                <a:moveTo>
                  <a:pt x="276859" y="0"/>
                </a:moveTo>
                <a:lnTo>
                  <a:pt x="92290" y="0"/>
                </a:lnTo>
                <a:lnTo>
                  <a:pt x="92290" y="388366"/>
                </a:lnTo>
                <a:lnTo>
                  <a:pt x="276859" y="388366"/>
                </a:lnTo>
                <a:lnTo>
                  <a:pt x="276859" y="0"/>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17"/>
          <p:cNvSpPr/>
          <p:nvPr/>
        </p:nvSpPr>
        <p:spPr>
          <a:xfrm>
            <a:off x="773425" y="2014248"/>
            <a:ext cx="369569" cy="477678"/>
          </a:xfrm>
          <a:custGeom>
            <a:avLst/>
            <a:gdLst/>
            <a:ahLst/>
            <a:cxnLst/>
            <a:rect l="l" t="t" r="r" b="b"/>
            <a:pathLst>
              <a:path w="369569" h="636904" extrusionOk="0">
                <a:moveTo>
                  <a:pt x="369188" y="451865"/>
                </a:moveTo>
                <a:lnTo>
                  <a:pt x="0" y="451865"/>
                </a:lnTo>
                <a:lnTo>
                  <a:pt x="184531" y="636524"/>
                </a:lnTo>
                <a:lnTo>
                  <a:pt x="369188" y="451865"/>
                </a:lnTo>
                <a:close/>
              </a:path>
              <a:path w="369569" h="636904" extrusionOk="0">
                <a:moveTo>
                  <a:pt x="276859" y="0"/>
                </a:moveTo>
                <a:lnTo>
                  <a:pt x="92290" y="0"/>
                </a:lnTo>
                <a:lnTo>
                  <a:pt x="92290" y="451865"/>
                </a:lnTo>
                <a:lnTo>
                  <a:pt x="276859" y="451865"/>
                </a:lnTo>
                <a:lnTo>
                  <a:pt x="276859" y="0"/>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6" name="Google Shape;176;p17"/>
          <p:cNvSpPr txBox="1"/>
          <p:nvPr/>
        </p:nvSpPr>
        <p:spPr>
          <a:xfrm>
            <a:off x="6442200" y="1685850"/>
            <a:ext cx="1756200" cy="441600"/>
          </a:xfrm>
          <a:prstGeom prst="rect">
            <a:avLst/>
          </a:prstGeom>
          <a:solidFill>
            <a:srgbClr val="6AA84F"/>
          </a:solid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 sz="1800">
                <a:solidFill>
                  <a:srgbClr val="FFFFFF"/>
                </a:solidFill>
                <a:latin typeface="Lucida Sans"/>
                <a:ea typeface="Lucida Sans"/>
                <a:cs typeface="Lucida Sans"/>
                <a:sym typeface="Lucida Sans"/>
              </a:rPr>
              <a:t>    Company</a:t>
            </a:r>
            <a:endParaRPr sz="1800">
              <a:latin typeface="Lucida Sans"/>
              <a:ea typeface="Lucida Sans"/>
              <a:cs typeface="Lucida Sans"/>
              <a:sym typeface="Lucida Sans"/>
            </a:endParaRPr>
          </a:p>
        </p:txBody>
      </p:sp>
      <p:sp>
        <p:nvSpPr>
          <p:cNvPr id="177" name="Google Shape;177;p17"/>
          <p:cNvSpPr/>
          <p:nvPr/>
        </p:nvSpPr>
        <p:spPr>
          <a:xfrm>
            <a:off x="7056119" y="2151507"/>
            <a:ext cx="369570" cy="363378"/>
          </a:xfrm>
          <a:custGeom>
            <a:avLst/>
            <a:gdLst/>
            <a:ahLst/>
            <a:cxnLst/>
            <a:rect l="l" t="t" r="r" b="b"/>
            <a:pathLst>
              <a:path w="369570" h="484504" extrusionOk="0">
                <a:moveTo>
                  <a:pt x="369188" y="299593"/>
                </a:moveTo>
                <a:lnTo>
                  <a:pt x="0" y="299593"/>
                </a:lnTo>
                <a:lnTo>
                  <a:pt x="184530" y="484124"/>
                </a:lnTo>
                <a:lnTo>
                  <a:pt x="369188" y="299593"/>
                </a:lnTo>
                <a:close/>
              </a:path>
              <a:path w="369570" h="484504" extrusionOk="0">
                <a:moveTo>
                  <a:pt x="276859" y="0"/>
                </a:moveTo>
                <a:lnTo>
                  <a:pt x="92328" y="0"/>
                </a:lnTo>
                <a:lnTo>
                  <a:pt x="92328" y="299593"/>
                </a:lnTo>
                <a:lnTo>
                  <a:pt x="276859" y="299593"/>
                </a:lnTo>
                <a:lnTo>
                  <a:pt x="276859" y="0"/>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17"/>
          <p:cNvSpPr/>
          <p:nvPr/>
        </p:nvSpPr>
        <p:spPr>
          <a:xfrm>
            <a:off x="7056119" y="1200150"/>
            <a:ext cx="369570" cy="430054"/>
          </a:xfrm>
          <a:custGeom>
            <a:avLst/>
            <a:gdLst/>
            <a:ahLst/>
            <a:cxnLst/>
            <a:rect l="l" t="t" r="r" b="b"/>
            <a:pathLst>
              <a:path w="369570" h="573405" extrusionOk="0">
                <a:moveTo>
                  <a:pt x="369188" y="388238"/>
                </a:moveTo>
                <a:lnTo>
                  <a:pt x="0" y="388238"/>
                </a:lnTo>
                <a:lnTo>
                  <a:pt x="184530" y="572897"/>
                </a:lnTo>
                <a:lnTo>
                  <a:pt x="369188" y="388238"/>
                </a:lnTo>
                <a:close/>
              </a:path>
              <a:path w="369570" h="573405" extrusionOk="0">
                <a:moveTo>
                  <a:pt x="276859" y="0"/>
                </a:moveTo>
                <a:lnTo>
                  <a:pt x="92328" y="0"/>
                </a:lnTo>
                <a:lnTo>
                  <a:pt x="92328" y="388238"/>
                </a:lnTo>
                <a:lnTo>
                  <a:pt x="276859" y="388238"/>
                </a:lnTo>
                <a:lnTo>
                  <a:pt x="276859" y="0"/>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17"/>
          <p:cNvSpPr txBox="1"/>
          <p:nvPr/>
        </p:nvSpPr>
        <p:spPr>
          <a:xfrm>
            <a:off x="7567421" y="2175224"/>
            <a:ext cx="740400" cy="224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800">
                <a:solidFill>
                  <a:srgbClr val="FFFFFF"/>
                </a:solidFill>
                <a:latin typeface="Lucida Sans"/>
                <a:ea typeface="Lucida Sans"/>
                <a:cs typeface="Lucida Sans"/>
                <a:sym typeface="Lucida Sans"/>
              </a:rPr>
              <a:t>Stored</a:t>
            </a:r>
            <a:endParaRPr sz="1800">
              <a:solidFill>
                <a:srgbClr val="FFFFFF"/>
              </a:solidFill>
              <a:latin typeface="Lucida Sans"/>
              <a:ea typeface="Lucida Sans"/>
              <a:cs typeface="Lucida Sans"/>
              <a:sym typeface="Lucida Sans"/>
            </a:endParaRPr>
          </a:p>
        </p:txBody>
      </p:sp>
      <p:sp>
        <p:nvSpPr>
          <p:cNvPr id="180" name="Google Shape;180;p17"/>
          <p:cNvSpPr/>
          <p:nvPr/>
        </p:nvSpPr>
        <p:spPr>
          <a:xfrm>
            <a:off x="6248400" y="2571750"/>
            <a:ext cx="2214879" cy="605790"/>
          </a:xfrm>
          <a:custGeom>
            <a:avLst/>
            <a:gdLst/>
            <a:ahLst/>
            <a:cxnLst/>
            <a:rect l="l" t="t" r="r" b="b"/>
            <a:pathLst>
              <a:path w="2214879" h="807720" extrusionOk="0">
                <a:moveTo>
                  <a:pt x="0" y="807719"/>
                </a:moveTo>
                <a:lnTo>
                  <a:pt x="2214879" y="807719"/>
                </a:lnTo>
                <a:lnTo>
                  <a:pt x="2214879" y="0"/>
                </a:lnTo>
                <a:lnTo>
                  <a:pt x="0" y="0"/>
                </a:lnTo>
                <a:lnTo>
                  <a:pt x="0" y="807719"/>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1" name="Google Shape;181;p17"/>
          <p:cNvSpPr/>
          <p:nvPr/>
        </p:nvSpPr>
        <p:spPr>
          <a:xfrm>
            <a:off x="6220840" y="2551080"/>
            <a:ext cx="2270125" cy="647223"/>
          </a:xfrm>
          <a:custGeom>
            <a:avLst/>
            <a:gdLst/>
            <a:ahLst/>
            <a:cxnLst/>
            <a:rect l="l" t="t" r="r" b="b"/>
            <a:pathLst>
              <a:path w="2270125" h="862964" extrusionOk="0">
                <a:moveTo>
                  <a:pt x="2242439" y="0"/>
                </a:moveTo>
                <a:lnTo>
                  <a:pt x="27559" y="0"/>
                </a:lnTo>
                <a:lnTo>
                  <a:pt x="16823" y="2162"/>
                </a:lnTo>
                <a:lnTo>
                  <a:pt x="8064" y="8064"/>
                </a:lnTo>
                <a:lnTo>
                  <a:pt x="2162" y="16823"/>
                </a:lnTo>
                <a:lnTo>
                  <a:pt x="0" y="27559"/>
                </a:lnTo>
                <a:lnTo>
                  <a:pt x="0" y="835279"/>
                </a:lnTo>
                <a:lnTo>
                  <a:pt x="2162" y="846014"/>
                </a:lnTo>
                <a:lnTo>
                  <a:pt x="8064" y="854773"/>
                </a:lnTo>
                <a:lnTo>
                  <a:pt x="16823" y="860675"/>
                </a:lnTo>
                <a:lnTo>
                  <a:pt x="27559" y="862838"/>
                </a:lnTo>
                <a:lnTo>
                  <a:pt x="2242439" y="862838"/>
                </a:lnTo>
                <a:lnTo>
                  <a:pt x="2253174" y="860675"/>
                </a:lnTo>
                <a:lnTo>
                  <a:pt x="2261933" y="854773"/>
                </a:lnTo>
                <a:lnTo>
                  <a:pt x="2267835" y="846014"/>
                </a:lnTo>
                <a:lnTo>
                  <a:pt x="2269998" y="835279"/>
                </a:lnTo>
                <a:lnTo>
                  <a:pt x="2269998" y="829818"/>
                </a:lnTo>
                <a:lnTo>
                  <a:pt x="33020" y="829818"/>
                </a:lnTo>
                <a:lnTo>
                  <a:pt x="33020" y="33020"/>
                </a:lnTo>
                <a:lnTo>
                  <a:pt x="2269998" y="33020"/>
                </a:lnTo>
                <a:lnTo>
                  <a:pt x="2269998" y="27559"/>
                </a:lnTo>
                <a:lnTo>
                  <a:pt x="2267835" y="16823"/>
                </a:lnTo>
                <a:lnTo>
                  <a:pt x="2261933" y="8064"/>
                </a:lnTo>
                <a:lnTo>
                  <a:pt x="2253174" y="2162"/>
                </a:lnTo>
                <a:lnTo>
                  <a:pt x="2242439" y="0"/>
                </a:lnTo>
                <a:close/>
              </a:path>
              <a:path w="2270125" h="862964" extrusionOk="0">
                <a:moveTo>
                  <a:pt x="2269998" y="33020"/>
                </a:moveTo>
                <a:lnTo>
                  <a:pt x="2236978" y="33020"/>
                </a:lnTo>
                <a:lnTo>
                  <a:pt x="2236978" y="829818"/>
                </a:lnTo>
                <a:lnTo>
                  <a:pt x="2269998" y="829818"/>
                </a:lnTo>
                <a:lnTo>
                  <a:pt x="2269998" y="33020"/>
                </a:lnTo>
                <a:close/>
              </a:path>
              <a:path w="2270125" h="862964" extrusionOk="0">
                <a:moveTo>
                  <a:pt x="2225929" y="44069"/>
                </a:moveTo>
                <a:lnTo>
                  <a:pt x="44069" y="44069"/>
                </a:lnTo>
                <a:lnTo>
                  <a:pt x="44069" y="818769"/>
                </a:lnTo>
                <a:lnTo>
                  <a:pt x="2225929" y="818769"/>
                </a:lnTo>
                <a:lnTo>
                  <a:pt x="2225929" y="807720"/>
                </a:lnTo>
                <a:lnTo>
                  <a:pt x="55118" y="807720"/>
                </a:lnTo>
                <a:lnTo>
                  <a:pt x="55118" y="55118"/>
                </a:lnTo>
                <a:lnTo>
                  <a:pt x="2225929" y="55118"/>
                </a:lnTo>
                <a:lnTo>
                  <a:pt x="2225929" y="44069"/>
                </a:lnTo>
                <a:close/>
              </a:path>
              <a:path w="2270125" h="862964" extrusionOk="0">
                <a:moveTo>
                  <a:pt x="2225929" y="55118"/>
                </a:moveTo>
                <a:lnTo>
                  <a:pt x="2214880" y="55118"/>
                </a:lnTo>
                <a:lnTo>
                  <a:pt x="2214880" y="807720"/>
                </a:lnTo>
                <a:lnTo>
                  <a:pt x="2225929" y="807720"/>
                </a:lnTo>
                <a:lnTo>
                  <a:pt x="2225929" y="55118"/>
                </a:lnTo>
                <a:close/>
              </a:path>
            </a:pathLst>
          </a:custGeom>
          <a:solidFill>
            <a:srgbClr val="1E76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2" name="Google Shape;182;p17"/>
          <p:cNvSpPr txBox="1"/>
          <p:nvPr/>
        </p:nvSpPr>
        <p:spPr>
          <a:xfrm>
            <a:off x="6238525" y="2578450"/>
            <a:ext cx="2214900" cy="590100"/>
          </a:xfrm>
          <a:prstGeom prst="rect">
            <a:avLst/>
          </a:prstGeom>
          <a:solidFill>
            <a:srgbClr val="6AA84F"/>
          </a:solidFill>
          <a:ln>
            <a:noFill/>
          </a:ln>
        </p:spPr>
        <p:txBody>
          <a:bodyPr spcFirstLastPara="1" wrap="square" lIns="0" tIns="12700" rIns="0" bIns="0" anchor="t" anchorCtr="0">
            <a:noAutofit/>
          </a:bodyPr>
          <a:lstStyle/>
          <a:p>
            <a:pPr marL="327025" marR="0" lvl="0" indent="0" algn="l" rtl="0">
              <a:lnSpc>
                <a:spcPct val="100000"/>
              </a:lnSpc>
              <a:spcBef>
                <a:spcPts val="0"/>
              </a:spcBef>
              <a:spcAft>
                <a:spcPts val="0"/>
              </a:spcAft>
              <a:buNone/>
            </a:pPr>
            <a:r>
              <a:rPr lang="en" sz="1800">
                <a:solidFill>
                  <a:srgbClr val="FFFFFF"/>
                </a:solidFill>
                <a:latin typeface="Lucida Sans"/>
                <a:ea typeface="Lucida Sans"/>
                <a:cs typeface="Lucida Sans"/>
                <a:sym typeface="Lucida Sans"/>
              </a:rPr>
              <a:t>Records Table</a:t>
            </a:r>
            <a:endParaRPr sz="1800">
              <a:latin typeface="Lucida Sans"/>
              <a:ea typeface="Lucida Sans"/>
              <a:cs typeface="Lucida Sans"/>
              <a:sym typeface="Lucida Sans"/>
            </a:endParaRPr>
          </a:p>
        </p:txBody>
      </p:sp>
      <p:sp>
        <p:nvSpPr>
          <p:cNvPr id="183" name="Google Shape;183;p17"/>
          <p:cNvSpPr txBox="1"/>
          <p:nvPr/>
        </p:nvSpPr>
        <p:spPr>
          <a:xfrm>
            <a:off x="4663263" y="2521927"/>
            <a:ext cx="692700" cy="286800"/>
          </a:xfrm>
          <a:prstGeom prst="rect">
            <a:avLst/>
          </a:prstGeom>
          <a:solidFill>
            <a:srgbClr val="6AA84F"/>
          </a:solid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800">
                <a:solidFill>
                  <a:srgbClr val="FFFFFF"/>
                </a:solidFill>
                <a:latin typeface="Lucida Sans"/>
                <a:ea typeface="Lucida Sans"/>
                <a:cs typeface="Lucida Sans"/>
                <a:sym typeface="Lucida Sans"/>
              </a:rPr>
              <a:t>Match</a:t>
            </a:r>
            <a:endParaRPr sz="1800">
              <a:solidFill>
                <a:srgbClr val="FFFFFF"/>
              </a:solidFill>
              <a:latin typeface="Lucida Sans"/>
              <a:ea typeface="Lucida Sans"/>
              <a:cs typeface="Lucida Sans"/>
              <a:sym typeface="Lucida Sans"/>
            </a:endParaRPr>
          </a:p>
        </p:txBody>
      </p:sp>
      <p:sp>
        <p:nvSpPr>
          <p:cNvPr id="184" name="Google Shape;184;p17"/>
          <p:cNvSpPr/>
          <p:nvPr/>
        </p:nvSpPr>
        <p:spPr>
          <a:xfrm>
            <a:off x="4772389" y="2808663"/>
            <a:ext cx="369316" cy="477678"/>
          </a:xfrm>
          <a:custGeom>
            <a:avLst/>
            <a:gdLst/>
            <a:ahLst/>
            <a:cxnLst/>
            <a:rect l="l" t="t" r="r" b="b"/>
            <a:pathLst>
              <a:path w="461645" h="636904" extrusionOk="0">
                <a:moveTo>
                  <a:pt x="461390" y="405764"/>
                </a:moveTo>
                <a:lnTo>
                  <a:pt x="0" y="405764"/>
                </a:lnTo>
                <a:lnTo>
                  <a:pt x="230631" y="636524"/>
                </a:lnTo>
                <a:lnTo>
                  <a:pt x="461390" y="405764"/>
                </a:lnTo>
                <a:close/>
              </a:path>
              <a:path w="461645" h="636904" extrusionOk="0">
                <a:moveTo>
                  <a:pt x="346075" y="0"/>
                </a:moveTo>
                <a:lnTo>
                  <a:pt x="115315" y="0"/>
                </a:lnTo>
                <a:lnTo>
                  <a:pt x="115315" y="405764"/>
                </a:lnTo>
                <a:lnTo>
                  <a:pt x="346075" y="405764"/>
                </a:lnTo>
                <a:lnTo>
                  <a:pt x="346075" y="0"/>
                </a:lnTo>
                <a:close/>
              </a:path>
            </a:pathLst>
          </a:custGeom>
          <a:solidFill>
            <a:srgbClr val="6AA8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5" name="Google Shape;185;p17"/>
          <p:cNvSpPr txBox="1"/>
          <p:nvPr/>
        </p:nvSpPr>
        <p:spPr>
          <a:xfrm>
            <a:off x="3424350" y="3508200"/>
            <a:ext cx="2603400" cy="1016100"/>
          </a:xfrm>
          <a:prstGeom prst="rect">
            <a:avLst/>
          </a:prstGeom>
          <a:solidFill>
            <a:srgbClr val="6AA84F"/>
          </a:solidFill>
          <a:ln>
            <a:noFill/>
          </a:ln>
        </p:spPr>
        <p:txBody>
          <a:bodyPr spcFirstLastPara="1" wrap="square" lIns="0" tIns="12700" rIns="0" bIns="0" anchor="t" anchorCtr="0">
            <a:noAutofit/>
          </a:bodyPr>
          <a:lstStyle/>
          <a:p>
            <a:pPr marL="12700" marR="5080" lvl="0" indent="0" algn="ctr" rtl="0">
              <a:lnSpc>
                <a:spcPct val="100000"/>
              </a:lnSpc>
              <a:spcBef>
                <a:spcPts val="0"/>
              </a:spcBef>
              <a:spcAft>
                <a:spcPts val="0"/>
              </a:spcAft>
              <a:buNone/>
            </a:pPr>
            <a:r>
              <a:rPr lang="en" sz="1600">
                <a:solidFill>
                  <a:srgbClr val="FFFFFF"/>
                </a:solidFill>
                <a:latin typeface="Lucida Sans"/>
                <a:ea typeface="Lucida Sans"/>
                <a:cs typeface="Lucida Sans"/>
                <a:sym typeface="Lucida Sans"/>
              </a:rPr>
              <a:t>Details of  candidate’s sent  to Company  representative/job seeker to get job update</a:t>
            </a:r>
            <a:endParaRPr sz="1600">
              <a:latin typeface="Lucida Sans"/>
              <a:ea typeface="Lucida Sans"/>
              <a:cs typeface="Lucida Sans"/>
              <a:sym typeface="Lucida Sans"/>
            </a:endParaRPr>
          </a:p>
        </p:txBody>
      </p:sp>
      <p:sp>
        <p:nvSpPr>
          <p:cNvPr id="186" name="Google Shape;186;p17"/>
          <p:cNvSpPr/>
          <p:nvPr/>
        </p:nvSpPr>
        <p:spPr>
          <a:xfrm>
            <a:off x="5407975" y="2554150"/>
            <a:ext cx="762000" cy="286703"/>
          </a:xfrm>
          <a:custGeom>
            <a:avLst/>
            <a:gdLst/>
            <a:ahLst/>
            <a:cxnLst/>
            <a:rect l="l" t="t" r="r" b="b"/>
            <a:pathLst>
              <a:path w="762000" h="382270" extrusionOk="0">
                <a:moveTo>
                  <a:pt x="191008" y="0"/>
                </a:moveTo>
                <a:lnTo>
                  <a:pt x="0" y="191007"/>
                </a:lnTo>
                <a:lnTo>
                  <a:pt x="191008" y="381888"/>
                </a:lnTo>
                <a:lnTo>
                  <a:pt x="191008" y="286385"/>
                </a:lnTo>
                <a:lnTo>
                  <a:pt x="762000" y="286385"/>
                </a:lnTo>
                <a:lnTo>
                  <a:pt x="762000" y="95504"/>
                </a:lnTo>
                <a:lnTo>
                  <a:pt x="191008" y="95504"/>
                </a:lnTo>
                <a:lnTo>
                  <a:pt x="191008" y="0"/>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7" name="Google Shape;187;p17"/>
          <p:cNvSpPr/>
          <p:nvPr/>
        </p:nvSpPr>
        <p:spPr>
          <a:xfrm>
            <a:off x="5946140" y="742950"/>
            <a:ext cx="2491740" cy="400050"/>
          </a:xfrm>
          <a:custGeom>
            <a:avLst/>
            <a:gdLst/>
            <a:ahLst/>
            <a:cxnLst/>
            <a:rect l="l" t="t" r="r" b="b"/>
            <a:pathLst>
              <a:path w="2491740" h="533400" extrusionOk="0">
                <a:moveTo>
                  <a:pt x="0" y="533400"/>
                </a:moveTo>
                <a:lnTo>
                  <a:pt x="2491740" y="533400"/>
                </a:lnTo>
                <a:lnTo>
                  <a:pt x="2491740" y="0"/>
                </a:lnTo>
                <a:lnTo>
                  <a:pt x="0" y="0"/>
                </a:lnTo>
                <a:lnTo>
                  <a:pt x="0" y="533400"/>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8" name="Google Shape;188;p17"/>
          <p:cNvSpPr/>
          <p:nvPr/>
        </p:nvSpPr>
        <p:spPr>
          <a:xfrm>
            <a:off x="5918580" y="722281"/>
            <a:ext cx="2546984" cy="441483"/>
          </a:xfrm>
          <a:custGeom>
            <a:avLst/>
            <a:gdLst/>
            <a:ahLst/>
            <a:cxnLst/>
            <a:rect l="l" t="t" r="r" b="b"/>
            <a:pathLst>
              <a:path w="2546984" h="588644" extrusionOk="0">
                <a:moveTo>
                  <a:pt x="2519299" y="0"/>
                </a:moveTo>
                <a:lnTo>
                  <a:pt x="27559" y="0"/>
                </a:lnTo>
                <a:lnTo>
                  <a:pt x="16823" y="2162"/>
                </a:lnTo>
                <a:lnTo>
                  <a:pt x="8064" y="8064"/>
                </a:lnTo>
                <a:lnTo>
                  <a:pt x="2162" y="16823"/>
                </a:lnTo>
                <a:lnTo>
                  <a:pt x="0" y="27559"/>
                </a:lnTo>
                <a:lnTo>
                  <a:pt x="0" y="560959"/>
                </a:lnTo>
                <a:lnTo>
                  <a:pt x="2162" y="571694"/>
                </a:lnTo>
                <a:lnTo>
                  <a:pt x="8064" y="580453"/>
                </a:lnTo>
                <a:lnTo>
                  <a:pt x="16823" y="586355"/>
                </a:lnTo>
                <a:lnTo>
                  <a:pt x="27559" y="588518"/>
                </a:lnTo>
                <a:lnTo>
                  <a:pt x="2519299" y="588518"/>
                </a:lnTo>
                <a:lnTo>
                  <a:pt x="2530034" y="586355"/>
                </a:lnTo>
                <a:lnTo>
                  <a:pt x="2538793" y="580453"/>
                </a:lnTo>
                <a:lnTo>
                  <a:pt x="2544695" y="571694"/>
                </a:lnTo>
                <a:lnTo>
                  <a:pt x="2546858" y="560959"/>
                </a:lnTo>
                <a:lnTo>
                  <a:pt x="2546858" y="555498"/>
                </a:lnTo>
                <a:lnTo>
                  <a:pt x="33020" y="555498"/>
                </a:lnTo>
                <a:lnTo>
                  <a:pt x="33020" y="33020"/>
                </a:lnTo>
                <a:lnTo>
                  <a:pt x="2546858" y="33020"/>
                </a:lnTo>
                <a:lnTo>
                  <a:pt x="2546858" y="27559"/>
                </a:lnTo>
                <a:lnTo>
                  <a:pt x="2544695" y="16823"/>
                </a:lnTo>
                <a:lnTo>
                  <a:pt x="2538793" y="8064"/>
                </a:lnTo>
                <a:lnTo>
                  <a:pt x="2530034" y="2162"/>
                </a:lnTo>
                <a:lnTo>
                  <a:pt x="2519299" y="0"/>
                </a:lnTo>
                <a:close/>
              </a:path>
              <a:path w="2546984" h="588644" extrusionOk="0">
                <a:moveTo>
                  <a:pt x="2546858" y="33020"/>
                </a:moveTo>
                <a:lnTo>
                  <a:pt x="2513838" y="33020"/>
                </a:lnTo>
                <a:lnTo>
                  <a:pt x="2513838" y="555498"/>
                </a:lnTo>
                <a:lnTo>
                  <a:pt x="2546858" y="555498"/>
                </a:lnTo>
                <a:lnTo>
                  <a:pt x="2546858" y="33020"/>
                </a:lnTo>
                <a:close/>
              </a:path>
              <a:path w="2546984" h="588644" extrusionOk="0">
                <a:moveTo>
                  <a:pt x="2502789" y="44069"/>
                </a:moveTo>
                <a:lnTo>
                  <a:pt x="44069" y="44069"/>
                </a:lnTo>
                <a:lnTo>
                  <a:pt x="44069" y="544449"/>
                </a:lnTo>
                <a:lnTo>
                  <a:pt x="2502789" y="544449"/>
                </a:lnTo>
                <a:lnTo>
                  <a:pt x="2502789" y="533400"/>
                </a:lnTo>
                <a:lnTo>
                  <a:pt x="55118" y="533400"/>
                </a:lnTo>
                <a:lnTo>
                  <a:pt x="55118" y="55118"/>
                </a:lnTo>
                <a:lnTo>
                  <a:pt x="2502789" y="55118"/>
                </a:lnTo>
                <a:lnTo>
                  <a:pt x="2502789" y="44069"/>
                </a:lnTo>
                <a:close/>
              </a:path>
              <a:path w="2546984" h="588644" extrusionOk="0">
                <a:moveTo>
                  <a:pt x="2502789" y="55118"/>
                </a:moveTo>
                <a:lnTo>
                  <a:pt x="2491740" y="55118"/>
                </a:lnTo>
                <a:lnTo>
                  <a:pt x="2491740" y="533400"/>
                </a:lnTo>
                <a:lnTo>
                  <a:pt x="2502789" y="533400"/>
                </a:lnTo>
                <a:lnTo>
                  <a:pt x="2502789" y="55118"/>
                </a:lnTo>
                <a:close/>
              </a:path>
            </a:pathLst>
          </a:custGeom>
          <a:solidFill>
            <a:srgbClr val="1E76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9" name="Google Shape;189;p17"/>
          <p:cNvSpPr txBox="1"/>
          <p:nvPr/>
        </p:nvSpPr>
        <p:spPr>
          <a:xfrm>
            <a:off x="5946113" y="628637"/>
            <a:ext cx="2491800" cy="479700"/>
          </a:xfrm>
          <a:prstGeom prst="rect">
            <a:avLst/>
          </a:prstGeom>
          <a:solidFill>
            <a:srgbClr val="6AA84F"/>
          </a:solidFill>
          <a:ln>
            <a:noFill/>
          </a:ln>
        </p:spPr>
        <p:txBody>
          <a:bodyPr spcFirstLastPara="1" wrap="square" lIns="0" tIns="12700" rIns="0" bIns="0" anchor="t" anchorCtr="0">
            <a:noAutofit/>
          </a:bodyPr>
          <a:lstStyle/>
          <a:p>
            <a:pPr marL="725170" marR="0" lvl="0" indent="0" algn="l" rtl="0">
              <a:lnSpc>
                <a:spcPct val="100000"/>
              </a:lnSpc>
              <a:spcBef>
                <a:spcPts val="0"/>
              </a:spcBef>
              <a:spcAft>
                <a:spcPts val="0"/>
              </a:spcAft>
              <a:buNone/>
            </a:pPr>
            <a:r>
              <a:rPr lang="en" sz="1800">
                <a:solidFill>
                  <a:srgbClr val="FFFFFF"/>
                </a:solidFill>
                <a:latin typeface="Lucida Sans"/>
                <a:ea typeface="Lucida Sans"/>
                <a:cs typeface="Lucida Sans"/>
                <a:sym typeface="Lucida Sans"/>
              </a:rPr>
              <a:t>Company</a:t>
            </a:r>
            <a:endParaRPr sz="1800">
              <a:latin typeface="Lucida Sans"/>
              <a:ea typeface="Lucida Sans"/>
              <a:cs typeface="Lucida Sans"/>
              <a:sym typeface="Lucida Sans"/>
            </a:endParaRPr>
          </a:p>
        </p:txBody>
      </p:sp>
      <p:sp>
        <p:nvSpPr>
          <p:cNvPr id="190" name="Google Shape;190;p17"/>
          <p:cNvSpPr/>
          <p:nvPr/>
        </p:nvSpPr>
        <p:spPr>
          <a:xfrm>
            <a:off x="1910350" y="2685375"/>
            <a:ext cx="533400" cy="286703"/>
          </a:xfrm>
          <a:custGeom>
            <a:avLst/>
            <a:gdLst/>
            <a:ahLst/>
            <a:cxnLst/>
            <a:rect l="l" t="t" r="r" b="b"/>
            <a:pathLst>
              <a:path w="533400" h="382270" extrusionOk="0">
                <a:moveTo>
                  <a:pt x="342392" y="0"/>
                </a:moveTo>
                <a:lnTo>
                  <a:pt x="342392" y="95503"/>
                </a:lnTo>
                <a:lnTo>
                  <a:pt x="0" y="95503"/>
                </a:lnTo>
                <a:lnTo>
                  <a:pt x="0" y="286385"/>
                </a:lnTo>
                <a:lnTo>
                  <a:pt x="342392" y="286385"/>
                </a:lnTo>
                <a:lnTo>
                  <a:pt x="342392" y="381888"/>
                </a:lnTo>
                <a:lnTo>
                  <a:pt x="533400" y="191007"/>
                </a:lnTo>
                <a:lnTo>
                  <a:pt x="342392" y="0"/>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17"/>
          <p:cNvSpPr txBox="1"/>
          <p:nvPr/>
        </p:nvSpPr>
        <p:spPr>
          <a:xfrm>
            <a:off x="2447150" y="2151500"/>
            <a:ext cx="1514400" cy="1147800"/>
          </a:xfrm>
          <a:prstGeom prst="rect">
            <a:avLst/>
          </a:prstGeom>
          <a:solidFill>
            <a:srgbClr val="6AA84F"/>
          </a:solidFill>
          <a:ln>
            <a:noFill/>
          </a:ln>
        </p:spPr>
        <p:txBody>
          <a:bodyPr spcFirstLastPara="1" wrap="square" lIns="0" tIns="12700" rIns="0" bIns="0" anchor="t" anchorCtr="0">
            <a:noAutofit/>
          </a:bodyPr>
          <a:lstStyle/>
          <a:p>
            <a:pPr marL="109220" marR="102235" lvl="0" indent="0" algn="ctr" rtl="0">
              <a:lnSpc>
                <a:spcPct val="100000"/>
              </a:lnSpc>
              <a:spcBef>
                <a:spcPts val="0"/>
              </a:spcBef>
              <a:spcAft>
                <a:spcPts val="0"/>
              </a:spcAft>
              <a:buNone/>
            </a:pPr>
            <a:r>
              <a:rPr lang="en" sz="1800">
                <a:solidFill>
                  <a:srgbClr val="FFFFFF"/>
                </a:solidFill>
                <a:latin typeface="Lucida Sans"/>
                <a:ea typeface="Lucida Sans"/>
                <a:cs typeface="Lucida Sans"/>
                <a:sym typeface="Lucida Sans"/>
              </a:rPr>
              <a:t>Advanced  filtering  for job  seekers</a:t>
            </a:r>
            <a:endParaRPr sz="1800">
              <a:latin typeface="Lucida Sans"/>
              <a:ea typeface="Lucida Sans"/>
              <a:cs typeface="Lucida Sans"/>
              <a:sym typeface="Lucida Sans"/>
            </a:endParaRPr>
          </a:p>
        </p:txBody>
      </p:sp>
      <p:sp>
        <p:nvSpPr>
          <p:cNvPr id="192" name="Google Shape;192;p17"/>
          <p:cNvSpPr/>
          <p:nvPr/>
        </p:nvSpPr>
        <p:spPr>
          <a:xfrm>
            <a:off x="4001663" y="2521970"/>
            <a:ext cx="609600" cy="286703"/>
          </a:xfrm>
          <a:custGeom>
            <a:avLst/>
            <a:gdLst/>
            <a:ahLst/>
            <a:cxnLst/>
            <a:rect l="l" t="t" r="r" b="b"/>
            <a:pathLst>
              <a:path w="609600" h="382270" extrusionOk="0">
                <a:moveTo>
                  <a:pt x="418591" y="0"/>
                </a:moveTo>
                <a:lnTo>
                  <a:pt x="418591" y="95503"/>
                </a:lnTo>
                <a:lnTo>
                  <a:pt x="0" y="95503"/>
                </a:lnTo>
                <a:lnTo>
                  <a:pt x="0" y="286384"/>
                </a:lnTo>
                <a:lnTo>
                  <a:pt x="418591" y="286384"/>
                </a:lnTo>
                <a:lnTo>
                  <a:pt x="418591" y="381888"/>
                </a:lnTo>
                <a:lnTo>
                  <a:pt x="609600" y="190881"/>
                </a:lnTo>
                <a:lnTo>
                  <a:pt x="418591" y="0"/>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3" name="Google Shape;193;p17"/>
          <p:cNvSpPr/>
          <p:nvPr/>
        </p:nvSpPr>
        <p:spPr>
          <a:xfrm>
            <a:off x="4766125" y="4524075"/>
            <a:ext cx="1447800" cy="514350"/>
          </a:xfrm>
          <a:custGeom>
            <a:avLst/>
            <a:gdLst/>
            <a:ahLst/>
            <a:cxnLst/>
            <a:rect l="l" t="t" r="r" b="b"/>
            <a:pathLst>
              <a:path w="1447800" h="685800" extrusionOk="0">
                <a:moveTo>
                  <a:pt x="171450" y="0"/>
                </a:moveTo>
                <a:lnTo>
                  <a:pt x="0" y="0"/>
                </a:lnTo>
                <a:lnTo>
                  <a:pt x="0" y="600075"/>
                </a:lnTo>
                <a:lnTo>
                  <a:pt x="1276350" y="600075"/>
                </a:lnTo>
                <a:lnTo>
                  <a:pt x="1276350" y="685800"/>
                </a:lnTo>
                <a:lnTo>
                  <a:pt x="1447800" y="514350"/>
                </a:lnTo>
                <a:lnTo>
                  <a:pt x="1362075" y="428625"/>
                </a:lnTo>
                <a:lnTo>
                  <a:pt x="171450" y="428625"/>
                </a:lnTo>
                <a:lnTo>
                  <a:pt x="171450" y="0"/>
                </a:lnTo>
                <a:close/>
              </a:path>
              <a:path w="1447800" h="685800" extrusionOk="0">
                <a:moveTo>
                  <a:pt x="1276350" y="342900"/>
                </a:moveTo>
                <a:lnTo>
                  <a:pt x="1276350" y="428625"/>
                </a:lnTo>
                <a:lnTo>
                  <a:pt x="1362075" y="428625"/>
                </a:lnTo>
                <a:lnTo>
                  <a:pt x="1276350" y="342900"/>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4" name="Google Shape;194;p17"/>
          <p:cNvSpPr txBox="1"/>
          <p:nvPr/>
        </p:nvSpPr>
        <p:spPr>
          <a:xfrm>
            <a:off x="3120008" y="4524070"/>
            <a:ext cx="1357500" cy="224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800">
                <a:solidFill>
                  <a:srgbClr val="FFFFFF"/>
                </a:solidFill>
                <a:latin typeface="Lucida Sans"/>
                <a:ea typeface="Lucida Sans"/>
                <a:cs typeface="Lucida Sans"/>
                <a:sym typeface="Lucida Sans"/>
              </a:rPr>
              <a:t>SMS Module</a:t>
            </a:r>
            <a:endParaRPr sz="1800">
              <a:solidFill>
                <a:srgbClr val="FFFFFF"/>
              </a:solidFill>
              <a:latin typeface="Lucida Sans"/>
              <a:ea typeface="Lucida Sans"/>
              <a:cs typeface="Lucida Sans"/>
              <a:sym typeface="Lucida Sans"/>
            </a:endParaRPr>
          </a:p>
        </p:txBody>
      </p:sp>
      <p:sp>
        <p:nvSpPr>
          <p:cNvPr id="195" name="Google Shape;195;p17"/>
          <p:cNvSpPr/>
          <p:nvPr/>
        </p:nvSpPr>
        <p:spPr>
          <a:xfrm>
            <a:off x="6248400" y="4343400"/>
            <a:ext cx="2438400" cy="662940"/>
          </a:xfrm>
          <a:custGeom>
            <a:avLst/>
            <a:gdLst/>
            <a:ahLst/>
            <a:cxnLst/>
            <a:rect l="l" t="t" r="r" b="b"/>
            <a:pathLst>
              <a:path w="2438400" h="883920" extrusionOk="0">
                <a:moveTo>
                  <a:pt x="0" y="883919"/>
                </a:moveTo>
                <a:lnTo>
                  <a:pt x="2438400" y="883919"/>
                </a:lnTo>
                <a:lnTo>
                  <a:pt x="2438400" y="0"/>
                </a:lnTo>
                <a:lnTo>
                  <a:pt x="0" y="0"/>
                </a:lnTo>
                <a:lnTo>
                  <a:pt x="0" y="883919"/>
                </a:lnTo>
                <a:close/>
              </a:path>
            </a:pathLst>
          </a:custGeom>
          <a:solidFill>
            <a:srgbClr val="2CA1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17"/>
          <p:cNvSpPr/>
          <p:nvPr/>
        </p:nvSpPr>
        <p:spPr>
          <a:xfrm>
            <a:off x="6220840" y="4322768"/>
            <a:ext cx="2493645" cy="704374"/>
          </a:xfrm>
          <a:custGeom>
            <a:avLst/>
            <a:gdLst/>
            <a:ahLst/>
            <a:cxnLst/>
            <a:rect l="l" t="t" r="r" b="b"/>
            <a:pathLst>
              <a:path w="2493645" h="939165" extrusionOk="0">
                <a:moveTo>
                  <a:pt x="2465959" y="0"/>
                </a:moveTo>
                <a:lnTo>
                  <a:pt x="27559" y="0"/>
                </a:lnTo>
                <a:lnTo>
                  <a:pt x="16823" y="2162"/>
                </a:lnTo>
                <a:lnTo>
                  <a:pt x="8064" y="8058"/>
                </a:lnTo>
                <a:lnTo>
                  <a:pt x="2162" y="16802"/>
                </a:lnTo>
                <a:lnTo>
                  <a:pt x="0" y="27508"/>
                </a:lnTo>
                <a:lnTo>
                  <a:pt x="0" y="911428"/>
                </a:lnTo>
                <a:lnTo>
                  <a:pt x="2162" y="922132"/>
                </a:lnTo>
                <a:lnTo>
                  <a:pt x="8064" y="930871"/>
                </a:lnTo>
                <a:lnTo>
                  <a:pt x="16823" y="936763"/>
                </a:lnTo>
                <a:lnTo>
                  <a:pt x="27559" y="938923"/>
                </a:lnTo>
                <a:lnTo>
                  <a:pt x="2465959" y="938923"/>
                </a:lnTo>
                <a:lnTo>
                  <a:pt x="2476694" y="936763"/>
                </a:lnTo>
                <a:lnTo>
                  <a:pt x="2485453" y="930871"/>
                </a:lnTo>
                <a:lnTo>
                  <a:pt x="2491355" y="922132"/>
                </a:lnTo>
                <a:lnTo>
                  <a:pt x="2493517" y="911428"/>
                </a:lnTo>
                <a:lnTo>
                  <a:pt x="2493517" y="905929"/>
                </a:lnTo>
                <a:lnTo>
                  <a:pt x="33020" y="905929"/>
                </a:lnTo>
                <a:lnTo>
                  <a:pt x="33020" y="33007"/>
                </a:lnTo>
                <a:lnTo>
                  <a:pt x="2493517" y="33007"/>
                </a:lnTo>
                <a:lnTo>
                  <a:pt x="2493517" y="27508"/>
                </a:lnTo>
                <a:lnTo>
                  <a:pt x="2491355" y="16802"/>
                </a:lnTo>
                <a:lnTo>
                  <a:pt x="2485453" y="8058"/>
                </a:lnTo>
                <a:lnTo>
                  <a:pt x="2476694" y="2162"/>
                </a:lnTo>
                <a:lnTo>
                  <a:pt x="2465959" y="0"/>
                </a:lnTo>
                <a:close/>
              </a:path>
              <a:path w="2493645" h="939165" extrusionOk="0">
                <a:moveTo>
                  <a:pt x="2493517" y="33007"/>
                </a:moveTo>
                <a:lnTo>
                  <a:pt x="2460498" y="33007"/>
                </a:lnTo>
                <a:lnTo>
                  <a:pt x="2460498" y="905929"/>
                </a:lnTo>
                <a:lnTo>
                  <a:pt x="2493517" y="905929"/>
                </a:lnTo>
                <a:lnTo>
                  <a:pt x="2493517" y="33007"/>
                </a:lnTo>
                <a:close/>
              </a:path>
              <a:path w="2493645" h="939165" extrusionOk="0">
                <a:moveTo>
                  <a:pt x="2449449" y="44005"/>
                </a:moveTo>
                <a:lnTo>
                  <a:pt x="44069" y="44005"/>
                </a:lnTo>
                <a:lnTo>
                  <a:pt x="44069" y="894930"/>
                </a:lnTo>
                <a:lnTo>
                  <a:pt x="2449449" y="894930"/>
                </a:lnTo>
                <a:lnTo>
                  <a:pt x="2449449" y="883932"/>
                </a:lnTo>
                <a:lnTo>
                  <a:pt x="55118" y="883932"/>
                </a:lnTo>
                <a:lnTo>
                  <a:pt x="55118" y="55003"/>
                </a:lnTo>
                <a:lnTo>
                  <a:pt x="2449449" y="55003"/>
                </a:lnTo>
                <a:lnTo>
                  <a:pt x="2449449" y="44005"/>
                </a:lnTo>
                <a:close/>
              </a:path>
              <a:path w="2493645" h="939165" extrusionOk="0">
                <a:moveTo>
                  <a:pt x="2449449" y="55003"/>
                </a:moveTo>
                <a:lnTo>
                  <a:pt x="2438400" y="55003"/>
                </a:lnTo>
                <a:lnTo>
                  <a:pt x="2438400" y="883932"/>
                </a:lnTo>
                <a:lnTo>
                  <a:pt x="2449449" y="883932"/>
                </a:lnTo>
                <a:lnTo>
                  <a:pt x="2449449" y="55003"/>
                </a:lnTo>
                <a:close/>
              </a:path>
            </a:pathLst>
          </a:custGeom>
          <a:solidFill>
            <a:srgbClr val="1E76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Google Shape;197;p17"/>
          <p:cNvSpPr txBox="1"/>
          <p:nvPr/>
        </p:nvSpPr>
        <p:spPr>
          <a:xfrm>
            <a:off x="6248400" y="4351525"/>
            <a:ext cx="2438400" cy="647100"/>
          </a:xfrm>
          <a:prstGeom prst="rect">
            <a:avLst/>
          </a:prstGeom>
          <a:solidFill>
            <a:srgbClr val="6AA84F"/>
          </a:solidFill>
          <a:ln>
            <a:noFill/>
          </a:ln>
        </p:spPr>
        <p:txBody>
          <a:bodyPr spcFirstLastPara="1" wrap="square" lIns="0" tIns="12700" rIns="0" bIns="0" anchor="t" anchorCtr="0">
            <a:noAutofit/>
          </a:bodyPr>
          <a:lstStyle/>
          <a:p>
            <a:pPr marL="394335" marR="125095" lvl="0" indent="-259078" algn="l" rtl="0">
              <a:lnSpc>
                <a:spcPct val="100000"/>
              </a:lnSpc>
              <a:spcBef>
                <a:spcPts val="0"/>
              </a:spcBef>
              <a:spcAft>
                <a:spcPts val="0"/>
              </a:spcAft>
              <a:buNone/>
            </a:pPr>
            <a:r>
              <a:rPr lang="en" sz="1800">
                <a:solidFill>
                  <a:srgbClr val="FFFFFF"/>
                </a:solidFill>
                <a:latin typeface="Lucida Sans"/>
                <a:ea typeface="Lucida Sans"/>
                <a:cs typeface="Lucida Sans"/>
                <a:sym typeface="Lucida Sans"/>
              </a:rPr>
              <a:t>SMS notification for  the job seeker.</a:t>
            </a:r>
            <a:endParaRPr sz="1800">
              <a:latin typeface="Lucida Sans"/>
              <a:ea typeface="Lucida Sans"/>
              <a:cs typeface="Lucida Sans"/>
              <a:sym typeface="Lucida Sans"/>
            </a:endParaRPr>
          </a:p>
        </p:txBody>
      </p:sp>
      <p:sp>
        <p:nvSpPr>
          <p:cNvPr id="198" name="Google Shape;198;p17"/>
          <p:cNvSpPr txBox="1"/>
          <p:nvPr/>
        </p:nvSpPr>
        <p:spPr>
          <a:xfrm>
            <a:off x="4974463" y="4458233"/>
            <a:ext cx="1031100" cy="224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800">
                <a:latin typeface="Lucida Sans"/>
                <a:ea typeface="Lucida Sans"/>
                <a:cs typeface="Lucida Sans"/>
                <a:sym typeface="Lucida Sans"/>
              </a:rPr>
              <a:t>(</a:t>
            </a:r>
            <a:r>
              <a:rPr lang="en" sz="1800">
                <a:solidFill>
                  <a:srgbClr val="FFFFFF"/>
                </a:solidFill>
                <a:latin typeface="Lucida Sans"/>
                <a:ea typeface="Lucida Sans"/>
                <a:cs typeface="Lucida Sans"/>
                <a:sym typeface="Lucida Sans"/>
              </a:rPr>
              <a:t>YES/NO</a:t>
            </a:r>
            <a:r>
              <a:rPr lang="en" sz="1800">
                <a:latin typeface="Lucida Sans"/>
                <a:ea typeface="Lucida Sans"/>
                <a:cs typeface="Lucida Sans"/>
                <a:sym typeface="Lucida Sans"/>
              </a:rPr>
              <a:t>)</a:t>
            </a:r>
            <a:endParaRPr sz="1800">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p:nvPr/>
        </p:nvSpPr>
        <p:spPr>
          <a:xfrm>
            <a:off x="391350" y="153750"/>
            <a:ext cx="79248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chemeClr val="lt1"/>
                </a:solidFill>
                <a:latin typeface="Verdana"/>
                <a:ea typeface="Verdana"/>
                <a:cs typeface="Verdana"/>
                <a:sym typeface="Verdana"/>
              </a:rPr>
              <a:t>SOFTWARE</a:t>
            </a:r>
            <a:r>
              <a:rPr lang="en" sz="3800" b="1">
                <a:solidFill>
                  <a:srgbClr val="FFFFFF"/>
                </a:solidFill>
                <a:latin typeface="Verdana"/>
                <a:ea typeface="Verdana"/>
                <a:cs typeface="Verdana"/>
                <a:sym typeface="Verdana"/>
              </a:rPr>
              <a:t> Requirements</a:t>
            </a:r>
            <a:endParaRPr sz="1200">
              <a:solidFill>
                <a:srgbClr val="FFFFFF"/>
              </a:solidFill>
              <a:latin typeface="Lato"/>
              <a:ea typeface="Lato"/>
              <a:cs typeface="Lato"/>
              <a:sym typeface="Lato"/>
            </a:endParaRPr>
          </a:p>
        </p:txBody>
      </p:sp>
      <p:sp>
        <p:nvSpPr>
          <p:cNvPr id="204" name="Google Shape;204;p18"/>
          <p:cNvSpPr txBox="1"/>
          <p:nvPr/>
        </p:nvSpPr>
        <p:spPr>
          <a:xfrm>
            <a:off x="454200" y="1257950"/>
            <a:ext cx="7924800" cy="3522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800" b="1" u="sng">
                <a:solidFill>
                  <a:srgbClr val="FFE599"/>
                </a:solidFill>
                <a:latin typeface="Verdana"/>
                <a:ea typeface="Verdana"/>
                <a:cs typeface="Verdana"/>
                <a:sym typeface="Verdana"/>
              </a:rPr>
              <a:t>Purpose</a:t>
            </a:r>
            <a:endParaRPr sz="1800" b="1" u="sng">
              <a:solidFill>
                <a:srgbClr val="FFE599"/>
              </a:solidFill>
              <a:latin typeface="Verdana"/>
              <a:ea typeface="Verdana"/>
              <a:cs typeface="Verdana"/>
              <a:sym typeface="Verdana"/>
            </a:endParaRPr>
          </a:p>
          <a:p>
            <a:pPr marL="0" lvl="0" indent="0" algn="just" rtl="0">
              <a:lnSpc>
                <a:spcPct val="115000"/>
              </a:lnSpc>
              <a:spcBef>
                <a:spcPts val="0"/>
              </a:spcBef>
              <a:spcAft>
                <a:spcPts val="0"/>
              </a:spcAft>
              <a:buNone/>
            </a:pPr>
            <a:r>
              <a:rPr lang="en" sz="1200" b="1">
                <a:solidFill>
                  <a:srgbClr val="FFFFFF"/>
                </a:solidFill>
                <a:latin typeface="Verdana"/>
                <a:ea typeface="Verdana"/>
                <a:cs typeface="Verdana"/>
                <a:sym typeface="Verdana"/>
              </a:rPr>
              <a:t>The purpose of Software Requirements Specification (SRS) document</a:t>
            </a:r>
            <a:endParaRPr sz="1200" b="1">
              <a:solidFill>
                <a:srgbClr val="FFFFFF"/>
              </a:solidFill>
              <a:latin typeface="Verdana"/>
              <a:ea typeface="Verdana"/>
              <a:cs typeface="Verdana"/>
              <a:sym typeface="Verdana"/>
            </a:endParaRPr>
          </a:p>
          <a:p>
            <a:pPr marL="0" lvl="0" indent="0" algn="just" rtl="0">
              <a:lnSpc>
                <a:spcPct val="115000"/>
              </a:lnSpc>
              <a:spcBef>
                <a:spcPts val="0"/>
              </a:spcBef>
              <a:spcAft>
                <a:spcPts val="0"/>
              </a:spcAft>
              <a:buNone/>
            </a:pPr>
            <a:r>
              <a:rPr lang="en" sz="1200" b="1">
                <a:solidFill>
                  <a:srgbClr val="FFFFFF"/>
                </a:solidFill>
                <a:latin typeface="Verdana"/>
                <a:ea typeface="Verdana"/>
                <a:cs typeface="Verdana"/>
                <a:sym typeface="Verdana"/>
              </a:rPr>
              <a:t>is to describe the external behavior of the Online Job Portal System.</a:t>
            </a:r>
            <a:endParaRPr sz="1200" b="1">
              <a:solidFill>
                <a:srgbClr val="FFFFFF"/>
              </a:solidFill>
              <a:latin typeface="Verdana"/>
              <a:ea typeface="Verdana"/>
              <a:cs typeface="Verdana"/>
              <a:sym typeface="Verdana"/>
            </a:endParaRPr>
          </a:p>
          <a:p>
            <a:pPr marL="0" lvl="0" indent="0" algn="just" rtl="0">
              <a:lnSpc>
                <a:spcPct val="115000"/>
              </a:lnSpc>
              <a:spcBef>
                <a:spcPts val="0"/>
              </a:spcBef>
              <a:spcAft>
                <a:spcPts val="0"/>
              </a:spcAft>
              <a:buNone/>
            </a:pPr>
            <a:r>
              <a:rPr lang="en" sz="1200" b="1">
                <a:solidFill>
                  <a:srgbClr val="FFFFFF"/>
                </a:solidFill>
                <a:latin typeface="Verdana"/>
                <a:ea typeface="Verdana"/>
                <a:cs typeface="Verdana"/>
                <a:sym typeface="Verdana"/>
              </a:rPr>
              <a:t>Requirements Specification defines and describes the operations,</a:t>
            </a:r>
            <a:endParaRPr sz="1200" b="1">
              <a:solidFill>
                <a:srgbClr val="FFFFFF"/>
              </a:solidFill>
              <a:latin typeface="Verdana"/>
              <a:ea typeface="Verdana"/>
              <a:cs typeface="Verdana"/>
              <a:sym typeface="Verdana"/>
            </a:endParaRPr>
          </a:p>
          <a:p>
            <a:pPr marL="0" lvl="0" indent="0" algn="just" rtl="0">
              <a:lnSpc>
                <a:spcPct val="115000"/>
              </a:lnSpc>
              <a:spcBef>
                <a:spcPts val="0"/>
              </a:spcBef>
              <a:spcAft>
                <a:spcPts val="0"/>
              </a:spcAft>
              <a:buNone/>
            </a:pPr>
            <a:r>
              <a:rPr lang="en" sz="1200" b="1">
                <a:solidFill>
                  <a:srgbClr val="FFFFFF"/>
                </a:solidFill>
                <a:latin typeface="Verdana"/>
                <a:ea typeface="Verdana"/>
                <a:cs typeface="Verdana"/>
                <a:sym typeface="Verdana"/>
              </a:rPr>
              <a:t>interfaces, performance, and quality assurance requirements of the System.</a:t>
            </a:r>
            <a:endParaRPr sz="1200" b="1">
              <a:solidFill>
                <a:srgbClr val="FFFFFF"/>
              </a:solidFill>
              <a:latin typeface="Verdana"/>
              <a:ea typeface="Verdana"/>
              <a:cs typeface="Verdana"/>
              <a:sym typeface="Verdana"/>
            </a:endParaRPr>
          </a:p>
          <a:p>
            <a:pPr marL="0" lvl="0" indent="0" algn="just" rtl="0">
              <a:lnSpc>
                <a:spcPct val="115000"/>
              </a:lnSpc>
              <a:spcBef>
                <a:spcPts val="0"/>
              </a:spcBef>
              <a:spcAft>
                <a:spcPts val="0"/>
              </a:spcAft>
              <a:buNone/>
            </a:pPr>
            <a:endParaRPr sz="1800" b="1" u="sng">
              <a:solidFill>
                <a:srgbClr val="FFE599"/>
              </a:solidFill>
              <a:latin typeface="Verdana"/>
              <a:ea typeface="Verdana"/>
              <a:cs typeface="Verdana"/>
              <a:sym typeface="Verdana"/>
            </a:endParaRPr>
          </a:p>
          <a:p>
            <a:pPr marL="0" lvl="0" indent="0" algn="just" rtl="0">
              <a:lnSpc>
                <a:spcPct val="115000"/>
              </a:lnSpc>
              <a:spcBef>
                <a:spcPts val="0"/>
              </a:spcBef>
              <a:spcAft>
                <a:spcPts val="0"/>
              </a:spcAft>
              <a:buNone/>
            </a:pPr>
            <a:r>
              <a:rPr lang="en" sz="1600" b="1" u="sng">
                <a:solidFill>
                  <a:srgbClr val="FFE599"/>
                </a:solidFill>
                <a:latin typeface="Verdana"/>
                <a:ea typeface="Verdana"/>
                <a:cs typeface="Verdana"/>
                <a:sym typeface="Verdana"/>
              </a:rPr>
              <a:t>Scope</a:t>
            </a:r>
            <a:endParaRPr sz="1600" b="1" u="sng">
              <a:solidFill>
                <a:srgbClr val="FFE599"/>
              </a:solidFill>
              <a:latin typeface="Verdana"/>
              <a:ea typeface="Verdana"/>
              <a:cs typeface="Verdana"/>
              <a:sym typeface="Verdana"/>
            </a:endParaRPr>
          </a:p>
          <a:p>
            <a:pPr marL="0" lvl="0" indent="0" algn="just" rtl="0">
              <a:lnSpc>
                <a:spcPct val="115000"/>
              </a:lnSpc>
              <a:spcBef>
                <a:spcPts val="0"/>
              </a:spcBef>
              <a:spcAft>
                <a:spcPts val="0"/>
              </a:spcAft>
              <a:buNone/>
            </a:pPr>
            <a:r>
              <a:rPr lang="en" sz="1100" b="1">
                <a:solidFill>
                  <a:srgbClr val="FFFFFF"/>
                </a:solidFill>
                <a:latin typeface="Verdana"/>
                <a:ea typeface="Verdana"/>
                <a:cs typeface="Verdana"/>
                <a:sym typeface="Verdana"/>
              </a:rPr>
              <a:t>The Software Requirements Specification captures all the requirements in</a:t>
            </a:r>
            <a:endParaRPr sz="1100" b="1">
              <a:solidFill>
                <a:srgbClr val="FFFFFF"/>
              </a:solidFill>
              <a:latin typeface="Verdana"/>
              <a:ea typeface="Verdana"/>
              <a:cs typeface="Verdana"/>
              <a:sym typeface="Verdana"/>
            </a:endParaRPr>
          </a:p>
          <a:p>
            <a:pPr marL="0" lvl="0" indent="0" algn="just" rtl="0">
              <a:lnSpc>
                <a:spcPct val="115000"/>
              </a:lnSpc>
              <a:spcBef>
                <a:spcPts val="0"/>
              </a:spcBef>
              <a:spcAft>
                <a:spcPts val="0"/>
              </a:spcAft>
              <a:buNone/>
            </a:pPr>
            <a:r>
              <a:rPr lang="en" sz="1100" b="1">
                <a:solidFill>
                  <a:srgbClr val="FFFFFF"/>
                </a:solidFill>
                <a:latin typeface="Verdana"/>
                <a:ea typeface="Verdana"/>
                <a:cs typeface="Verdana"/>
                <a:sym typeface="Verdana"/>
              </a:rPr>
              <a:t>a single document. The Online Skill- Employment Portal System that is to</a:t>
            </a:r>
            <a:endParaRPr sz="1100" b="1">
              <a:solidFill>
                <a:srgbClr val="FFFFFF"/>
              </a:solidFill>
              <a:latin typeface="Verdana"/>
              <a:ea typeface="Verdana"/>
              <a:cs typeface="Verdana"/>
              <a:sym typeface="Verdana"/>
            </a:endParaRPr>
          </a:p>
          <a:p>
            <a:pPr marL="0" lvl="0" indent="0" algn="just" rtl="0">
              <a:lnSpc>
                <a:spcPct val="115000"/>
              </a:lnSpc>
              <a:spcBef>
                <a:spcPts val="0"/>
              </a:spcBef>
              <a:spcAft>
                <a:spcPts val="0"/>
              </a:spcAft>
              <a:buNone/>
            </a:pPr>
            <a:r>
              <a:rPr lang="en" sz="1100" b="1">
                <a:solidFill>
                  <a:srgbClr val="FFFFFF"/>
                </a:solidFill>
                <a:latin typeface="Verdana"/>
                <a:ea typeface="Verdana"/>
                <a:cs typeface="Verdana"/>
                <a:sym typeface="Verdana"/>
              </a:rPr>
              <a:t>be developed provides the workers/labourers with employment</a:t>
            </a:r>
            <a:endParaRPr sz="1100" b="1">
              <a:solidFill>
                <a:srgbClr val="FFFFFF"/>
              </a:solidFill>
              <a:latin typeface="Verdana"/>
              <a:ea typeface="Verdana"/>
              <a:cs typeface="Verdana"/>
              <a:sym typeface="Verdana"/>
            </a:endParaRPr>
          </a:p>
          <a:p>
            <a:pPr marL="0" lvl="0" indent="0" algn="just" rtl="0">
              <a:lnSpc>
                <a:spcPct val="115000"/>
              </a:lnSpc>
              <a:spcBef>
                <a:spcPts val="0"/>
              </a:spcBef>
              <a:spcAft>
                <a:spcPts val="0"/>
              </a:spcAft>
              <a:buNone/>
            </a:pPr>
            <a:r>
              <a:rPr lang="en" sz="1100" b="1">
                <a:solidFill>
                  <a:srgbClr val="FFFFFF"/>
                </a:solidFill>
                <a:latin typeface="Verdana"/>
                <a:ea typeface="Verdana"/>
                <a:cs typeface="Verdana"/>
                <a:sym typeface="Verdana"/>
              </a:rPr>
              <a:t>information, online applying for jobs and many other facilities.</a:t>
            </a:r>
            <a:endParaRPr sz="1600" b="1">
              <a:solidFill>
                <a:srgbClr val="FFFFFF"/>
              </a:solidFill>
              <a:latin typeface="Verdana"/>
              <a:ea typeface="Verdana"/>
              <a:cs typeface="Verdana"/>
              <a:sym typeface="Verdana"/>
            </a:endParaRPr>
          </a:p>
          <a:p>
            <a:pPr marL="0" lvl="0" indent="0" algn="l" rtl="0">
              <a:lnSpc>
                <a:spcPct val="115000"/>
              </a:lnSpc>
              <a:spcBef>
                <a:spcPts val="0"/>
              </a:spcBef>
              <a:spcAft>
                <a:spcPts val="0"/>
              </a:spcAft>
              <a:buClr>
                <a:schemeClr val="dk2"/>
              </a:buClr>
              <a:buSzPts val="1100"/>
              <a:buFont typeface="Arial"/>
              <a:buNone/>
            </a:pPr>
            <a:endParaRPr sz="1600" b="1">
              <a:solidFill>
                <a:srgbClr val="FFFFFF"/>
              </a:solidFill>
              <a:latin typeface="Verdana"/>
              <a:ea typeface="Verdana"/>
              <a:cs typeface="Verdana"/>
              <a:sym typeface="Verdana"/>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p:nvPr/>
        </p:nvSpPr>
        <p:spPr>
          <a:xfrm>
            <a:off x="475225" y="223600"/>
            <a:ext cx="7130700" cy="67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800" b="1">
                <a:solidFill>
                  <a:schemeClr val="lt1"/>
                </a:solidFill>
                <a:latin typeface="Verdana"/>
                <a:ea typeface="Verdana"/>
                <a:cs typeface="Verdana"/>
                <a:sym typeface="Verdana"/>
              </a:rPr>
              <a:t>Functional Requirements</a:t>
            </a:r>
            <a:endParaRPr sz="1200">
              <a:solidFill>
                <a:schemeClr val="lt1"/>
              </a:solidFill>
              <a:latin typeface="Lato"/>
              <a:ea typeface="Lato"/>
              <a:cs typeface="Lato"/>
              <a:sym typeface="Lato"/>
            </a:endParaRPr>
          </a:p>
          <a:p>
            <a:pPr marL="0" lvl="0" indent="0" algn="just" rtl="0">
              <a:lnSpc>
                <a:spcPct val="115000"/>
              </a:lnSpc>
              <a:spcBef>
                <a:spcPts val="0"/>
              </a:spcBef>
              <a:spcAft>
                <a:spcPts val="0"/>
              </a:spcAft>
              <a:buNone/>
            </a:pPr>
            <a:endParaRPr sz="1100" b="1">
              <a:solidFill>
                <a:schemeClr val="lt1"/>
              </a:solidFill>
              <a:latin typeface="Verdana"/>
              <a:ea typeface="Verdana"/>
              <a:cs typeface="Verdana"/>
              <a:sym typeface="Verdana"/>
            </a:endParaRPr>
          </a:p>
          <a:p>
            <a:pPr marL="0" lvl="0" indent="0" algn="l" rtl="0">
              <a:spcBef>
                <a:spcPts val="0"/>
              </a:spcBef>
              <a:spcAft>
                <a:spcPts val="0"/>
              </a:spcAft>
              <a:buNone/>
            </a:pPr>
            <a:endParaRPr sz="3200" b="1">
              <a:solidFill>
                <a:srgbClr val="FFFFFF"/>
              </a:solidFill>
              <a:latin typeface="Verdana"/>
              <a:ea typeface="Verdana"/>
              <a:cs typeface="Verdana"/>
              <a:sym typeface="Verdana"/>
            </a:endParaRPr>
          </a:p>
        </p:txBody>
      </p:sp>
      <p:sp>
        <p:nvSpPr>
          <p:cNvPr id="210" name="Google Shape;210;p19"/>
          <p:cNvSpPr txBox="1"/>
          <p:nvPr/>
        </p:nvSpPr>
        <p:spPr>
          <a:xfrm>
            <a:off x="377375" y="950425"/>
            <a:ext cx="8176500" cy="3787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00" b="1">
                <a:solidFill>
                  <a:schemeClr val="lt1"/>
                </a:solidFill>
                <a:latin typeface="Verdana"/>
                <a:ea typeface="Verdana"/>
                <a:cs typeface="Verdana"/>
                <a:sym typeface="Verdana"/>
              </a:rPr>
              <a:t>Our Online Skill- Employment Portal System is supposed to have the following</a:t>
            </a:r>
            <a:endParaRPr sz="1100" b="1">
              <a:solidFill>
                <a:schemeClr val="lt1"/>
              </a:solidFill>
              <a:latin typeface="Verdana"/>
              <a:ea typeface="Verdana"/>
              <a:cs typeface="Verdana"/>
              <a:sym typeface="Verdana"/>
            </a:endParaRPr>
          </a:p>
          <a:p>
            <a:pPr marL="0" lvl="0" indent="0" algn="just" rtl="0">
              <a:lnSpc>
                <a:spcPct val="115000"/>
              </a:lnSpc>
              <a:spcBef>
                <a:spcPts val="0"/>
              </a:spcBef>
              <a:spcAft>
                <a:spcPts val="0"/>
              </a:spcAft>
              <a:buNone/>
            </a:pPr>
            <a:r>
              <a:rPr lang="en" sz="1100" b="1">
                <a:solidFill>
                  <a:schemeClr val="lt1"/>
                </a:solidFill>
                <a:latin typeface="Verdana"/>
                <a:ea typeface="Verdana"/>
                <a:cs typeface="Verdana"/>
                <a:sym typeface="Verdana"/>
              </a:rPr>
              <a:t>features.</a:t>
            </a:r>
            <a:endParaRPr sz="1100" b="1">
              <a:solidFill>
                <a:schemeClr val="lt1"/>
              </a:solidFill>
              <a:latin typeface="Verdana"/>
              <a:ea typeface="Verdana"/>
              <a:cs typeface="Verdana"/>
              <a:sym typeface="Verdana"/>
            </a:endParaRPr>
          </a:p>
          <a:p>
            <a:pPr marL="0" lvl="0" indent="0" algn="just" rtl="0">
              <a:lnSpc>
                <a:spcPct val="115000"/>
              </a:lnSpc>
              <a:spcBef>
                <a:spcPts val="0"/>
              </a:spcBef>
              <a:spcAft>
                <a:spcPts val="0"/>
              </a:spcAft>
              <a:buNone/>
            </a:pPr>
            <a:r>
              <a:rPr lang="en" sz="1100" b="1">
                <a:solidFill>
                  <a:schemeClr val="lt1"/>
                </a:solidFill>
                <a:latin typeface="Verdana"/>
                <a:ea typeface="Verdana"/>
                <a:cs typeface="Verdana"/>
                <a:sym typeface="Verdana"/>
              </a:rPr>
              <a:t>-Post Job/Delete Job/find candidate [organisation Area]</a:t>
            </a:r>
            <a:endParaRPr sz="1100" b="1">
              <a:solidFill>
                <a:schemeClr val="lt1"/>
              </a:solidFill>
              <a:latin typeface="Verdana"/>
              <a:ea typeface="Verdana"/>
              <a:cs typeface="Verdana"/>
              <a:sym typeface="Verdana"/>
            </a:endParaRPr>
          </a:p>
          <a:p>
            <a:pPr marL="0" lvl="0" indent="0" algn="just" rtl="0">
              <a:lnSpc>
                <a:spcPct val="115000"/>
              </a:lnSpc>
              <a:spcBef>
                <a:spcPts val="0"/>
              </a:spcBef>
              <a:spcAft>
                <a:spcPts val="0"/>
              </a:spcAft>
              <a:buNone/>
            </a:pPr>
            <a:r>
              <a:rPr lang="en" sz="1100" b="1">
                <a:solidFill>
                  <a:schemeClr val="lt1"/>
                </a:solidFill>
                <a:latin typeface="Verdana"/>
                <a:ea typeface="Verdana"/>
                <a:cs typeface="Verdana"/>
                <a:sym typeface="Verdana"/>
              </a:rPr>
              <a:t>-Want job/search job/manage availability[employment seeker Area]</a:t>
            </a:r>
            <a:endParaRPr sz="1100" b="1">
              <a:solidFill>
                <a:schemeClr val="lt1"/>
              </a:solidFill>
              <a:latin typeface="Verdana"/>
              <a:ea typeface="Verdana"/>
              <a:cs typeface="Verdana"/>
              <a:sym typeface="Verdana"/>
            </a:endParaRPr>
          </a:p>
          <a:p>
            <a:pPr marL="0" lvl="0" indent="0" algn="just" rtl="0">
              <a:lnSpc>
                <a:spcPct val="115000"/>
              </a:lnSpc>
              <a:spcBef>
                <a:spcPts val="0"/>
              </a:spcBef>
              <a:spcAft>
                <a:spcPts val="0"/>
              </a:spcAft>
              <a:buNone/>
            </a:pPr>
            <a:r>
              <a:rPr lang="en" sz="1100" b="1">
                <a:solidFill>
                  <a:schemeClr val="lt1"/>
                </a:solidFill>
                <a:latin typeface="Verdana"/>
                <a:ea typeface="Verdana"/>
                <a:cs typeface="Verdana"/>
                <a:sym typeface="Verdana"/>
              </a:rPr>
              <a:t>-Manage /Update/Notify[Administrator Area]</a:t>
            </a:r>
            <a:endParaRPr sz="1200" b="1" u="sng">
              <a:solidFill>
                <a:srgbClr val="FFE599"/>
              </a:solidFill>
              <a:latin typeface="Verdana"/>
              <a:ea typeface="Verdana"/>
              <a:cs typeface="Verdana"/>
              <a:sym typeface="Verdana"/>
            </a:endParaRPr>
          </a:p>
          <a:p>
            <a:pPr marL="0" lvl="0" indent="0" algn="l" rtl="0">
              <a:lnSpc>
                <a:spcPct val="196363"/>
              </a:lnSpc>
              <a:spcBef>
                <a:spcPts val="100"/>
              </a:spcBef>
              <a:spcAft>
                <a:spcPts val="0"/>
              </a:spcAft>
              <a:buNone/>
            </a:pPr>
            <a:r>
              <a:rPr lang="en" sz="1200" b="1" u="sng">
                <a:solidFill>
                  <a:srgbClr val="FFE599"/>
                </a:solidFill>
                <a:latin typeface="Verdana"/>
                <a:ea typeface="Verdana"/>
                <a:cs typeface="Verdana"/>
                <a:sym typeface="Verdana"/>
              </a:rPr>
              <a:t>Therefore we have:</a:t>
            </a:r>
            <a:endParaRPr sz="1200" b="1" u="sng">
              <a:solidFill>
                <a:srgbClr val="FFE599"/>
              </a:solidFill>
              <a:latin typeface="Verdana"/>
              <a:ea typeface="Verdana"/>
              <a:cs typeface="Verdana"/>
              <a:sym typeface="Verdana"/>
            </a:endParaRPr>
          </a:p>
          <a:p>
            <a:pPr marL="0" lvl="0" indent="0" algn="l" rtl="0">
              <a:lnSpc>
                <a:spcPct val="196363"/>
              </a:lnSpc>
              <a:spcBef>
                <a:spcPts val="100"/>
              </a:spcBef>
              <a:spcAft>
                <a:spcPts val="0"/>
              </a:spcAft>
              <a:buNone/>
            </a:pPr>
            <a:r>
              <a:rPr lang="en" sz="1200" b="1" u="sng">
                <a:solidFill>
                  <a:srgbClr val="FFE599"/>
                </a:solidFill>
                <a:latin typeface="Verdana"/>
                <a:ea typeface="Verdana"/>
                <a:cs typeface="Verdana"/>
                <a:sym typeface="Verdana"/>
              </a:rPr>
              <a:t>Modules:</a:t>
            </a:r>
            <a:endParaRPr sz="1200" b="1" u="sng">
              <a:solidFill>
                <a:srgbClr val="FFE599"/>
              </a:solidFill>
              <a:latin typeface="Verdana"/>
              <a:ea typeface="Verdana"/>
              <a:cs typeface="Verdana"/>
              <a:sym typeface="Verdana"/>
            </a:endParaRPr>
          </a:p>
          <a:p>
            <a:pPr marL="0" lvl="0" indent="0" algn="l" rtl="0">
              <a:lnSpc>
                <a:spcPct val="174545"/>
              </a:lnSpc>
              <a:spcBef>
                <a:spcPts val="0"/>
              </a:spcBef>
              <a:spcAft>
                <a:spcPts val="0"/>
              </a:spcAft>
              <a:buNone/>
            </a:pPr>
            <a:r>
              <a:rPr lang="en" sz="900" b="1">
                <a:solidFill>
                  <a:schemeClr val="lt1"/>
                </a:solidFill>
                <a:latin typeface="Verdana"/>
                <a:ea typeface="Verdana"/>
                <a:cs typeface="Verdana"/>
                <a:sym typeface="Verdana"/>
              </a:rPr>
              <a:t>•</a:t>
            </a:r>
            <a:r>
              <a:rPr lang="en" sz="1000" b="1">
                <a:solidFill>
                  <a:schemeClr val="lt1"/>
                </a:solidFill>
                <a:latin typeface="Verdana"/>
                <a:ea typeface="Verdana"/>
                <a:cs typeface="Verdana"/>
                <a:sym typeface="Verdana"/>
              </a:rPr>
              <a:t>User Module</a:t>
            </a:r>
            <a:endParaRPr sz="1000" b="1">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r>
              <a:rPr lang="en" sz="900" b="1">
                <a:solidFill>
                  <a:schemeClr val="lt1"/>
                </a:solidFill>
                <a:latin typeface="Verdana"/>
                <a:ea typeface="Verdana"/>
                <a:cs typeface="Verdana"/>
                <a:sym typeface="Verdana"/>
              </a:rPr>
              <a:t>•</a:t>
            </a:r>
            <a:r>
              <a:rPr lang="en" sz="1000" b="1">
                <a:solidFill>
                  <a:schemeClr val="lt1"/>
                </a:solidFill>
                <a:latin typeface="Verdana"/>
                <a:ea typeface="Verdana"/>
                <a:cs typeface="Verdana"/>
                <a:sym typeface="Verdana"/>
              </a:rPr>
              <a:t>Company Module</a:t>
            </a:r>
            <a:endParaRPr sz="1000" b="1">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endParaRPr sz="1000" b="1">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r>
              <a:rPr lang="en" sz="900" b="1">
                <a:solidFill>
                  <a:schemeClr val="lt1"/>
                </a:solidFill>
                <a:latin typeface="Verdana"/>
                <a:ea typeface="Verdana"/>
                <a:cs typeface="Verdana"/>
                <a:sym typeface="Verdana"/>
              </a:rPr>
              <a:t>•</a:t>
            </a:r>
            <a:r>
              <a:rPr lang="en" sz="1000" b="1">
                <a:solidFill>
                  <a:schemeClr val="lt1"/>
                </a:solidFill>
                <a:latin typeface="Verdana"/>
                <a:ea typeface="Verdana"/>
                <a:cs typeface="Verdana"/>
                <a:sym typeface="Verdana"/>
              </a:rPr>
              <a:t>Admin Module</a:t>
            </a:r>
            <a:endParaRPr sz="1000" b="1">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endParaRPr sz="1000" b="1">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r>
              <a:rPr lang="en" sz="1000" b="1">
                <a:solidFill>
                  <a:srgbClr val="FFD966"/>
                </a:solidFill>
                <a:latin typeface="Verdana"/>
                <a:ea typeface="Verdana"/>
                <a:cs typeface="Verdana"/>
                <a:sym typeface="Verdana"/>
              </a:rPr>
              <a:t>,having following  </a:t>
            </a:r>
            <a:r>
              <a:rPr lang="en" sz="1000" b="1" u="sng">
                <a:solidFill>
                  <a:srgbClr val="FFD966"/>
                </a:solidFill>
                <a:latin typeface="Verdana"/>
                <a:ea typeface="Verdana"/>
                <a:cs typeface="Verdana"/>
                <a:sym typeface="Verdana"/>
              </a:rPr>
              <a:t>Characteristics:</a:t>
            </a:r>
            <a:endParaRPr sz="1000" b="1" u="sng">
              <a:solidFill>
                <a:srgbClr val="FFD966"/>
              </a:solidFill>
              <a:latin typeface="Verdana"/>
              <a:ea typeface="Verdana"/>
              <a:cs typeface="Verdana"/>
              <a:sym typeface="Verdana"/>
            </a:endParaRPr>
          </a:p>
          <a:p>
            <a:pPr marL="0" lvl="0" indent="0" algn="l" rtl="0">
              <a:lnSpc>
                <a:spcPct val="115000"/>
              </a:lnSpc>
              <a:spcBef>
                <a:spcPts val="0"/>
              </a:spcBef>
              <a:spcAft>
                <a:spcPts val="0"/>
              </a:spcAft>
              <a:buNone/>
            </a:pPr>
            <a:endParaRPr sz="1000" b="1" u="sng">
              <a:solidFill>
                <a:srgbClr val="FFD966"/>
              </a:solidFill>
              <a:latin typeface="Verdana"/>
              <a:ea typeface="Verdana"/>
              <a:cs typeface="Verdana"/>
              <a:sym typeface="Verdana"/>
            </a:endParaRPr>
          </a:p>
          <a:p>
            <a:pPr marL="0" lvl="0" indent="0" algn="l" rtl="0">
              <a:lnSpc>
                <a:spcPct val="115000"/>
              </a:lnSpc>
              <a:spcBef>
                <a:spcPts val="0"/>
              </a:spcBef>
              <a:spcAft>
                <a:spcPts val="0"/>
              </a:spcAft>
              <a:buNone/>
            </a:pPr>
            <a:r>
              <a:rPr lang="en" sz="900" b="1">
                <a:solidFill>
                  <a:schemeClr val="lt1"/>
                </a:solidFill>
                <a:latin typeface="Verdana"/>
                <a:ea typeface="Verdana"/>
                <a:cs typeface="Verdana"/>
                <a:sym typeface="Verdana"/>
              </a:rPr>
              <a:t>•</a:t>
            </a:r>
            <a:r>
              <a:rPr lang="en" sz="1000" b="1">
                <a:solidFill>
                  <a:schemeClr val="lt1"/>
                </a:solidFill>
                <a:latin typeface="Verdana"/>
                <a:ea typeface="Verdana"/>
                <a:cs typeface="Verdana"/>
                <a:sym typeface="Verdana"/>
              </a:rPr>
              <a:t>The “User” is expected to be internet familiar and to be able to  use  the job portal.</a:t>
            </a:r>
            <a:endParaRPr sz="1000" b="1">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r>
              <a:rPr lang="en" sz="900" b="1">
                <a:solidFill>
                  <a:schemeClr val="lt1"/>
                </a:solidFill>
                <a:latin typeface="Verdana"/>
                <a:ea typeface="Verdana"/>
                <a:cs typeface="Verdana"/>
                <a:sym typeface="Verdana"/>
              </a:rPr>
              <a:t>•</a:t>
            </a:r>
            <a:r>
              <a:rPr lang="en" sz="1000" b="1">
                <a:solidFill>
                  <a:schemeClr val="lt1"/>
                </a:solidFill>
                <a:latin typeface="Verdana"/>
                <a:ea typeface="Verdana"/>
                <a:cs typeface="Verdana"/>
                <a:sym typeface="Verdana"/>
              </a:rPr>
              <a:t>The “Admin” is expected to be familiar with internet and database.</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781925" y="1355950"/>
            <a:ext cx="4587000" cy="3521100"/>
          </a:xfrm>
          <a:prstGeom prst="rect">
            <a:avLst/>
          </a:prstGeom>
        </p:spPr>
        <p:txBody>
          <a:bodyPr spcFirstLastPara="1" wrap="square" lIns="91425" tIns="91425" rIns="91425" bIns="91425" anchor="ctr" anchorCtr="0">
            <a:noAutofit/>
          </a:bodyPr>
          <a:lstStyle/>
          <a:p>
            <a:pPr marL="457200" lvl="0" indent="-361950" algn="l" rtl="0">
              <a:lnSpc>
                <a:spcPct val="115000"/>
              </a:lnSpc>
              <a:spcBef>
                <a:spcPts val="700"/>
              </a:spcBef>
              <a:spcAft>
                <a:spcPts val="0"/>
              </a:spcAft>
              <a:buClr>
                <a:srgbClr val="FFD966"/>
              </a:buClr>
              <a:buSzPts val="2100"/>
              <a:buFont typeface="Arial"/>
              <a:buChar char="●"/>
            </a:pPr>
            <a:r>
              <a:rPr lang="en" sz="2100">
                <a:solidFill>
                  <a:srgbClr val="FFD966"/>
                </a:solidFill>
                <a:latin typeface="Arial"/>
                <a:ea typeface="Arial"/>
                <a:cs typeface="Arial"/>
                <a:sym typeface="Arial"/>
              </a:rPr>
              <a:t>Express Server</a:t>
            </a:r>
            <a:endParaRPr sz="2100">
              <a:solidFill>
                <a:srgbClr val="FFD966"/>
              </a:solidFill>
              <a:latin typeface="Arial"/>
              <a:ea typeface="Arial"/>
              <a:cs typeface="Arial"/>
              <a:sym typeface="Arial"/>
            </a:endParaRPr>
          </a:p>
          <a:p>
            <a:pPr marL="457200" lvl="0" indent="-361950" algn="l" rtl="0">
              <a:lnSpc>
                <a:spcPct val="115000"/>
              </a:lnSpc>
              <a:spcBef>
                <a:spcPts val="0"/>
              </a:spcBef>
              <a:spcAft>
                <a:spcPts val="0"/>
              </a:spcAft>
              <a:buClr>
                <a:srgbClr val="FFD966"/>
              </a:buClr>
              <a:buSzPts val="2100"/>
              <a:buFont typeface="Arial"/>
              <a:buChar char="●"/>
            </a:pPr>
            <a:r>
              <a:rPr lang="en" sz="2100">
                <a:solidFill>
                  <a:srgbClr val="FFD966"/>
                </a:solidFill>
                <a:latin typeface="Arial"/>
                <a:ea typeface="Arial"/>
                <a:cs typeface="Arial"/>
                <a:sym typeface="Arial"/>
              </a:rPr>
              <a:t>HTML</a:t>
            </a:r>
            <a:endParaRPr sz="2100">
              <a:solidFill>
                <a:srgbClr val="FFD966"/>
              </a:solidFill>
              <a:latin typeface="Arial"/>
              <a:ea typeface="Arial"/>
              <a:cs typeface="Arial"/>
              <a:sym typeface="Arial"/>
            </a:endParaRPr>
          </a:p>
          <a:p>
            <a:pPr marL="457200" lvl="0" indent="-361950" algn="l" rtl="0">
              <a:lnSpc>
                <a:spcPct val="115000"/>
              </a:lnSpc>
              <a:spcBef>
                <a:spcPts val="0"/>
              </a:spcBef>
              <a:spcAft>
                <a:spcPts val="0"/>
              </a:spcAft>
              <a:buClr>
                <a:srgbClr val="FFD966"/>
              </a:buClr>
              <a:buSzPts val="2100"/>
              <a:buFont typeface="Arial"/>
              <a:buChar char="●"/>
            </a:pPr>
            <a:r>
              <a:rPr lang="en" sz="2100">
                <a:solidFill>
                  <a:srgbClr val="FFD966"/>
                </a:solidFill>
                <a:latin typeface="Arial"/>
                <a:ea typeface="Arial"/>
                <a:cs typeface="Arial"/>
                <a:sym typeface="Arial"/>
              </a:rPr>
              <a:t>CSS </a:t>
            </a:r>
            <a:endParaRPr sz="2100">
              <a:solidFill>
                <a:srgbClr val="FFD966"/>
              </a:solidFill>
              <a:latin typeface="Arial"/>
              <a:ea typeface="Arial"/>
              <a:cs typeface="Arial"/>
              <a:sym typeface="Arial"/>
            </a:endParaRPr>
          </a:p>
          <a:p>
            <a:pPr marL="457200" lvl="0" indent="-361950" algn="l" rtl="0">
              <a:lnSpc>
                <a:spcPct val="115000"/>
              </a:lnSpc>
              <a:spcBef>
                <a:spcPts val="0"/>
              </a:spcBef>
              <a:spcAft>
                <a:spcPts val="0"/>
              </a:spcAft>
              <a:buClr>
                <a:srgbClr val="FFD966"/>
              </a:buClr>
              <a:buSzPts val="2100"/>
              <a:buFont typeface="Arial"/>
              <a:buChar char="●"/>
            </a:pPr>
            <a:r>
              <a:rPr lang="en" sz="2100">
                <a:solidFill>
                  <a:srgbClr val="FFD966"/>
                </a:solidFill>
                <a:latin typeface="Arial"/>
                <a:ea typeface="Arial"/>
                <a:cs typeface="Arial"/>
                <a:sym typeface="Arial"/>
              </a:rPr>
              <a:t>Bootstrap</a:t>
            </a:r>
            <a:endParaRPr sz="2100">
              <a:solidFill>
                <a:srgbClr val="FFD966"/>
              </a:solidFill>
              <a:latin typeface="Arial"/>
              <a:ea typeface="Arial"/>
              <a:cs typeface="Arial"/>
              <a:sym typeface="Arial"/>
            </a:endParaRPr>
          </a:p>
          <a:p>
            <a:pPr marL="457200" lvl="0" indent="-361950" algn="l" rtl="0">
              <a:lnSpc>
                <a:spcPct val="115000"/>
              </a:lnSpc>
              <a:spcBef>
                <a:spcPts val="0"/>
              </a:spcBef>
              <a:spcAft>
                <a:spcPts val="0"/>
              </a:spcAft>
              <a:buClr>
                <a:srgbClr val="FFD966"/>
              </a:buClr>
              <a:buSzPts val="2100"/>
              <a:buFont typeface="Arial"/>
              <a:buChar char="●"/>
            </a:pPr>
            <a:r>
              <a:rPr lang="en" sz="2100">
                <a:solidFill>
                  <a:srgbClr val="FFD966"/>
                </a:solidFill>
                <a:latin typeface="Arial"/>
                <a:ea typeface="Arial"/>
                <a:cs typeface="Arial"/>
                <a:sym typeface="Arial"/>
              </a:rPr>
              <a:t>JQuery</a:t>
            </a:r>
            <a:endParaRPr sz="2100">
              <a:solidFill>
                <a:srgbClr val="FFD966"/>
              </a:solidFill>
              <a:latin typeface="Arial"/>
              <a:ea typeface="Arial"/>
              <a:cs typeface="Arial"/>
              <a:sym typeface="Arial"/>
            </a:endParaRPr>
          </a:p>
          <a:p>
            <a:pPr marL="457200" lvl="0" indent="-361950" algn="l" rtl="0">
              <a:lnSpc>
                <a:spcPct val="115000"/>
              </a:lnSpc>
              <a:spcBef>
                <a:spcPts val="0"/>
              </a:spcBef>
              <a:spcAft>
                <a:spcPts val="0"/>
              </a:spcAft>
              <a:buClr>
                <a:srgbClr val="FFD966"/>
              </a:buClr>
              <a:buSzPts val="2100"/>
              <a:buFont typeface="Arial"/>
              <a:buChar char="●"/>
            </a:pPr>
            <a:r>
              <a:rPr lang="en" sz="2100">
                <a:solidFill>
                  <a:srgbClr val="FFD966"/>
                </a:solidFill>
                <a:latin typeface="Arial"/>
                <a:ea typeface="Arial"/>
                <a:cs typeface="Arial"/>
                <a:sym typeface="Arial"/>
              </a:rPr>
              <a:t>Mongoose</a:t>
            </a:r>
            <a:endParaRPr sz="2100">
              <a:solidFill>
                <a:srgbClr val="FFD966"/>
              </a:solidFill>
              <a:latin typeface="Arial"/>
              <a:ea typeface="Arial"/>
              <a:cs typeface="Arial"/>
              <a:sym typeface="Arial"/>
            </a:endParaRPr>
          </a:p>
          <a:p>
            <a:pPr marL="457200" lvl="0" indent="-361950" algn="l" rtl="0">
              <a:lnSpc>
                <a:spcPct val="115000"/>
              </a:lnSpc>
              <a:spcBef>
                <a:spcPts val="0"/>
              </a:spcBef>
              <a:spcAft>
                <a:spcPts val="0"/>
              </a:spcAft>
              <a:buClr>
                <a:srgbClr val="FFD966"/>
              </a:buClr>
              <a:buSzPts val="2100"/>
              <a:buFont typeface="Arial"/>
              <a:buChar char="●"/>
            </a:pPr>
            <a:r>
              <a:rPr lang="en" sz="2100">
                <a:solidFill>
                  <a:srgbClr val="FFD966"/>
                </a:solidFill>
                <a:latin typeface="Arial"/>
                <a:ea typeface="Arial"/>
                <a:cs typeface="Arial"/>
                <a:sym typeface="Arial"/>
              </a:rPr>
              <a:t>NodeJS/MySql (Backend)</a:t>
            </a:r>
            <a:endParaRPr sz="2100">
              <a:solidFill>
                <a:srgbClr val="FFD966"/>
              </a:solidFill>
              <a:latin typeface="Arial"/>
              <a:ea typeface="Arial"/>
              <a:cs typeface="Arial"/>
              <a:sym typeface="Arial"/>
            </a:endParaRPr>
          </a:p>
          <a:p>
            <a:pPr marL="0" lvl="0" indent="0" algn="l" rtl="0">
              <a:spcBef>
                <a:spcPts val="0"/>
              </a:spcBef>
              <a:spcAft>
                <a:spcPts val="0"/>
              </a:spcAft>
              <a:buNone/>
            </a:pPr>
            <a:endParaRPr/>
          </a:p>
        </p:txBody>
      </p:sp>
      <p:sp>
        <p:nvSpPr>
          <p:cNvPr id="216" name="Google Shape;216;p20"/>
          <p:cNvSpPr txBox="1"/>
          <p:nvPr/>
        </p:nvSpPr>
        <p:spPr>
          <a:xfrm>
            <a:off x="614975" y="153750"/>
            <a:ext cx="6750900" cy="95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300" b="1">
                <a:solidFill>
                  <a:srgbClr val="FFFFFF"/>
                </a:solidFill>
                <a:latin typeface="Verdana"/>
                <a:ea typeface="Verdana"/>
                <a:cs typeface="Verdana"/>
                <a:sym typeface="Verdana"/>
              </a:rPr>
              <a:t>Software Requirement:</a:t>
            </a:r>
            <a:endParaRPr sz="3300" b="1">
              <a:solidFill>
                <a:srgbClr val="FFFFFF"/>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p:nvPr/>
        </p:nvSpPr>
        <p:spPr>
          <a:xfrm>
            <a:off x="885650" y="167575"/>
            <a:ext cx="8023200" cy="7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FFFFFF"/>
                </a:solidFill>
                <a:latin typeface="Verdana"/>
                <a:ea typeface="Verdana"/>
                <a:cs typeface="Verdana"/>
                <a:sym typeface="Verdana"/>
              </a:rPr>
              <a:t>HARDWARE REQUIREMENT</a:t>
            </a:r>
            <a:endParaRPr sz="3000" b="1">
              <a:solidFill>
                <a:srgbClr val="FFFFFF"/>
              </a:solidFill>
              <a:latin typeface="Verdana"/>
              <a:ea typeface="Verdana"/>
              <a:cs typeface="Verdana"/>
              <a:sym typeface="Verdana"/>
            </a:endParaRPr>
          </a:p>
        </p:txBody>
      </p:sp>
      <p:graphicFrame>
        <p:nvGraphicFramePr>
          <p:cNvPr id="222" name="Google Shape;222;p21"/>
          <p:cNvGraphicFramePr/>
          <p:nvPr/>
        </p:nvGraphicFramePr>
        <p:xfrm>
          <a:off x="952500" y="1047750"/>
          <a:ext cx="7260000" cy="3721600"/>
        </p:xfrm>
        <a:graphic>
          <a:graphicData uri="http://schemas.openxmlformats.org/drawingml/2006/table">
            <a:tbl>
              <a:tblPr>
                <a:noFill/>
                <a:tableStyleId>{4CC27C4B-341E-485B-ABBE-79128AF5BAE5}</a:tableStyleId>
              </a:tblPr>
              <a:tblGrid>
                <a:gridCol w="3630000"/>
                <a:gridCol w="3630000"/>
              </a:tblGrid>
              <a:tr h="465200">
                <a:tc>
                  <a:txBody>
                    <a:bodyPr/>
                    <a:lstStyle/>
                    <a:p>
                      <a:pPr marL="0" lvl="0" indent="0" algn="l" rtl="0">
                        <a:spcBef>
                          <a:spcPts val="0"/>
                        </a:spcBef>
                        <a:spcAft>
                          <a:spcPts val="0"/>
                        </a:spcAft>
                        <a:buNone/>
                      </a:pPr>
                      <a:r>
                        <a:rPr lang="en" sz="1800">
                          <a:solidFill>
                            <a:srgbClr val="FFFFFF"/>
                          </a:solidFill>
                        </a:rPr>
                        <a:t>CPU</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rgbClr val="FFFFFF"/>
                          </a:solidFill>
                        </a:rPr>
                        <a:t>Pentium Dual Core</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r>
              <a:tr h="465200">
                <a:tc>
                  <a:txBody>
                    <a:bodyPr/>
                    <a:lstStyle/>
                    <a:p>
                      <a:pPr marL="0" lvl="0" indent="0" algn="l" rtl="0">
                        <a:spcBef>
                          <a:spcPts val="0"/>
                        </a:spcBef>
                        <a:spcAft>
                          <a:spcPts val="0"/>
                        </a:spcAft>
                        <a:buNone/>
                      </a:pPr>
                      <a:r>
                        <a:rPr lang="en" sz="1800">
                          <a:solidFill>
                            <a:srgbClr val="FFFFFF"/>
                          </a:solidFill>
                        </a:rPr>
                        <a:t>Processor Speed</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rgbClr val="FFFFFF"/>
                          </a:solidFill>
                        </a:rPr>
                        <a:t>2.2 GHz</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r>
              <a:tr h="465200">
                <a:tc>
                  <a:txBody>
                    <a:bodyPr/>
                    <a:lstStyle/>
                    <a:p>
                      <a:pPr marL="0" lvl="0" indent="0" algn="l" rtl="0">
                        <a:spcBef>
                          <a:spcPts val="0"/>
                        </a:spcBef>
                        <a:spcAft>
                          <a:spcPts val="0"/>
                        </a:spcAft>
                        <a:buNone/>
                      </a:pPr>
                      <a:r>
                        <a:rPr lang="en" sz="1800">
                          <a:solidFill>
                            <a:srgbClr val="FFFFFF"/>
                          </a:solidFill>
                        </a:rPr>
                        <a:t>Coprocessor</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rgbClr val="FFFFFF"/>
                          </a:solidFill>
                        </a:rPr>
                        <a:t>Built IN</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r>
              <a:tr h="465200">
                <a:tc>
                  <a:txBody>
                    <a:bodyPr/>
                    <a:lstStyle/>
                    <a:p>
                      <a:pPr marL="0" lvl="0" indent="0" algn="l" rtl="0">
                        <a:spcBef>
                          <a:spcPts val="0"/>
                        </a:spcBef>
                        <a:spcAft>
                          <a:spcPts val="0"/>
                        </a:spcAft>
                        <a:buNone/>
                      </a:pPr>
                      <a:r>
                        <a:rPr lang="en" sz="1800">
                          <a:solidFill>
                            <a:srgbClr val="FFFFFF"/>
                          </a:solidFill>
                        </a:rPr>
                        <a:t>Total RAM</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rgbClr val="FFFFFF"/>
                          </a:solidFill>
                        </a:rPr>
                        <a:t>2 GB</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r>
              <a:tr h="465200">
                <a:tc>
                  <a:txBody>
                    <a:bodyPr/>
                    <a:lstStyle/>
                    <a:p>
                      <a:pPr marL="0" lvl="0" indent="0" algn="l" rtl="0">
                        <a:spcBef>
                          <a:spcPts val="0"/>
                        </a:spcBef>
                        <a:spcAft>
                          <a:spcPts val="0"/>
                        </a:spcAft>
                        <a:buNone/>
                      </a:pPr>
                      <a:r>
                        <a:rPr lang="en" sz="1800">
                          <a:solidFill>
                            <a:srgbClr val="FFFFFF"/>
                          </a:solidFill>
                        </a:rPr>
                        <a:t>Hard Disk</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rgbClr val="FFFFFF"/>
                          </a:solidFill>
                        </a:rPr>
                        <a:t>320 GB</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r>
              <a:tr h="465200">
                <a:tc>
                  <a:txBody>
                    <a:bodyPr/>
                    <a:lstStyle/>
                    <a:p>
                      <a:pPr marL="0" lvl="0" indent="0" algn="l" rtl="0">
                        <a:spcBef>
                          <a:spcPts val="0"/>
                        </a:spcBef>
                        <a:spcAft>
                          <a:spcPts val="0"/>
                        </a:spcAft>
                        <a:buNone/>
                      </a:pPr>
                      <a:r>
                        <a:rPr lang="en" sz="1800">
                          <a:solidFill>
                            <a:srgbClr val="FFFFFF"/>
                          </a:solidFill>
                        </a:rPr>
                        <a:t>Keyboard</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rgbClr val="FFFFFF"/>
                          </a:solidFill>
                        </a:rPr>
                        <a:t>105 Keys</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r>
              <a:tr h="465200">
                <a:tc>
                  <a:txBody>
                    <a:bodyPr/>
                    <a:lstStyle/>
                    <a:p>
                      <a:pPr marL="0" lvl="0" indent="0" algn="l" rtl="0">
                        <a:spcBef>
                          <a:spcPts val="0"/>
                        </a:spcBef>
                        <a:spcAft>
                          <a:spcPts val="0"/>
                        </a:spcAft>
                        <a:buNone/>
                      </a:pPr>
                      <a:r>
                        <a:rPr lang="en" sz="1800">
                          <a:solidFill>
                            <a:srgbClr val="FFFFFF"/>
                          </a:solidFill>
                        </a:rPr>
                        <a:t>Mouse</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rgbClr val="FFFFFF"/>
                          </a:solidFill>
                        </a:rPr>
                        <a:t>Logitech Mouse</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r>
              <a:tr h="465200">
                <a:tc>
                  <a:txBody>
                    <a:bodyPr/>
                    <a:lstStyle/>
                    <a:p>
                      <a:pPr marL="0" lvl="0" indent="0" algn="l" rtl="0">
                        <a:spcBef>
                          <a:spcPts val="0"/>
                        </a:spcBef>
                        <a:spcAft>
                          <a:spcPts val="0"/>
                        </a:spcAft>
                        <a:buNone/>
                      </a:pPr>
                      <a:r>
                        <a:rPr lang="en" sz="1800">
                          <a:solidFill>
                            <a:srgbClr val="FFFFFF"/>
                          </a:solidFill>
                        </a:rPr>
                        <a:t>Display</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rgbClr val="FFFFFF"/>
                          </a:solidFill>
                        </a:rPr>
                        <a:t>SuperVGA</a:t>
                      </a:r>
                      <a:r>
                        <a:rPr lang="en" sz="1200">
                          <a:solidFill>
                            <a:schemeClr val="dk2"/>
                          </a:solidFill>
                          <a:highlight>
                            <a:srgbClr val="FFFFFF"/>
                          </a:highlight>
                        </a:rPr>
                        <a:t> </a:t>
                      </a:r>
                      <a:endParaRPr sz="1800">
                        <a:solidFill>
                          <a:srgbClr val="FFFFFF"/>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1407</Words>
  <PresentationFormat>On-screen Show (16:9)</PresentationFormat>
  <Paragraphs>181</Paragraphs>
  <Slides>36</Slides>
  <Notes>36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36</vt:i4>
      </vt:variant>
    </vt:vector>
  </HeadingPairs>
  <TitlesOfParts>
    <vt:vector size="52" baseType="lpstr">
      <vt:lpstr>Arial</vt:lpstr>
      <vt:lpstr>Lobster</vt:lpstr>
      <vt:lpstr>Oswald</vt:lpstr>
      <vt:lpstr>Comfortaa</vt:lpstr>
      <vt:lpstr>Lato</vt:lpstr>
      <vt:lpstr>Pacifico</vt:lpstr>
      <vt:lpstr>Verdana</vt:lpstr>
      <vt:lpstr>Calibri</vt:lpstr>
      <vt:lpstr>Comic Sans MS</vt:lpstr>
      <vt:lpstr>Montserrat</vt:lpstr>
      <vt:lpstr>Times New Roman</vt:lpstr>
      <vt:lpstr>Lucida Sans</vt:lpstr>
      <vt:lpstr>Roboto</vt:lpstr>
      <vt:lpstr>Raleway Thin</vt:lpstr>
      <vt:lpstr>Algerian</vt:lpstr>
      <vt:lpstr>Office Theme</vt:lpstr>
      <vt:lpstr>  InduSkill                        ..a site to help Industries &amp; skills</vt:lpstr>
      <vt:lpstr>Problem Statement:     Description:</vt:lpstr>
      <vt:lpstr>"For India, the report estimates job loss for 4.1 million youth. Construction and agriculture have witnessed the major job losses among seven key sectors," said the ILO-ADB report, titled 'Tackling the COVID-19 youth employment crisis in Asia and the Pacific', released on Tuesday. The young people's employment prospects in Asia and the Pacific are severely challenged due to the pandemic, it added.  out of 10 workers lost jobs in urban India during lockdown: Azim Premji University survey 12 May, 2020,    </vt:lpstr>
      <vt:lpstr>Proposed Solution: (provide platform to connect the industries to skilled workers)</vt:lpstr>
      <vt:lpstr>Software Architecture :</vt:lpstr>
      <vt:lpstr>Slide 6</vt:lpstr>
      <vt:lpstr>Slide 7</vt:lpstr>
      <vt:lpstr>Express Server HTML CSS  Bootstrap JQuery Mongoose NodeJS/MySql (Backend) </vt:lpstr>
      <vt:lpstr>Slide 9</vt:lpstr>
      <vt:lpstr>  Security:  The job portal will provide restriction against unauthorized access. Safety: There will be a backup of data for any future mishap. Performance:  The online job portal will never break down and work consistently.  Link For SRS Document!!  </vt:lpstr>
      <vt:lpstr>Build Tech Stack</vt:lpstr>
      <vt:lpstr>We are also planning to send the details of industries in which people are eligible on their phone via sms.</vt:lpstr>
      <vt:lpstr>ENTITY- RELATIONSHIP DIAGRAM  An Entity Relationship (ER) Diagram is a type of flowchart that illustrates how “entities” such as people, objects or concepts relate to each other within a system.</vt:lpstr>
      <vt:lpstr>Slide 14</vt:lpstr>
      <vt:lpstr>DATA FLOW DIAGRAM                                      LEVEL - 0 (A level 0 data flow diagram (DFD), also known as a context diagram, shows a data system as a whole and emphasizes the way it interacts with external entities.)</vt:lpstr>
      <vt:lpstr>Slide 16</vt:lpstr>
      <vt:lpstr>DATA FLOW DIAGRAM                                      LEVEL - 1 (A level 1 data flow diagram (DFD) breaks down the main processes into subprocesses that can then be analyzed and improved on a more intimate level.)</vt:lpstr>
      <vt:lpstr>Slide 18</vt:lpstr>
      <vt:lpstr>DATA FLOW DIAGRAM                                      LEVEL - 2 (A level 2 data flow diagram (DFD) offers a more detailed look at the processes that make up an information system than a level 1 DFD does. It can be used to plan or record the specific makeup of a system.) </vt:lpstr>
      <vt:lpstr>Slide 20</vt:lpstr>
      <vt:lpstr>          UML Diagrams</vt:lpstr>
      <vt:lpstr>      Use Case Diagram (A use case diagram is a behavior diagram and visualizes the observable interactions between actors and the system under development.)</vt:lpstr>
      <vt:lpstr>Slide 23</vt:lpstr>
      <vt:lpstr>Slide 24</vt:lpstr>
      <vt:lpstr>Slide 25</vt:lpstr>
      <vt:lpstr>Slide 26</vt:lpstr>
      <vt:lpstr>Slide 27</vt:lpstr>
      <vt:lpstr>Slide 28</vt:lpstr>
      <vt:lpstr>Search Job/Candidate</vt:lpstr>
      <vt:lpstr>         Class Diagram (A class diagram describes the structure of a system by showing the system's classes, their attributes, operations, and the relationships among objects)</vt:lpstr>
      <vt:lpstr>Slide 31</vt:lpstr>
      <vt:lpstr>  Component Diagram (A component diagram  describes the organization and wiring of the physical components in a system.)</vt:lpstr>
      <vt:lpstr>Slide 33</vt:lpstr>
      <vt:lpstr>Basic functionalities we have included in our prototype are following: Regional language support. Tab where industry and candidate search for job Tab where candidate fill their data. Tab where industry post their requirement. Virtual assistant support using chatBot. Tab where candidate learn different skills.                                                    Prototype Link; </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InduSkill                        ..a site to help Industries &amp; skills</dc:title>
  <cp:lastModifiedBy>SIDSAG</cp:lastModifiedBy>
  <cp:revision>2</cp:revision>
  <dcterms:modified xsi:type="dcterms:W3CDTF">2021-02-14T16:37:04Z</dcterms:modified>
</cp:coreProperties>
</file>