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959F-CF19-8B48-460E-3E143D53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00B6-52FF-54D7-85B1-26D3532E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E1D-8775-9EB9-541E-E8756F8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7058-C976-D602-2957-C1301336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92FB-1E71-B18F-FBFC-CF8A4993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E41D-8F1A-0EA3-58B4-905FA4AA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FF072-A7B3-F5F3-2924-DBEC57A7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CB04-1D82-D781-5BC7-AB4A3754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6B5E-2CAF-F9E6-AC8A-D7B3AF3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1DD9-9C21-A216-75DF-08ED9C60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FE89-8F82-7F33-E5AD-0133C5079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B2188-FFD7-9CF2-D998-3C736EC7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76E6-3A0B-C4A6-21DD-AD01EF89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10CA-7116-014A-16C3-D7EF90D8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43FC-383F-D34B-7FFE-2D68C0E5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7088-3BD5-3EBE-44B1-FAD02137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A8C2-AD48-319B-961F-FB18FA0F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4F61-8F6F-B952-7B15-D4F1EE8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B50B-B69A-C29E-C126-971C0311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119B-AD2A-4CBF-EC76-85A38CED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DB0E-CCA9-6BE9-CDAB-2CFA632A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5CED-6E1E-1D2D-DEC5-D7785DC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A3CD-1D79-5BCD-BEEF-434D705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4872-E4E8-07D7-3907-62A403DA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2D95-DC60-72F9-1F87-AC8C4054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D70F-82D6-1158-EA28-58BF571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94D-25F5-EA2D-AE68-DB3BA0B1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2D08-C3A6-5B6D-705B-74164652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5615-CE51-AF92-35B6-4B0ABA4D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E309B-74BE-A334-2616-E69C1AFE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1B8E-1CD0-D4F4-8092-F97F89B1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64-1156-B4A1-EB35-0E7A9D0A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6C66-293E-70AB-6E62-47737C67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F9E3-0D13-398F-1663-30023533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FFCFD-1407-0CED-F10B-9C49383D9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A4F06-0C48-D2AA-98E1-741573CC7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3ECC-8E6E-68D8-C506-29FB32C6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D1B13-F7A6-25D9-CF98-84FF09DE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94749-EE1A-9173-F94E-AF064DFA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7D15-C23F-C688-BC6C-89B895A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4A5C6-B583-62AF-2F69-CB4225D5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25F9-892D-3BC1-BAC1-8819588F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8E73-2F3A-69E0-B874-D2377672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CEF3-3665-4D23-55FD-B8173CB7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F47EF-41C8-3D00-7CAB-F5EE66D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B37F-3990-2CDA-FCFD-03F8CFEC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E12-4B02-9773-379E-67A7A97F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8A7C-76E7-AACF-2DDC-475E38C7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DE65-A572-758E-E32F-D6DEA0A9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D5D0-4B9F-FD02-3B1A-31946169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C5E6E-3669-758C-8CED-B3CF1431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7491-8095-D54C-3817-11EA586A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35D9-C437-5741-99EB-63FD47C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03C57-4309-0E91-42D2-392743591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2BB1-5E37-D0C8-9170-F66D38F7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6D69-F379-6976-375D-9C63963B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8AE4-8287-8264-C199-0461C4C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6C0D-1875-CB6B-BF3A-546B5D8F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F6A67-E51E-F214-2D34-7EA7DC5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3733-DA03-9376-C861-3C742635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D6CB-CE66-FAFB-49EE-94BE617BC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381C6-E731-4A76-85D0-E6808C01C52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858D-B2BD-80ED-522E-F3314111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D94F-FDA8-DF7F-8F6E-9B551FFF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A153-6DDE-4C72-85F5-EABD6DD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66705-E0D5-2EA2-E214-BA2B9B591D0D}"/>
              </a:ext>
            </a:extLst>
          </p:cNvPr>
          <p:cNvSpPr txBox="1"/>
          <p:nvPr/>
        </p:nvSpPr>
        <p:spPr>
          <a:xfrm>
            <a:off x="128833" y="1385739"/>
            <a:ext cx="119343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Address Breakdown:</a:t>
            </a:r>
          </a:p>
          <a:p>
            <a:r>
              <a:rPr lang="en-US" dirty="0"/>
              <a:t>   - Bits [34:35] : These represent the MESI/Coherence State protocol-related bits for a cache line.</a:t>
            </a:r>
          </a:p>
          <a:p>
            <a:r>
              <a:rPr lang="en-US" dirty="0"/>
              <a:t>   - Bits [32:33] : Represent the Dirty bit.</a:t>
            </a:r>
          </a:p>
          <a:p>
            <a:r>
              <a:rPr lang="en-US" dirty="0"/>
              <a:t>   - Bits [31:20]: Represent the Tag. The tag is used to determine if the data in the cache corresponds to the requested memory address.</a:t>
            </a:r>
          </a:p>
          <a:p>
            <a:r>
              <a:rPr lang="en-US" dirty="0"/>
              <a:t>- Bits [19:6] : Represent the Index. This is used to identify a specific cache set.</a:t>
            </a:r>
          </a:p>
          <a:p>
            <a:r>
              <a:rPr lang="en-US" dirty="0"/>
              <a:t>- Bits [5:0]: Represent the Byte Offset. This specifies the exact byte within a cache line.</a:t>
            </a:r>
          </a:p>
          <a:p>
            <a:endParaRPr lang="en-US" dirty="0"/>
          </a:p>
          <a:p>
            <a:r>
              <a:rPr lang="en-US" dirty="0"/>
              <a:t>2. Set Calculation:</a:t>
            </a:r>
          </a:p>
          <a:p>
            <a:r>
              <a:rPr lang="en-US" dirty="0"/>
              <a:t>   - With a total capacity of 16 MB and a line/block size of 64 bytes, the number of cache lines are 18</a:t>
            </a:r>
          </a:p>
          <a:p>
            <a:r>
              <a:rPr lang="en-US" dirty="0"/>
              <a:t>Note : </a:t>
            </a:r>
            <a:r>
              <a:rPr lang="en-US" b="1" dirty="0"/>
              <a:t>cache lines </a:t>
            </a:r>
            <a:r>
              <a:rPr lang="en-US" dirty="0"/>
              <a:t>= total capacity / cache line size= 16x2^20 / 64 bytes = (2^4 x 2^20)/ 2^6 = 2^18 = 18 cache lines, then number of </a:t>
            </a:r>
            <a:r>
              <a:rPr lang="en-US" b="1" dirty="0"/>
              <a:t>index bits </a:t>
            </a:r>
            <a:r>
              <a:rPr lang="en-US" dirty="0"/>
              <a:t>are = number of cache lines / N-way set associative = 2^18/ 2^4 = 14 bits for index)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1BB66E-B922-C214-F0A1-8F58DD69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66163"/>
              </p:ext>
            </p:extLst>
          </p:nvPr>
        </p:nvGraphicFramePr>
        <p:xfrm>
          <a:off x="2032000" y="1398396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6647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017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254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4433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78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4491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46EF20B-9394-DEED-EBC9-3BBC489C7B19}"/>
              </a:ext>
            </a:extLst>
          </p:cNvPr>
          <p:cNvSpPr/>
          <p:nvPr/>
        </p:nvSpPr>
        <p:spPr>
          <a:xfrm>
            <a:off x="9924591" y="1188672"/>
            <a:ext cx="311085" cy="216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B8893-6FBB-E5D7-5B16-53B67BD9E192}"/>
              </a:ext>
            </a:extLst>
          </p:cNvPr>
          <p:cNvSpPr/>
          <p:nvPr/>
        </p:nvSpPr>
        <p:spPr>
          <a:xfrm>
            <a:off x="8434041" y="1171368"/>
            <a:ext cx="311085" cy="216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44611-3593-1532-7BF5-7A94EB387E66}"/>
              </a:ext>
            </a:extLst>
          </p:cNvPr>
          <p:cNvSpPr/>
          <p:nvPr/>
        </p:nvSpPr>
        <p:spPr>
          <a:xfrm>
            <a:off x="6762867" y="1213629"/>
            <a:ext cx="545912" cy="216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B3077E-9E54-1A81-4028-54F430D54AC2}"/>
              </a:ext>
            </a:extLst>
          </p:cNvPr>
          <p:cNvSpPr/>
          <p:nvPr/>
        </p:nvSpPr>
        <p:spPr>
          <a:xfrm>
            <a:off x="9122003" y="1827229"/>
            <a:ext cx="804683" cy="120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 bits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7F5C6C-002F-F47D-975F-0EE5670D423D}"/>
              </a:ext>
            </a:extLst>
          </p:cNvPr>
          <p:cNvSpPr/>
          <p:nvPr/>
        </p:nvSpPr>
        <p:spPr>
          <a:xfrm>
            <a:off x="5095973" y="1222621"/>
            <a:ext cx="560895" cy="20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5BEA7A-9270-868E-7698-9D7879F2CECE}"/>
              </a:ext>
            </a:extLst>
          </p:cNvPr>
          <p:cNvSpPr/>
          <p:nvPr/>
        </p:nvSpPr>
        <p:spPr>
          <a:xfrm>
            <a:off x="3489727" y="1213629"/>
            <a:ext cx="560895" cy="20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B498B-C956-32C0-6330-157D6F5C48F1}"/>
              </a:ext>
            </a:extLst>
          </p:cNvPr>
          <p:cNvSpPr/>
          <p:nvPr/>
        </p:nvSpPr>
        <p:spPr>
          <a:xfrm>
            <a:off x="1848034" y="1195764"/>
            <a:ext cx="560895" cy="20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9A3410-A314-385B-FAFE-B0A49354DF68}"/>
              </a:ext>
            </a:extLst>
          </p:cNvPr>
          <p:cNvSpPr/>
          <p:nvPr/>
        </p:nvSpPr>
        <p:spPr>
          <a:xfrm>
            <a:off x="7312842" y="1827229"/>
            <a:ext cx="1028569" cy="120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 bits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BF4BD8-C241-8DA3-0263-F5A0A240285F}"/>
              </a:ext>
            </a:extLst>
          </p:cNvPr>
          <p:cNvSpPr/>
          <p:nvPr/>
        </p:nvSpPr>
        <p:spPr>
          <a:xfrm>
            <a:off x="5430752" y="1822515"/>
            <a:ext cx="1028569" cy="120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 bits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0D980-5BB1-5951-95AA-10370AB23410}"/>
              </a:ext>
            </a:extLst>
          </p:cNvPr>
          <p:cNvSpPr/>
          <p:nvPr/>
        </p:nvSpPr>
        <p:spPr>
          <a:xfrm>
            <a:off x="4011887" y="1830372"/>
            <a:ext cx="1028569" cy="120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bit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F3C78-CA38-BE6F-A09F-632691A1151E}"/>
              </a:ext>
            </a:extLst>
          </p:cNvPr>
          <p:cNvSpPr/>
          <p:nvPr/>
        </p:nvSpPr>
        <p:spPr>
          <a:xfrm>
            <a:off x="2355909" y="1822514"/>
            <a:ext cx="1028569" cy="120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bits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8B8BB3-3EC7-39E0-82C7-7201BC000B1E}"/>
              </a:ext>
            </a:extLst>
          </p:cNvPr>
          <p:cNvSpPr/>
          <p:nvPr/>
        </p:nvSpPr>
        <p:spPr>
          <a:xfrm>
            <a:off x="6535133" y="1337259"/>
            <a:ext cx="545912" cy="188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D566B6-7090-45DE-0E59-213B30F50C71}"/>
              </a:ext>
            </a:extLst>
          </p:cNvPr>
          <p:cNvSpPr/>
          <p:nvPr/>
        </p:nvSpPr>
        <p:spPr>
          <a:xfrm>
            <a:off x="8346422" y="1207114"/>
            <a:ext cx="545912" cy="216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0B664C-B484-9EBA-5D71-4642114AB7B5}"/>
              </a:ext>
            </a:extLst>
          </p:cNvPr>
          <p:cNvSpPr/>
          <p:nvPr/>
        </p:nvSpPr>
        <p:spPr>
          <a:xfrm>
            <a:off x="8126902" y="1196902"/>
            <a:ext cx="545912" cy="216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03140-F012-DA17-B5CA-CD8D165F3FF3}"/>
              </a:ext>
            </a:extLst>
          </p:cNvPr>
          <p:cNvSpPr/>
          <p:nvPr/>
        </p:nvSpPr>
        <p:spPr>
          <a:xfrm>
            <a:off x="4840726" y="1215913"/>
            <a:ext cx="560895" cy="20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F01D92-0BC3-EAA1-F2A1-DA8BCD204DC7}"/>
              </a:ext>
            </a:extLst>
          </p:cNvPr>
          <p:cNvSpPr/>
          <p:nvPr/>
        </p:nvSpPr>
        <p:spPr>
          <a:xfrm>
            <a:off x="3256965" y="1206487"/>
            <a:ext cx="560895" cy="20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2DCD6-C14F-243A-B8C9-DD208B312B00}"/>
              </a:ext>
            </a:extLst>
          </p:cNvPr>
          <p:cNvSpPr txBox="1"/>
          <p:nvPr/>
        </p:nvSpPr>
        <p:spPr>
          <a:xfrm>
            <a:off x="2408929" y="3939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DATA STRUCTURE 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90F056-B1D1-C570-11ED-ACE5384D4864}"/>
              </a:ext>
            </a:extLst>
          </p:cNvPr>
          <p:cNvSpPr txBox="1"/>
          <p:nvPr/>
        </p:nvSpPr>
        <p:spPr>
          <a:xfrm>
            <a:off x="1269476" y="525567"/>
            <a:ext cx="96530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EXPECTED POSSIBLE ERRORS </a:t>
            </a:r>
          </a:p>
          <a:p>
            <a:pPr algn="ctr" rtl="0" fontAlgn="base"/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 fontAlgn="base"/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Shared memory Configuration 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processors read/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at the same time.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CPU may request data from the same address in cache.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CPUs sharing the same cache….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CPUs are asking Read and Write operation respectively in the same location.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rtl="0" fontAlgn="base">
              <a:buFont typeface="+mj-lt"/>
              <a:buAutoNum type="arabicPeriod"/>
            </a:pPr>
            <a:endParaRPr lang="en-US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+mj-lt"/>
              <a:buAutoNum type="arabicPeriod" startAt="2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Write-Allocate Policy 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not written back in Cache during write miss.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Evicting important data and storing temporary data, when the evicted data is required then its not available.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+mj-lt"/>
              <a:buAutoNum type="arabicPeriod" startAt="3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 protocol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transitioning during typical cache operations.</a:t>
            </a:r>
          </a:p>
          <a:p>
            <a:pPr lvl="1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	M - Data is modified but the Modified state is not updated.</a:t>
            </a:r>
          </a:p>
          <a:p>
            <a:pPr lvl="1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E - Data is Exclusive but the state is not updated higher-level Exclusive.</a:t>
            </a:r>
          </a:p>
          <a:p>
            <a:pPr lvl="1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S - Data has become Shared but the state is not updated to Shared.</a:t>
            </a:r>
          </a:p>
          <a:p>
            <a:pPr lvl="1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I - Data is Invalid but the state is not updated to Invalid.</a:t>
            </a:r>
          </a:p>
          <a:p>
            <a:pPr rtl="0" fontAlgn="base">
              <a:buFont typeface="+mj-lt"/>
              <a:buAutoNum type="arabicPeriod" startAt="4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Pseudo-LRU</a:t>
            </a:r>
          </a:p>
          <a:p>
            <a:pPr rtl="0" fontAlgn="base">
              <a:buFont typeface="+mj-lt"/>
              <a:buAutoNum type="arabicPeriod" startAt="5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Higher-Level Cache</a:t>
            </a:r>
          </a:p>
          <a:p>
            <a:pPr rtl="0" fontAlgn="base">
              <a:buFont typeface="+mj-lt"/>
              <a:buAutoNum type="arabicPeriod" startAt="6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Inclusivity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Failing to handle evictions while maintaining inclusivity.</a:t>
            </a:r>
          </a:p>
          <a:p>
            <a:pPr rtl="0" fontAlgn="base">
              <a:buFont typeface="+mj-lt"/>
              <a:buAutoNum type="arabicPeriod" startAt="7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 Operations between LLC and the next higher-level cache</a:t>
            </a:r>
          </a:p>
          <a:p>
            <a:pPr rtl="0" fontAlgn="base">
              <a:buFont typeface="+mj-lt"/>
              <a:buAutoNum type="arabicPeriod" startAt="8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Snoop results</a:t>
            </a:r>
          </a:p>
        </p:txBody>
      </p:sp>
    </p:spTree>
    <p:extLst>
      <p:ext uri="{BB962C8B-B14F-4D97-AF65-F5344CB8AC3E}">
        <p14:creationId xmlns:p14="http://schemas.microsoft.com/office/powerpoint/2010/main" val="27602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C3F-90DC-0560-0B09-A1275C3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Betageri</dc:creator>
  <cp:lastModifiedBy>Chandra Betageri</cp:lastModifiedBy>
  <cp:revision>2</cp:revision>
  <dcterms:created xsi:type="dcterms:W3CDTF">2024-11-18T06:19:32Z</dcterms:created>
  <dcterms:modified xsi:type="dcterms:W3CDTF">2024-11-19T08:40:10Z</dcterms:modified>
</cp:coreProperties>
</file>