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6"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89C61-5998-49ED-87FB-C4B3671EA0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A28CA-609A-49CD-99DB-1021798577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3BFD82-8D36-469D-976B-98F51428E98E}"/>
              </a:ext>
            </a:extLst>
          </p:cNvPr>
          <p:cNvSpPr>
            <a:spLocks noGrp="1"/>
          </p:cNvSpPr>
          <p:nvPr>
            <p:ph type="dt" sz="half" idx="10"/>
          </p:nvPr>
        </p:nvSpPr>
        <p:spPr/>
        <p:txBody>
          <a:bodyPr/>
          <a:lstStyle/>
          <a:p>
            <a:fld id="{5720371A-BFCC-4039-8DBA-D72E7E47F24D}" type="datetimeFigureOut">
              <a:rPr lang="en-US" smtClean="0"/>
              <a:t>7/15/2022</a:t>
            </a:fld>
            <a:endParaRPr lang="en-US"/>
          </a:p>
        </p:txBody>
      </p:sp>
      <p:sp>
        <p:nvSpPr>
          <p:cNvPr id="5" name="Footer Placeholder 4">
            <a:extLst>
              <a:ext uri="{FF2B5EF4-FFF2-40B4-BE49-F238E27FC236}">
                <a16:creationId xmlns:a16="http://schemas.microsoft.com/office/drawing/2014/main" id="{7234E56E-9CD5-44FC-8917-5B42572FA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0CE221-24C0-42C4-8AF7-93B82CEB4AB3}"/>
              </a:ext>
            </a:extLst>
          </p:cNvPr>
          <p:cNvSpPr>
            <a:spLocks noGrp="1"/>
          </p:cNvSpPr>
          <p:nvPr>
            <p:ph type="sldNum" sz="quarter" idx="12"/>
          </p:nvPr>
        </p:nvSpPr>
        <p:spPr/>
        <p:txBody>
          <a:bodyPr/>
          <a:lstStyle/>
          <a:p>
            <a:fld id="{2AB5C682-4967-41A6-8CD7-5011E10AB73A}" type="slidenum">
              <a:rPr lang="en-US" smtClean="0"/>
              <a:t>‹#›</a:t>
            </a:fld>
            <a:endParaRPr lang="en-US"/>
          </a:p>
        </p:txBody>
      </p:sp>
    </p:spTree>
    <p:extLst>
      <p:ext uri="{BB962C8B-B14F-4D97-AF65-F5344CB8AC3E}">
        <p14:creationId xmlns:p14="http://schemas.microsoft.com/office/powerpoint/2010/main" val="3003210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CECC-7C97-4E79-A7E8-CEAE93C66C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3BB0CE-D475-43A7-9BAC-CECC184D8AC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CFAA1-E8AA-466A-92BA-5147CC002652}"/>
              </a:ext>
            </a:extLst>
          </p:cNvPr>
          <p:cNvSpPr>
            <a:spLocks noGrp="1"/>
          </p:cNvSpPr>
          <p:nvPr>
            <p:ph type="dt" sz="half" idx="10"/>
          </p:nvPr>
        </p:nvSpPr>
        <p:spPr/>
        <p:txBody>
          <a:bodyPr/>
          <a:lstStyle/>
          <a:p>
            <a:fld id="{5720371A-BFCC-4039-8DBA-D72E7E47F24D}" type="datetimeFigureOut">
              <a:rPr lang="en-US" smtClean="0"/>
              <a:t>7/15/2022</a:t>
            </a:fld>
            <a:endParaRPr lang="en-US"/>
          </a:p>
        </p:txBody>
      </p:sp>
      <p:sp>
        <p:nvSpPr>
          <p:cNvPr id="5" name="Footer Placeholder 4">
            <a:extLst>
              <a:ext uri="{FF2B5EF4-FFF2-40B4-BE49-F238E27FC236}">
                <a16:creationId xmlns:a16="http://schemas.microsoft.com/office/drawing/2014/main" id="{0E135F04-7C41-4DBB-883D-AEB7FA0D58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9473F1-1A88-48CB-AAB5-5C4655873299}"/>
              </a:ext>
            </a:extLst>
          </p:cNvPr>
          <p:cNvSpPr>
            <a:spLocks noGrp="1"/>
          </p:cNvSpPr>
          <p:nvPr>
            <p:ph type="sldNum" sz="quarter" idx="12"/>
          </p:nvPr>
        </p:nvSpPr>
        <p:spPr/>
        <p:txBody>
          <a:bodyPr/>
          <a:lstStyle/>
          <a:p>
            <a:fld id="{2AB5C682-4967-41A6-8CD7-5011E10AB73A}" type="slidenum">
              <a:rPr lang="en-US" smtClean="0"/>
              <a:t>‹#›</a:t>
            </a:fld>
            <a:endParaRPr lang="en-US"/>
          </a:p>
        </p:txBody>
      </p:sp>
    </p:spTree>
    <p:extLst>
      <p:ext uri="{BB962C8B-B14F-4D97-AF65-F5344CB8AC3E}">
        <p14:creationId xmlns:p14="http://schemas.microsoft.com/office/powerpoint/2010/main" val="194631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61CE72-4E34-495E-A7E3-A4C90D47B9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8A78FB-375B-439A-B9FC-27C5F45DBC2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7D31DE-FB58-4943-8FC6-3F4379DCB386}"/>
              </a:ext>
            </a:extLst>
          </p:cNvPr>
          <p:cNvSpPr>
            <a:spLocks noGrp="1"/>
          </p:cNvSpPr>
          <p:nvPr>
            <p:ph type="dt" sz="half" idx="10"/>
          </p:nvPr>
        </p:nvSpPr>
        <p:spPr/>
        <p:txBody>
          <a:bodyPr/>
          <a:lstStyle/>
          <a:p>
            <a:fld id="{5720371A-BFCC-4039-8DBA-D72E7E47F24D}" type="datetimeFigureOut">
              <a:rPr lang="en-US" smtClean="0"/>
              <a:t>7/15/2022</a:t>
            </a:fld>
            <a:endParaRPr lang="en-US"/>
          </a:p>
        </p:txBody>
      </p:sp>
      <p:sp>
        <p:nvSpPr>
          <p:cNvPr id="5" name="Footer Placeholder 4">
            <a:extLst>
              <a:ext uri="{FF2B5EF4-FFF2-40B4-BE49-F238E27FC236}">
                <a16:creationId xmlns:a16="http://schemas.microsoft.com/office/drawing/2014/main" id="{7DD77ADA-E2CD-48A0-8453-88890D922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E61008-9036-45F3-9EB7-DD0934E89819}"/>
              </a:ext>
            </a:extLst>
          </p:cNvPr>
          <p:cNvSpPr>
            <a:spLocks noGrp="1"/>
          </p:cNvSpPr>
          <p:nvPr>
            <p:ph type="sldNum" sz="quarter" idx="12"/>
          </p:nvPr>
        </p:nvSpPr>
        <p:spPr/>
        <p:txBody>
          <a:bodyPr/>
          <a:lstStyle/>
          <a:p>
            <a:fld id="{2AB5C682-4967-41A6-8CD7-5011E10AB73A}" type="slidenum">
              <a:rPr lang="en-US" smtClean="0"/>
              <a:t>‹#›</a:t>
            </a:fld>
            <a:endParaRPr lang="en-US"/>
          </a:p>
        </p:txBody>
      </p:sp>
    </p:spTree>
    <p:extLst>
      <p:ext uri="{BB962C8B-B14F-4D97-AF65-F5344CB8AC3E}">
        <p14:creationId xmlns:p14="http://schemas.microsoft.com/office/powerpoint/2010/main" val="31194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A065C-2532-45C3-B653-5B6988D337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05CA40-500E-477A-934F-AD4360DCFCD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322697-1125-4C6E-BD7B-ED2F44D6DC12}"/>
              </a:ext>
            </a:extLst>
          </p:cNvPr>
          <p:cNvSpPr>
            <a:spLocks noGrp="1"/>
          </p:cNvSpPr>
          <p:nvPr>
            <p:ph type="dt" sz="half" idx="10"/>
          </p:nvPr>
        </p:nvSpPr>
        <p:spPr/>
        <p:txBody>
          <a:bodyPr/>
          <a:lstStyle/>
          <a:p>
            <a:fld id="{5720371A-BFCC-4039-8DBA-D72E7E47F24D}" type="datetimeFigureOut">
              <a:rPr lang="en-US" smtClean="0"/>
              <a:t>7/15/2022</a:t>
            </a:fld>
            <a:endParaRPr lang="en-US"/>
          </a:p>
        </p:txBody>
      </p:sp>
      <p:sp>
        <p:nvSpPr>
          <p:cNvPr id="5" name="Footer Placeholder 4">
            <a:extLst>
              <a:ext uri="{FF2B5EF4-FFF2-40B4-BE49-F238E27FC236}">
                <a16:creationId xmlns:a16="http://schemas.microsoft.com/office/drawing/2014/main" id="{4D8CD465-2AD3-4385-841D-AE5C6DC888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D906A5-61ED-4B50-8622-FD1EA841BD00}"/>
              </a:ext>
            </a:extLst>
          </p:cNvPr>
          <p:cNvSpPr>
            <a:spLocks noGrp="1"/>
          </p:cNvSpPr>
          <p:nvPr>
            <p:ph type="sldNum" sz="quarter" idx="12"/>
          </p:nvPr>
        </p:nvSpPr>
        <p:spPr/>
        <p:txBody>
          <a:bodyPr/>
          <a:lstStyle/>
          <a:p>
            <a:fld id="{2AB5C682-4967-41A6-8CD7-5011E10AB73A}" type="slidenum">
              <a:rPr lang="en-US" smtClean="0"/>
              <a:t>‹#›</a:t>
            </a:fld>
            <a:endParaRPr lang="en-US"/>
          </a:p>
        </p:txBody>
      </p:sp>
    </p:spTree>
    <p:extLst>
      <p:ext uri="{BB962C8B-B14F-4D97-AF65-F5344CB8AC3E}">
        <p14:creationId xmlns:p14="http://schemas.microsoft.com/office/powerpoint/2010/main" val="2638766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DE3F5-29C1-470C-B746-FDF56CF63D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C9E5B1-E3CF-43D7-93AB-3FD0E1C5D4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14B6D15-B856-45E4-A471-EB8FE1BCCCC3}"/>
              </a:ext>
            </a:extLst>
          </p:cNvPr>
          <p:cNvSpPr>
            <a:spLocks noGrp="1"/>
          </p:cNvSpPr>
          <p:nvPr>
            <p:ph type="dt" sz="half" idx="10"/>
          </p:nvPr>
        </p:nvSpPr>
        <p:spPr/>
        <p:txBody>
          <a:bodyPr/>
          <a:lstStyle/>
          <a:p>
            <a:fld id="{5720371A-BFCC-4039-8DBA-D72E7E47F24D}" type="datetimeFigureOut">
              <a:rPr lang="en-US" smtClean="0"/>
              <a:t>7/15/2022</a:t>
            </a:fld>
            <a:endParaRPr lang="en-US"/>
          </a:p>
        </p:txBody>
      </p:sp>
      <p:sp>
        <p:nvSpPr>
          <p:cNvPr id="5" name="Footer Placeholder 4">
            <a:extLst>
              <a:ext uri="{FF2B5EF4-FFF2-40B4-BE49-F238E27FC236}">
                <a16:creationId xmlns:a16="http://schemas.microsoft.com/office/drawing/2014/main" id="{F22F653D-CC20-47BF-A56E-DF2663FFD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2C33A0-0CB8-4A67-B568-5591F2BA93E1}"/>
              </a:ext>
            </a:extLst>
          </p:cNvPr>
          <p:cNvSpPr>
            <a:spLocks noGrp="1"/>
          </p:cNvSpPr>
          <p:nvPr>
            <p:ph type="sldNum" sz="quarter" idx="12"/>
          </p:nvPr>
        </p:nvSpPr>
        <p:spPr/>
        <p:txBody>
          <a:bodyPr/>
          <a:lstStyle/>
          <a:p>
            <a:fld id="{2AB5C682-4967-41A6-8CD7-5011E10AB73A}" type="slidenum">
              <a:rPr lang="en-US" smtClean="0"/>
              <a:t>‹#›</a:t>
            </a:fld>
            <a:endParaRPr lang="en-US"/>
          </a:p>
        </p:txBody>
      </p:sp>
    </p:spTree>
    <p:extLst>
      <p:ext uri="{BB962C8B-B14F-4D97-AF65-F5344CB8AC3E}">
        <p14:creationId xmlns:p14="http://schemas.microsoft.com/office/powerpoint/2010/main" val="1291039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CBDA1-16C7-4120-853B-A434CD734B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48FE1-0827-4527-BAAE-137D0469A55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5E0C7A-1080-425A-93C2-67384F75A70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7607A2-B228-4324-BB2B-F623C2EC8CD1}"/>
              </a:ext>
            </a:extLst>
          </p:cNvPr>
          <p:cNvSpPr>
            <a:spLocks noGrp="1"/>
          </p:cNvSpPr>
          <p:nvPr>
            <p:ph type="dt" sz="half" idx="10"/>
          </p:nvPr>
        </p:nvSpPr>
        <p:spPr/>
        <p:txBody>
          <a:bodyPr/>
          <a:lstStyle/>
          <a:p>
            <a:fld id="{5720371A-BFCC-4039-8DBA-D72E7E47F24D}" type="datetimeFigureOut">
              <a:rPr lang="en-US" smtClean="0"/>
              <a:t>7/15/2022</a:t>
            </a:fld>
            <a:endParaRPr lang="en-US"/>
          </a:p>
        </p:txBody>
      </p:sp>
      <p:sp>
        <p:nvSpPr>
          <p:cNvPr id="6" name="Footer Placeholder 5">
            <a:extLst>
              <a:ext uri="{FF2B5EF4-FFF2-40B4-BE49-F238E27FC236}">
                <a16:creationId xmlns:a16="http://schemas.microsoft.com/office/drawing/2014/main" id="{4CF732E9-B1C2-4C00-87D4-EB56E3FF21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00A37E-3F2C-4FF5-9C12-82D503F3065E}"/>
              </a:ext>
            </a:extLst>
          </p:cNvPr>
          <p:cNvSpPr>
            <a:spLocks noGrp="1"/>
          </p:cNvSpPr>
          <p:nvPr>
            <p:ph type="sldNum" sz="quarter" idx="12"/>
          </p:nvPr>
        </p:nvSpPr>
        <p:spPr/>
        <p:txBody>
          <a:bodyPr/>
          <a:lstStyle/>
          <a:p>
            <a:fld id="{2AB5C682-4967-41A6-8CD7-5011E10AB73A}" type="slidenum">
              <a:rPr lang="en-US" smtClean="0"/>
              <a:t>‹#›</a:t>
            </a:fld>
            <a:endParaRPr lang="en-US"/>
          </a:p>
        </p:txBody>
      </p:sp>
    </p:spTree>
    <p:extLst>
      <p:ext uri="{BB962C8B-B14F-4D97-AF65-F5344CB8AC3E}">
        <p14:creationId xmlns:p14="http://schemas.microsoft.com/office/powerpoint/2010/main" val="2782370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BB437-4AB1-4B9C-96E2-4C518BC23B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7FB8B9-E988-40EC-8E02-AC828327D4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1367AE3-3612-4D50-87B5-3B4E966D71F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92E92F-0414-406F-9572-F0B2BD90CE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0F4FB17-335A-41F7-9BD3-D16029E6FA5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DFAF8B-EFD5-45BF-9202-5AB12B9EA9B8}"/>
              </a:ext>
            </a:extLst>
          </p:cNvPr>
          <p:cNvSpPr>
            <a:spLocks noGrp="1"/>
          </p:cNvSpPr>
          <p:nvPr>
            <p:ph type="dt" sz="half" idx="10"/>
          </p:nvPr>
        </p:nvSpPr>
        <p:spPr/>
        <p:txBody>
          <a:bodyPr/>
          <a:lstStyle/>
          <a:p>
            <a:fld id="{5720371A-BFCC-4039-8DBA-D72E7E47F24D}" type="datetimeFigureOut">
              <a:rPr lang="en-US" smtClean="0"/>
              <a:t>7/15/2022</a:t>
            </a:fld>
            <a:endParaRPr lang="en-US"/>
          </a:p>
        </p:txBody>
      </p:sp>
      <p:sp>
        <p:nvSpPr>
          <p:cNvPr id="8" name="Footer Placeholder 7">
            <a:extLst>
              <a:ext uri="{FF2B5EF4-FFF2-40B4-BE49-F238E27FC236}">
                <a16:creationId xmlns:a16="http://schemas.microsoft.com/office/drawing/2014/main" id="{030D8A5D-E401-4A11-B8FE-8AD7DA1413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41C109-A75A-42BA-959C-7CF004FD6567}"/>
              </a:ext>
            </a:extLst>
          </p:cNvPr>
          <p:cNvSpPr>
            <a:spLocks noGrp="1"/>
          </p:cNvSpPr>
          <p:nvPr>
            <p:ph type="sldNum" sz="quarter" idx="12"/>
          </p:nvPr>
        </p:nvSpPr>
        <p:spPr/>
        <p:txBody>
          <a:bodyPr/>
          <a:lstStyle/>
          <a:p>
            <a:fld id="{2AB5C682-4967-41A6-8CD7-5011E10AB73A}" type="slidenum">
              <a:rPr lang="en-US" smtClean="0"/>
              <a:t>‹#›</a:t>
            </a:fld>
            <a:endParaRPr lang="en-US"/>
          </a:p>
        </p:txBody>
      </p:sp>
    </p:spTree>
    <p:extLst>
      <p:ext uri="{BB962C8B-B14F-4D97-AF65-F5344CB8AC3E}">
        <p14:creationId xmlns:p14="http://schemas.microsoft.com/office/powerpoint/2010/main" val="4048410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36A6B-43A1-4D7D-A732-6CE36015A6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8C9344-CD7F-4604-A04A-8894D1D3B809}"/>
              </a:ext>
            </a:extLst>
          </p:cNvPr>
          <p:cNvSpPr>
            <a:spLocks noGrp="1"/>
          </p:cNvSpPr>
          <p:nvPr>
            <p:ph type="dt" sz="half" idx="10"/>
          </p:nvPr>
        </p:nvSpPr>
        <p:spPr/>
        <p:txBody>
          <a:bodyPr/>
          <a:lstStyle/>
          <a:p>
            <a:fld id="{5720371A-BFCC-4039-8DBA-D72E7E47F24D}" type="datetimeFigureOut">
              <a:rPr lang="en-US" smtClean="0"/>
              <a:t>7/15/2022</a:t>
            </a:fld>
            <a:endParaRPr lang="en-US"/>
          </a:p>
        </p:txBody>
      </p:sp>
      <p:sp>
        <p:nvSpPr>
          <p:cNvPr id="4" name="Footer Placeholder 3">
            <a:extLst>
              <a:ext uri="{FF2B5EF4-FFF2-40B4-BE49-F238E27FC236}">
                <a16:creationId xmlns:a16="http://schemas.microsoft.com/office/drawing/2014/main" id="{82D28C39-5FB5-4CAD-902B-B88B5F3EA4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80D5EC-0548-46E3-94D0-A0A56CA79592}"/>
              </a:ext>
            </a:extLst>
          </p:cNvPr>
          <p:cNvSpPr>
            <a:spLocks noGrp="1"/>
          </p:cNvSpPr>
          <p:nvPr>
            <p:ph type="sldNum" sz="quarter" idx="12"/>
          </p:nvPr>
        </p:nvSpPr>
        <p:spPr/>
        <p:txBody>
          <a:bodyPr/>
          <a:lstStyle/>
          <a:p>
            <a:fld id="{2AB5C682-4967-41A6-8CD7-5011E10AB73A}" type="slidenum">
              <a:rPr lang="en-US" smtClean="0"/>
              <a:t>‹#›</a:t>
            </a:fld>
            <a:endParaRPr lang="en-US"/>
          </a:p>
        </p:txBody>
      </p:sp>
    </p:spTree>
    <p:extLst>
      <p:ext uri="{BB962C8B-B14F-4D97-AF65-F5344CB8AC3E}">
        <p14:creationId xmlns:p14="http://schemas.microsoft.com/office/powerpoint/2010/main" val="1090196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746629-E4F1-4AF6-951A-677C716AAA55}"/>
              </a:ext>
            </a:extLst>
          </p:cNvPr>
          <p:cNvSpPr>
            <a:spLocks noGrp="1"/>
          </p:cNvSpPr>
          <p:nvPr>
            <p:ph type="dt" sz="half" idx="10"/>
          </p:nvPr>
        </p:nvSpPr>
        <p:spPr/>
        <p:txBody>
          <a:bodyPr/>
          <a:lstStyle/>
          <a:p>
            <a:fld id="{5720371A-BFCC-4039-8DBA-D72E7E47F24D}" type="datetimeFigureOut">
              <a:rPr lang="en-US" smtClean="0"/>
              <a:t>7/15/2022</a:t>
            </a:fld>
            <a:endParaRPr lang="en-US"/>
          </a:p>
        </p:txBody>
      </p:sp>
      <p:sp>
        <p:nvSpPr>
          <p:cNvPr id="3" name="Footer Placeholder 2">
            <a:extLst>
              <a:ext uri="{FF2B5EF4-FFF2-40B4-BE49-F238E27FC236}">
                <a16:creationId xmlns:a16="http://schemas.microsoft.com/office/drawing/2014/main" id="{A964CC30-490D-4215-A374-EE58CA835A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4CF3BC-0392-42FD-B925-97807F0D9CB5}"/>
              </a:ext>
            </a:extLst>
          </p:cNvPr>
          <p:cNvSpPr>
            <a:spLocks noGrp="1"/>
          </p:cNvSpPr>
          <p:nvPr>
            <p:ph type="sldNum" sz="quarter" idx="12"/>
          </p:nvPr>
        </p:nvSpPr>
        <p:spPr/>
        <p:txBody>
          <a:bodyPr/>
          <a:lstStyle/>
          <a:p>
            <a:fld id="{2AB5C682-4967-41A6-8CD7-5011E10AB73A}" type="slidenum">
              <a:rPr lang="en-US" smtClean="0"/>
              <a:t>‹#›</a:t>
            </a:fld>
            <a:endParaRPr lang="en-US"/>
          </a:p>
        </p:txBody>
      </p:sp>
    </p:spTree>
    <p:extLst>
      <p:ext uri="{BB962C8B-B14F-4D97-AF65-F5344CB8AC3E}">
        <p14:creationId xmlns:p14="http://schemas.microsoft.com/office/powerpoint/2010/main" val="3652162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83584-5470-44EA-A941-BB84445B97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1DAC47-BCF9-41C2-AF3F-8C79252F43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E272C3-1D2F-4C22-8D5E-EFEB62F96B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A46C259-15D7-4299-BBEC-7D4747FF4872}"/>
              </a:ext>
            </a:extLst>
          </p:cNvPr>
          <p:cNvSpPr>
            <a:spLocks noGrp="1"/>
          </p:cNvSpPr>
          <p:nvPr>
            <p:ph type="dt" sz="half" idx="10"/>
          </p:nvPr>
        </p:nvSpPr>
        <p:spPr/>
        <p:txBody>
          <a:bodyPr/>
          <a:lstStyle/>
          <a:p>
            <a:fld id="{5720371A-BFCC-4039-8DBA-D72E7E47F24D}" type="datetimeFigureOut">
              <a:rPr lang="en-US" smtClean="0"/>
              <a:t>7/15/2022</a:t>
            </a:fld>
            <a:endParaRPr lang="en-US"/>
          </a:p>
        </p:txBody>
      </p:sp>
      <p:sp>
        <p:nvSpPr>
          <p:cNvPr id="6" name="Footer Placeholder 5">
            <a:extLst>
              <a:ext uri="{FF2B5EF4-FFF2-40B4-BE49-F238E27FC236}">
                <a16:creationId xmlns:a16="http://schemas.microsoft.com/office/drawing/2014/main" id="{06810482-8FFE-429F-BDD7-D10336E1F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4B63C7-3D97-4F50-B2C7-139EF48EABB0}"/>
              </a:ext>
            </a:extLst>
          </p:cNvPr>
          <p:cNvSpPr>
            <a:spLocks noGrp="1"/>
          </p:cNvSpPr>
          <p:nvPr>
            <p:ph type="sldNum" sz="quarter" idx="12"/>
          </p:nvPr>
        </p:nvSpPr>
        <p:spPr/>
        <p:txBody>
          <a:bodyPr/>
          <a:lstStyle/>
          <a:p>
            <a:fld id="{2AB5C682-4967-41A6-8CD7-5011E10AB73A}" type="slidenum">
              <a:rPr lang="en-US" smtClean="0"/>
              <a:t>‹#›</a:t>
            </a:fld>
            <a:endParaRPr lang="en-US"/>
          </a:p>
        </p:txBody>
      </p:sp>
    </p:spTree>
    <p:extLst>
      <p:ext uri="{BB962C8B-B14F-4D97-AF65-F5344CB8AC3E}">
        <p14:creationId xmlns:p14="http://schemas.microsoft.com/office/powerpoint/2010/main" val="1803748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14A79-AE35-4110-91BB-7CF7E6689B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E9E515-3994-441F-B52B-19615C8C90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F7EC63-BB1B-4EE4-8BC8-7393BD4E8F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119E800-C719-4E28-BF00-FFF7D3657EDA}"/>
              </a:ext>
            </a:extLst>
          </p:cNvPr>
          <p:cNvSpPr>
            <a:spLocks noGrp="1"/>
          </p:cNvSpPr>
          <p:nvPr>
            <p:ph type="dt" sz="half" idx="10"/>
          </p:nvPr>
        </p:nvSpPr>
        <p:spPr/>
        <p:txBody>
          <a:bodyPr/>
          <a:lstStyle/>
          <a:p>
            <a:fld id="{5720371A-BFCC-4039-8DBA-D72E7E47F24D}" type="datetimeFigureOut">
              <a:rPr lang="en-US" smtClean="0"/>
              <a:t>7/15/2022</a:t>
            </a:fld>
            <a:endParaRPr lang="en-US"/>
          </a:p>
        </p:txBody>
      </p:sp>
      <p:sp>
        <p:nvSpPr>
          <p:cNvPr id="6" name="Footer Placeholder 5">
            <a:extLst>
              <a:ext uri="{FF2B5EF4-FFF2-40B4-BE49-F238E27FC236}">
                <a16:creationId xmlns:a16="http://schemas.microsoft.com/office/drawing/2014/main" id="{C72540FE-7876-47B8-8976-7FF3D46618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54040-A117-4C9B-8C90-EBAD45A820F8}"/>
              </a:ext>
            </a:extLst>
          </p:cNvPr>
          <p:cNvSpPr>
            <a:spLocks noGrp="1"/>
          </p:cNvSpPr>
          <p:nvPr>
            <p:ph type="sldNum" sz="quarter" idx="12"/>
          </p:nvPr>
        </p:nvSpPr>
        <p:spPr/>
        <p:txBody>
          <a:bodyPr/>
          <a:lstStyle/>
          <a:p>
            <a:fld id="{2AB5C682-4967-41A6-8CD7-5011E10AB73A}" type="slidenum">
              <a:rPr lang="en-US" smtClean="0"/>
              <a:t>‹#›</a:t>
            </a:fld>
            <a:endParaRPr lang="en-US"/>
          </a:p>
        </p:txBody>
      </p:sp>
    </p:spTree>
    <p:extLst>
      <p:ext uri="{BB962C8B-B14F-4D97-AF65-F5344CB8AC3E}">
        <p14:creationId xmlns:p14="http://schemas.microsoft.com/office/powerpoint/2010/main" val="2259325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57689D-4F49-4B68-99B1-EE40394CE4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795BB6-7735-45B0-BA28-DD3AE356B8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8AA83E-B1EC-4739-AE69-26E57BC530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20371A-BFCC-4039-8DBA-D72E7E47F24D}" type="datetimeFigureOut">
              <a:rPr lang="en-US" smtClean="0"/>
              <a:t>7/15/2022</a:t>
            </a:fld>
            <a:endParaRPr lang="en-US"/>
          </a:p>
        </p:txBody>
      </p:sp>
      <p:sp>
        <p:nvSpPr>
          <p:cNvPr id="5" name="Footer Placeholder 4">
            <a:extLst>
              <a:ext uri="{FF2B5EF4-FFF2-40B4-BE49-F238E27FC236}">
                <a16:creationId xmlns:a16="http://schemas.microsoft.com/office/drawing/2014/main" id="{BC301D1B-FABF-4E69-B7D1-83CE04C9FA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161B5A-36C0-484D-B35A-75F63C64A4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B5C682-4967-41A6-8CD7-5011E10AB73A}" type="slidenum">
              <a:rPr lang="en-US" smtClean="0"/>
              <a:t>‹#›</a:t>
            </a:fld>
            <a:endParaRPr lang="en-US"/>
          </a:p>
        </p:txBody>
      </p:sp>
    </p:spTree>
    <p:extLst>
      <p:ext uri="{BB962C8B-B14F-4D97-AF65-F5344CB8AC3E}">
        <p14:creationId xmlns:p14="http://schemas.microsoft.com/office/powerpoint/2010/main" val="2223759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l.acm.org/doi/pdf/10.1145/224401.224776"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30F7F6F-7D21-472D-A6D9-040AFBA65D60}"/>
              </a:ext>
            </a:extLst>
          </p:cNvPr>
          <p:cNvSpPr>
            <a:spLocks noGrp="1"/>
          </p:cNvSpPr>
          <p:nvPr>
            <p:ph type="subTitle" idx="1"/>
          </p:nvPr>
        </p:nvSpPr>
        <p:spPr>
          <a:xfrm>
            <a:off x="1524000" y="4079875"/>
            <a:ext cx="9144000" cy="1655762"/>
          </a:xfrm>
        </p:spPr>
        <p:txBody>
          <a:bodyPr/>
          <a:lstStyle/>
          <a:p>
            <a:r>
              <a:rPr lang="en-US" dirty="0"/>
              <a:t>Sie Siong Wong</a:t>
            </a:r>
          </a:p>
          <a:p>
            <a:r>
              <a:rPr lang="en-US" dirty="0"/>
              <a:t>2022 Summer</a:t>
            </a:r>
          </a:p>
          <a:p>
            <a:endParaRPr lang="en-US" dirty="0"/>
          </a:p>
        </p:txBody>
      </p:sp>
      <p:sp>
        <p:nvSpPr>
          <p:cNvPr id="4" name="Title 1">
            <a:extLst>
              <a:ext uri="{FF2B5EF4-FFF2-40B4-BE49-F238E27FC236}">
                <a16:creationId xmlns:a16="http://schemas.microsoft.com/office/drawing/2014/main" id="{600764B5-8BD5-4CF3-BA2C-CA4FC3230862}"/>
              </a:ext>
            </a:extLst>
          </p:cNvPr>
          <p:cNvSpPr>
            <a:spLocks noGrp="1"/>
          </p:cNvSpPr>
          <p:nvPr>
            <p:ph type="ctrTitle"/>
          </p:nvPr>
        </p:nvSpPr>
        <p:spPr>
          <a:xfrm>
            <a:off x="1523999" y="1122363"/>
            <a:ext cx="9515061" cy="2879794"/>
          </a:xfrm>
        </p:spPr>
        <p:txBody>
          <a:bodyPr>
            <a:normAutofit/>
          </a:bodyPr>
          <a:lstStyle/>
          <a:p>
            <a:r>
              <a:rPr lang="en-US" dirty="0"/>
              <a:t>DATA 604</a:t>
            </a:r>
            <a:br>
              <a:rPr lang="en-US" dirty="0"/>
            </a:br>
            <a:r>
              <a:rPr lang="en-US" dirty="0"/>
              <a:t>Final Project</a:t>
            </a:r>
            <a:br>
              <a:rPr lang="en-US" dirty="0"/>
            </a:br>
            <a:r>
              <a:rPr lang="en-US" dirty="0"/>
              <a:t>Bank Teller Simulation</a:t>
            </a:r>
          </a:p>
        </p:txBody>
      </p:sp>
    </p:spTree>
    <p:extLst>
      <p:ext uri="{BB962C8B-B14F-4D97-AF65-F5344CB8AC3E}">
        <p14:creationId xmlns:p14="http://schemas.microsoft.com/office/powerpoint/2010/main" val="1609098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30649-80A3-4DAE-BB87-05BFCD375123}"/>
              </a:ext>
            </a:extLst>
          </p:cNvPr>
          <p:cNvSpPr>
            <a:spLocks noGrp="1"/>
          </p:cNvSpPr>
          <p:nvPr>
            <p:ph type="title"/>
          </p:nvPr>
        </p:nvSpPr>
        <p:spPr/>
        <p:txBody>
          <a:bodyPr/>
          <a:lstStyle/>
          <a:p>
            <a:r>
              <a:rPr lang="en-US" dirty="0"/>
              <a:t>Simulation Codes Cont.</a:t>
            </a:r>
          </a:p>
        </p:txBody>
      </p:sp>
      <p:pic>
        <p:nvPicPr>
          <p:cNvPr id="4" name="Picture 3">
            <a:extLst>
              <a:ext uri="{FF2B5EF4-FFF2-40B4-BE49-F238E27FC236}">
                <a16:creationId xmlns:a16="http://schemas.microsoft.com/office/drawing/2014/main" id="{E2EEE3F9-3CFE-4461-A5DE-144EE9ED04EF}"/>
              </a:ext>
            </a:extLst>
          </p:cNvPr>
          <p:cNvPicPr>
            <a:picLocks noChangeAspect="1"/>
          </p:cNvPicPr>
          <p:nvPr/>
        </p:nvPicPr>
        <p:blipFill>
          <a:blip r:embed="rId2"/>
          <a:stretch>
            <a:fillRect/>
          </a:stretch>
        </p:blipFill>
        <p:spPr>
          <a:xfrm>
            <a:off x="838200" y="1597577"/>
            <a:ext cx="10233132" cy="4545495"/>
          </a:xfrm>
          <a:prstGeom prst="rect">
            <a:avLst/>
          </a:prstGeom>
        </p:spPr>
      </p:pic>
    </p:spTree>
    <p:extLst>
      <p:ext uri="{BB962C8B-B14F-4D97-AF65-F5344CB8AC3E}">
        <p14:creationId xmlns:p14="http://schemas.microsoft.com/office/powerpoint/2010/main" val="2527250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6C1C1-E831-492E-BCD1-EFDDEA6FDDB7}"/>
              </a:ext>
            </a:extLst>
          </p:cNvPr>
          <p:cNvSpPr>
            <a:spLocks noGrp="1"/>
          </p:cNvSpPr>
          <p:nvPr>
            <p:ph type="title"/>
          </p:nvPr>
        </p:nvSpPr>
        <p:spPr/>
        <p:txBody>
          <a:bodyPr/>
          <a:lstStyle/>
          <a:p>
            <a:r>
              <a:rPr lang="en-US" dirty="0"/>
              <a:t>Simulation Codes Cont.</a:t>
            </a:r>
          </a:p>
        </p:txBody>
      </p:sp>
      <p:pic>
        <p:nvPicPr>
          <p:cNvPr id="4" name="Picture 3">
            <a:extLst>
              <a:ext uri="{FF2B5EF4-FFF2-40B4-BE49-F238E27FC236}">
                <a16:creationId xmlns:a16="http://schemas.microsoft.com/office/drawing/2014/main" id="{85C6F731-CD13-4BB9-A48C-D2D3AEECF989}"/>
              </a:ext>
            </a:extLst>
          </p:cNvPr>
          <p:cNvPicPr>
            <a:picLocks noChangeAspect="1"/>
          </p:cNvPicPr>
          <p:nvPr/>
        </p:nvPicPr>
        <p:blipFill>
          <a:blip r:embed="rId2"/>
          <a:stretch>
            <a:fillRect/>
          </a:stretch>
        </p:blipFill>
        <p:spPr>
          <a:xfrm>
            <a:off x="838200" y="2022854"/>
            <a:ext cx="10588968" cy="2494239"/>
          </a:xfrm>
          <a:prstGeom prst="rect">
            <a:avLst/>
          </a:prstGeom>
        </p:spPr>
      </p:pic>
    </p:spTree>
    <p:extLst>
      <p:ext uri="{BB962C8B-B14F-4D97-AF65-F5344CB8AC3E}">
        <p14:creationId xmlns:p14="http://schemas.microsoft.com/office/powerpoint/2010/main" val="2604558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DB05F-DCF8-4A7F-92AC-F26BB205EB25}"/>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8FCA66A7-7321-47B5-952B-7F98C3286022}"/>
              </a:ext>
            </a:extLst>
          </p:cNvPr>
          <p:cNvSpPr>
            <a:spLocks noGrp="1"/>
          </p:cNvSpPr>
          <p:nvPr>
            <p:ph idx="1"/>
          </p:nvPr>
        </p:nvSpPr>
        <p:spPr>
          <a:xfrm>
            <a:off x="838200" y="1825625"/>
            <a:ext cx="10515600" cy="4667250"/>
          </a:xfrm>
        </p:spPr>
        <p:txBody>
          <a:bodyPr/>
          <a:lstStyle/>
          <a:p>
            <a:r>
              <a:rPr lang="en-US" dirty="0"/>
              <a:t>Below is a dataframe return from run simulation function:</a:t>
            </a:r>
          </a:p>
          <a:p>
            <a:pPr marL="0" indent="0">
              <a:buNone/>
            </a:pPr>
            <a:endParaRPr lang="en-US" dirty="0"/>
          </a:p>
          <a:p>
            <a:r>
              <a:rPr lang="en-US" dirty="0"/>
              <a:t>E.g. Client 0 arrived at the bank without queueing and went straight to the counter and left bank at 0.030664 minutes. All tellers have been idled for 1.316627 minutes until the second client (id=1) arrived at the bank at 1.347291 minutes.</a:t>
            </a:r>
          </a:p>
        </p:txBody>
      </p:sp>
      <p:pic>
        <p:nvPicPr>
          <p:cNvPr id="4" name="Picture 3">
            <a:extLst>
              <a:ext uri="{FF2B5EF4-FFF2-40B4-BE49-F238E27FC236}">
                <a16:creationId xmlns:a16="http://schemas.microsoft.com/office/drawing/2014/main" id="{8D9EA325-5F90-4793-BA8D-C339C092C70F}"/>
              </a:ext>
            </a:extLst>
          </p:cNvPr>
          <p:cNvPicPr>
            <a:picLocks noChangeAspect="1"/>
          </p:cNvPicPr>
          <p:nvPr/>
        </p:nvPicPr>
        <p:blipFill>
          <a:blip r:embed="rId2"/>
          <a:stretch>
            <a:fillRect/>
          </a:stretch>
        </p:blipFill>
        <p:spPr>
          <a:xfrm>
            <a:off x="1842673" y="2384004"/>
            <a:ext cx="4359344" cy="359196"/>
          </a:xfrm>
          <a:prstGeom prst="rect">
            <a:avLst/>
          </a:prstGeom>
        </p:spPr>
      </p:pic>
      <p:pic>
        <p:nvPicPr>
          <p:cNvPr id="5" name="Picture 4">
            <a:extLst>
              <a:ext uri="{FF2B5EF4-FFF2-40B4-BE49-F238E27FC236}">
                <a16:creationId xmlns:a16="http://schemas.microsoft.com/office/drawing/2014/main" id="{7CD156B7-5E51-4B30-96F8-BBA20556B354}"/>
              </a:ext>
            </a:extLst>
          </p:cNvPr>
          <p:cNvPicPr>
            <a:picLocks noChangeAspect="1"/>
          </p:cNvPicPr>
          <p:nvPr/>
        </p:nvPicPr>
        <p:blipFill>
          <a:blip r:embed="rId3"/>
          <a:stretch>
            <a:fillRect/>
          </a:stretch>
        </p:blipFill>
        <p:spPr>
          <a:xfrm>
            <a:off x="2270263" y="4552597"/>
            <a:ext cx="7377320" cy="1940278"/>
          </a:xfrm>
          <a:prstGeom prst="rect">
            <a:avLst/>
          </a:prstGeom>
        </p:spPr>
      </p:pic>
    </p:spTree>
    <p:extLst>
      <p:ext uri="{BB962C8B-B14F-4D97-AF65-F5344CB8AC3E}">
        <p14:creationId xmlns:p14="http://schemas.microsoft.com/office/powerpoint/2010/main" val="1337886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9DF2-B940-43A4-B683-9E6EC11A5E9A}"/>
              </a:ext>
            </a:extLst>
          </p:cNvPr>
          <p:cNvSpPr>
            <a:spLocks noGrp="1"/>
          </p:cNvSpPr>
          <p:nvPr>
            <p:ph type="title"/>
          </p:nvPr>
        </p:nvSpPr>
        <p:spPr/>
        <p:txBody>
          <a:bodyPr/>
          <a:lstStyle/>
          <a:p>
            <a:r>
              <a:rPr lang="en-US" dirty="0"/>
              <a:t>Results Cont.</a:t>
            </a:r>
          </a:p>
        </p:txBody>
      </p:sp>
      <p:sp>
        <p:nvSpPr>
          <p:cNvPr id="3" name="Content Placeholder 2">
            <a:extLst>
              <a:ext uri="{FF2B5EF4-FFF2-40B4-BE49-F238E27FC236}">
                <a16:creationId xmlns:a16="http://schemas.microsoft.com/office/drawing/2014/main" id="{98B73CBA-9D6E-4D9A-AD88-B2DD13EF3A64}"/>
              </a:ext>
            </a:extLst>
          </p:cNvPr>
          <p:cNvSpPr>
            <a:spLocks noGrp="1"/>
          </p:cNvSpPr>
          <p:nvPr>
            <p:ph idx="1"/>
          </p:nvPr>
        </p:nvSpPr>
        <p:spPr>
          <a:xfrm>
            <a:off x="838200" y="1825625"/>
            <a:ext cx="10515600" cy="4351338"/>
          </a:xfrm>
        </p:spPr>
        <p:txBody>
          <a:bodyPr/>
          <a:lstStyle/>
          <a:p>
            <a:r>
              <a:rPr lang="en-US" dirty="0"/>
              <a:t>Average waiting time vs. variation of mean inter-arrival time.</a:t>
            </a:r>
          </a:p>
          <a:p>
            <a:r>
              <a:rPr lang="en-US" dirty="0"/>
              <a:t>Average waiting time dropped sharply when the gap of client arrival time is at 1.5 minute.</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32E99425-E9CA-4818-97A6-7A5CB636DAFC}"/>
              </a:ext>
            </a:extLst>
          </p:cNvPr>
          <p:cNvPicPr>
            <a:picLocks noChangeAspect="1"/>
          </p:cNvPicPr>
          <p:nvPr/>
        </p:nvPicPr>
        <p:blipFill>
          <a:blip r:embed="rId2"/>
          <a:stretch>
            <a:fillRect/>
          </a:stretch>
        </p:blipFill>
        <p:spPr>
          <a:xfrm>
            <a:off x="3348451" y="3144420"/>
            <a:ext cx="4920906" cy="3167480"/>
          </a:xfrm>
          <a:prstGeom prst="rect">
            <a:avLst/>
          </a:prstGeom>
        </p:spPr>
      </p:pic>
    </p:spTree>
    <p:extLst>
      <p:ext uri="{BB962C8B-B14F-4D97-AF65-F5344CB8AC3E}">
        <p14:creationId xmlns:p14="http://schemas.microsoft.com/office/powerpoint/2010/main" val="303644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BA679-84A1-46E4-BF8F-12F7537A82F2}"/>
              </a:ext>
            </a:extLst>
          </p:cNvPr>
          <p:cNvSpPr>
            <a:spLocks noGrp="1"/>
          </p:cNvSpPr>
          <p:nvPr>
            <p:ph type="title"/>
          </p:nvPr>
        </p:nvSpPr>
        <p:spPr/>
        <p:txBody>
          <a:bodyPr/>
          <a:lstStyle/>
          <a:p>
            <a:r>
              <a:rPr lang="en-US" dirty="0"/>
              <a:t>Results Cont.</a:t>
            </a:r>
          </a:p>
        </p:txBody>
      </p:sp>
      <p:sp>
        <p:nvSpPr>
          <p:cNvPr id="3" name="Content Placeholder 2">
            <a:extLst>
              <a:ext uri="{FF2B5EF4-FFF2-40B4-BE49-F238E27FC236}">
                <a16:creationId xmlns:a16="http://schemas.microsoft.com/office/drawing/2014/main" id="{2788A874-61B6-48AA-9C85-82C7F7FACAEF}"/>
              </a:ext>
            </a:extLst>
          </p:cNvPr>
          <p:cNvSpPr>
            <a:spLocks noGrp="1"/>
          </p:cNvSpPr>
          <p:nvPr>
            <p:ph idx="1"/>
          </p:nvPr>
        </p:nvSpPr>
        <p:spPr/>
        <p:txBody>
          <a:bodyPr/>
          <a:lstStyle/>
          <a:p>
            <a:r>
              <a:rPr lang="en-US" dirty="0"/>
              <a:t>Let’s see how the average waiting time changes for different number of tellers in place with variation of mean inter-arrival time and mean serving time.</a:t>
            </a:r>
          </a:p>
          <a:p>
            <a:pPr marL="0" indent="0">
              <a:buNone/>
            </a:pPr>
            <a:endParaRPr lang="en-US" dirty="0"/>
          </a:p>
        </p:txBody>
      </p:sp>
      <p:pic>
        <p:nvPicPr>
          <p:cNvPr id="4" name="Picture 3">
            <a:extLst>
              <a:ext uri="{FF2B5EF4-FFF2-40B4-BE49-F238E27FC236}">
                <a16:creationId xmlns:a16="http://schemas.microsoft.com/office/drawing/2014/main" id="{53884A3D-DD70-4246-BC31-4807E9AAD6AA}"/>
              </a:ext>
            </a:extLst>
          </p:cNvPr>
          <p:cNvPicPr>
            <a:picLocks noChangeAspect="1"/>
          </p:cNvPicPr>
          <p:nvPr/>
        </p:nvPicPr>
        <p:blipFill>
          <a:blip r:embed="rId2"/>
          <a:stretch>
            <a:fillRect/>
          </a:stretch>
        </p:blipFill>
        <p:spPr>
          <a:xfrm>
            <a:off x="838200" y="3216320"/>
            <a:ext cx="4897197" cy="3003614"/>
          </a:xfrm>
          <a:prstGeom prst="rect">
            <a:avLst/>
          </a:prstGeom>
        </p:spPr>
      </p:pic>
      <p:pic>
        <p:nvPicPr>
          <p:cNvPr id="5" name="Picture 4">
            <a:extLst>
              <a:ext uri="{FF2B5EF4-FFF2-40B4-BE49-F238E27FC236}">
                <a16:creationId xmlns:a16="http://schemas.microsoft.com/office/drawing/2014/main" id="{F636F96C-5D3C-46D1-97FF-4A2931832414}"/>
              </a:ext>
            </a:extLst>
          </p:cNvPr>
          <p:cNvPicPr>
            <a:picLocks noChangeAspect="1"/>
          </p:cNvPicPr>
          <p:nvPr/>
        </p:nvPicPr>
        <p:blipFill>
          <a:blip r:embed="rId3"/>
          <a:stretch>
            <a:fillRect/>
          </a:stretch>
        </p:blipFill>
        <p:spPr>
          <a:xfrm>
            <a:off x="6278216" y="3173349"/>
            <a:ext cx="4718404" cy="3003614"/>
          </a:xfrm>
          <a:prstGeom prst="rect">
            <a:avLst/>
          </a:prstGeom>
        </p:spPr>
      </p:pic>
    </p:spTree>
    <p:extLst>
      <p:ext uri="{BB962C8B-B14F-4D97-AF65-F5344CB8AC3E}">
        <p14:creationId xmlns:p14="http://schemas.microsoft.com/office/powerpoint/2010/main" val="1996013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9BC73-F4D3-4199-810A-F36E5A9075C8}"/>
              </a:ext>
            </a:extLst>
          </p:cNvPr>
          <p:cNvSpPr>
            <a:spLocks noGrp="1"/>
          </p:cNvSpPr>
          <p:nvPr>
            <p:ph type="title"/>
          </p:nvPr>
        </p:nvSpPr>
        <p:spPr/>
        <p:txBody>
          <a:bodyPr/>
          <a:lstStyle/>
          <a:p>
            <a:r>
              <a:rPr lang="en-US" dirty="0"/>
              <a:t>Results Cont.</a:t>
            </a:r>
          </a:p>
        </p:txBody>
      </p:sp>
      <p:sp>
        <p:nvSpPr>
          <p:cNvPr id="3" name="Content Placeholder 2">
            <a:extLst>
              <a:ext uri="{FF2B5EF4-FFF2-40B4-BE49-F238E27FC236}">
                <a16:creationId xmlns:a16="http://schemas.microsoft.com/office/drawing/2014/main" id="{461EF6AA-6A1A-4C5D-BA2E-2F9F92E38124}"/>
              </a:ext>
            </a:extLst>
          </p:cNvPr>
          <p:cNvSpPr>
            <a:spLocks noGrp="1"/>
          </p:cNvSpPr>
          <p:nvPr>
            <p:ph idx="1"/>
          </p:nvPr>
        </p:nvSpPr>
        <p:spPr/>
        <p:txBody>
          <a:bodyPr/>
          <a:lstStyle/>
          <a:p>
            <a:r>
              <a:rPr lang="en-US" dirty="0"/>
              <a:t>Now, let’s see how the total idle time changes for different number of tellers in place with variation of mean inter-arrival time and mean serving time.</a:t>
            </a:r>
          </a:p>
          <a:p>
            <a:endParaRPr lang="en-US" dirty="0"/>
          </a:p>
        </p:txBody>
      </p:sp>
      <p:pic>
        <p:nvPicPr>
          <p:cNvPr id="4" name="Picture 3">
            <a:extLst>
              <a:ext uri="{FF2B5EF4-FFF2-40B4-BE49-F238E27FC236}">
                <a16:creationId xmlns:a16="http://schemas.microsoft.com/office/drawing/2014/main" id="{EFED3656-FE63-4FFE-B5E0-C3736767A051}"/>
              </a:ext>
            </a:extLst>
          </p:cNvPr>
          <p:cNvPicPr>
            <a:picLocks noChangeAspect="1"/>
          </p:cNvPicPr>
          <p:nvPr/>
        </p:nvPicPr>
        <p:blipFill>
          <a:blip r:embed="rId2"/>
          <a:stretch>
            <a:fillRect/>
          </a:stretch>
        </p:blipFill>
        <p:spPr>
          <a:xfrm>
            <a:off x="1041065" y="3177657"/>
            <a:ext cx="5253017" cy="2918343"/>
          </a:xfrm>
          <a:prstGeom prst="rect">
            <a:avLst/>
          </a:prstGeom>
        </p:spPr>
      </p:pic>
      <p:pic>
        <p:nvPicPr>
          <p:cNvPr id="5" name="Picture 4">
            <a:extLst>
              <a:ext uri="{FF2B5EF4-FFF2-40B4-BE49-F238E27FC236}">
                <a16:creationId xmlns:a16="http://schemas.microsoft.com/office/drawing/2014/main" id="{E2A6924C-9EF8-42DB-BCEC-C4FA6BE674D1}"/>
              </a:ext>
            </a:extLst>
          </p:cNvPr>
          <p:cNvPicPr>
            <a:picLocks noChangeAspect="1"/>
          </p:cNvPicPr>
          <p:nvPr/>
        </p:nvPicPr>
        <p:blipFill>
          <a:blip r:embed="rId3"/>
          <a:stretch>
            <a:fillRect/>
          </a:stretch>
        </p:blipFill>
        <p:spPr>
          <a:xfrm>
            <a:off x="6367254" y="3140765"/>
            <a:ext cx="5250928" cy="2918344"/>
          </a:xfrm>
          <a:prstGeom prst="rect">
            <a:avLst/>
          </a:prstGeom>
        </p:spPr>
      </p:pic>
    </p:spTree>
    <p:extLst>
      <p:ext uri="{BB962C8B-B14F-4D97-AF65-F5344CB8AC3E}">
        <p14:creationId xmlns:p14="http://schemas.microsoft.com/office/powerpoint/2010/main" val="3305915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691F3-764F-449E-9881-A5BB194D0936}"/>
              </a:ext>
            </a:extLst>
          </p:cNvPr>
          <p:cNvSpPr>
            <a:spLocks noGrp="1"/>
          </p:cNvSpPr>
          <p:nvPr>
            <p:ph type="title"/>
          </p:nvPr>
        </p:nvSpPr>
        <p:spPr/>
        <p:txBody>
          <a:bodyPr/>
          <a:lstStyle/>
          <a:p>
            <a:r>
              <a:rPr lang="en-US" dirty="0"/>
              <a:t>Results Cont.</a:t>
            </a:r>
          </a:p>
        </p:txBody>
      </p:sp>
      <p:sp>
        <p:nvSpPr>
          <p:cNvPr id="3" name="Content Placeholder 2">
            <a:extLst>
              <a:ext uri="{FF2B5EF4-FFF2-40B4-BE49-F238E27FC236}">
                <a16:creationId xmlns:a16="http://schemas.microsoft.com/office/drawing/2014/main" id="{F9EB1E9B-A5BF-40FD-B2F2-6430373BC850}"/>
              </a:ext>
            </a:extLst>
          </p:cNvPr>
          <p:cNvSpPr>
            <a:spLocks noGrp="1"/>
          </p:cNvSpPr>
          <p:nvPr>
            <p:ph idx="1"/>
          </p:nvPr>
        </p:nvSpPr>
        <p:spPr/>
        <p:txBody>
          <a:bodyPr/>
          <a:lstStyle/>
          <a:p>
            <a:r>
              <a:rPr lang="en-US" dirty="0"/>
              <a:t>Finally, let’s see how the total number of clients changes for different number of tellers in place with variation of mean inter-arrival time and mean serving time.</a:t>
            </a:r>
          </a:p>
          <a:p>
            <a:endParaRPr lang="en-US" dirty="0"/>
          </a:p>
        </p:txBody>
      </p:sp>
      <p:pic>
        <p:nvPicPr>
          <p:cNvPr id="5" name="Picture 4">
            <a:extLst>
              <a:ext uri="{FF2B5EF4-FFF2-40B4-BE49-F238E27FC236}">
                <a16:creationId xmlns:a16="http://schemas.microsoft.com/office/drawing/2014/main" id="{5CE72BB9-4F41-4B47-BE94-FF64813F95B8}"/>
              </a:ext>
            </a:extLst>
          </p:cNvPr>
          <p:cNvPicPr>
            <a:picLocks noChangeAspect="1"/>
          </p:cNvPicPr>
          <p:nvPr/>
        </p:nvPicPr>
        <p:blipFill>
          <a:blip r:embed="rId2"/>
          <a:stretch>
            <a:fillRect/>
          </a:stretch>
        </p:blipFill>
        <p:spPr>
          <a:xfrm>
            <a:off x="873105" y="3225839"/>
            <a:ext cx="5222895" cy="2832061"/>
          </a:xfrm>
          <a:prstGeom prst="rect">
            <a:avLst/>
          </a:prstGeom>
        </p:spPr>
      </p:pic>
      <p:pic>
        <p:nvPicPr>
          <p:cNvPr id="6" name="Picture 5">
            <a:extLst>
              <a:ext uri="{FF2B5EF4-FFF2-40B4-BE49-F238E27FC236}">
                <a16:creationId xmlns:a16="http://schemas.microsoft.com/office/drawing/2014/main" id="{9AA2A568-AC06-4C50-8BDD-B75E5019251F}"/>
              </a:ext>
            </a:extLst>
          </p:cNvPr>
          <p:cNvPicPr>
            <a:picLocks noChangeAspect="1"/>
          </p:cNvPicPr>
          <p:nvPr/>
        </p:nvPicPr>
        <p:blipFill>
          <a:blip r:embed="rId3"/>
          <a:stretch>
            <a:fillRect/>
          </a:stretch>
        </p:blipFill>
        <p:spPr>
          <a:xfrm>
            <a:off x="6386274" y="3225839"/>
            <a:ext cx="5164031" cy="2813011"/>
          </a:xfrm>
          <a:prstGeom prst="rect">
            <a:avLst/>
          </a:prstGeom>
        </p:spPr>
      </p:pic>
    </p:spTree>
    <p:extLst>
      <p:ext uri="{BB962C8B-B14F-4D97-AF65-F5344CB8AC3E}">
        <p14:creationId xmlns:p14="http://schemas.microsoft.com/office/powerpoint/2010/main" val="1642586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D537-982D-4DE2-B48D-A02E77C70BD9}"/>
              </a:ext>
            </a:extLst>
          </p:cNvPr>
          <p:cNvSpPr>
            <a:spLocks noGrp="1"/>
          </p:cNvSpPr>
          <p:nvPr>
            <p:ph type="title"/>
          </p:nvPr>
        </p:nvSpPr>
        <p:spPr/>
        <p:txBody>
          <a:bodyPr/>
          <a:lstStyle/>
          <a:p>
            <a:r>
              <a:rPr lang="en-US" dirty="0"/>
              <a:t>Verification and Validation</a:t>
            </a:r>
          </a:p>
        </p:txBody>
      </p:sp>
      <p:sp>
        <p:nvSpPr>
          <p:cNvPr id="3" name="Content Placeholder 2">
            <a:extLst>
              <a:ext uri="{FF2B5EF4-FFF2-40B4-BE49-F238E27FC236}">
                <a16:creationId xmlns:a16="http://schemas.microsoft.com/office/drawing/2014/main" id="{1C27C5FB-DE90-44C5-B5CA-F1A1290D3F9E}"/>
              </a:ext>
            </a:extLst>
          </p:cNvPr>
          <p:cNvSpPr>
            <a:spLocks noGrp="1"/>
          </p:cNvSpPr>
          <p:nvPr>
            <p:ph idx="1"/>
          </p:nvPr>
        </p:nvSpPr>
        <p:spPr/>
        <p:txBody>
          <a:bodyPr>
            <a:normAutofit lnSpcReduction="10000"/>
          </a:bodyPr>
          <a:lstStyle/>
          <a:p>
            <a:r>
              <a:rPr lang="en-US" dirty="0"/>
              <a:t>2 tellers is the optimal number of tellers to hire to meeting the goal of average waiting time at 3 minutes or less.</a:t>
            </a:r>
          </a:p>
          <a:p>
            <a:r>
              <a:rPr lang="en-US" dirty="0"/>
              <a:t>According to this similar simulation </a:t>
            </a:r>
            <a:r>
              <a:rPr lang="en-US" dirty="0">
                <a:hlinkClick r:id="rId2"/>
              </a:rPr>
              <a:t>article</a:t>
            </a:r>
            <a:r>
              <a:rPr lang="en-US" dirty="0"/>
              <a:t> (</a:t>
            </a:r>
            <a:r>
              <a:rPr lang="en-US" i="1" dirty="0"/>
              <a:t>Hammond and Mahesh 1995</a:t>
            </a:r>
            <a:r>
              <a:rPr lang="en-US" dirty="0"/>
              <a:t>) , majority of the banks has a desired policy to provide service for their clients within 3 minutes.</a:t>
            </a:r>
          </a:p>
          <a:p>
            <a:r>
              <a:rPr lang="en-US" dirty="0"/>
              <a:t>In the article, it also mentioned that "</a:t>
            </a:r>
            <a:r>
              <a:rPr lang="en-US" i="1" dirty="0"/>
              <a:t>The two tellers calculated to be adequate 95 % of the time under average conditions provided the desired level of service only 68 % of the time in the simulation model.</a:t>
            </a:r>
            <a:r>
              <a:rPr lang="en-US" dirty="0"/>
              <a:t>“</a:t>
            </a:r>
          </a:p>
          <a:p>
            <a:r>
              <a:rPr lang="en-US" dirty="0"/>
              <a:t>The optimal parameter values indicated from the simulation results above are 3 minutes of mean inter-arrival time and 5.5 minutes of serving as shown in below. </a:t>
            </a:r>
          </a:p>
        </p:txBody>
      </p:sp>
    </p:spTree>
    <p:extLst>
      <p:ext uri="{BB962C8B-B14F-4D97-AF65-F5344CB8AC3E}">
        <p14:creationId xmlns:p14="http://schemas.microsoft.com/office/powerpoint/2010/main" val="1309688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5857D-5639-48F1-BCF7-1D39BD97B66E}"/>
              </a:ext>
            </a:extLst>
          </p:cNvPr>
          <p:cNvSpPr>
            <a:spLocks noGrp="1"/>
          </p:cNvSpPr>
          <p:nvPr>
            <p:ph type="title"/>
          </p:nvPr>
        </p:nvSpPr>
        <p:spPr/>
        <p:txBody>
          <a:bodyPr/>
          <a:lstStyle/>
          <a:p>
            <a:r>
              <a:rPr lang="en-US" dirty="0"/>
              <a:t>Verification and Validation Cont.</a:t>
            </a:r>
          </a:p>
        </p:txBody>
      </p:sp>
      <p:sp>
        <p:nvSpPr>
          <p:cNvPr id="3" name="Content Placeholder 2">
            <a:extLst>
              <a:ext uri="{FF2B5EF4-FFF2-40B4-BE49-F238E27FC236}">
                <a16:creationId xmlns:a16="http://schemas.microsoft.com/office/drawing/2014/main" id="{52149F55-831C-46A1-A2CE-3725E3364F11}"/>
              </a:ext>
            </a:extLst>
          </p:cNvPr>
          <p:cNvSpPr>
            <a:spLocks noGrp="1"/>
          </p:cNvSpPr>
          <p:nvPr>
            <p:ph idx="1"/>
          </p:nvPr>
        </p:nvSpPr>
        <p:spPr/>
        <p:txBody>
          <a:bodyPr/>
          <a:lstStyle/>
          <a:p>
            <a:r>
              <a:rPr lang="en-US" dirty="0"/>
              <a:t>Below calculation results verify and justify the validity of the simulation model.</a:t>
            </a:r>
          </a:p>
          <a:p>
            <a:pPr marL="0" indent="0">
              <a:buNone/>
            </a:pPr>
            <a:endParaRPr lang="en-US" dirty="0"/>
          </a:p>
          <a:p>
            <a:endParaRPr lang="en-US" dirty="0"/>
          </a:p>
        </p:txBody>
      </p:sp>
      <p:pic>
        <p:nvPicPr>
          <p:cNvPr id="4" name="Picture 3">
            <a:extLst>
              <a:ext uri="{FF2B5EF4-FFF2-40B4-BE49-F238E27FC236}">
                <a16:creationId xmlns:a16="http://schemas.microsoft.com/office/drawing/2014/main" id="{C118EDC3-24AD-4A43-94D4-813991BA9C24}"/>
              </a:ext>
            </a:extLst>
          </p:cNvPr>
          <p:cNvPicPr>
            <a:picLocks noChangeAspect="1"/>
          </p:cNvPicPr>
          <p:nvPr/>
        </p:nvPicPr>
        <p:blipFill>
          <a:blip r:embed="rId2"/>
          <a:stretch>
            <a:fillRect/>
          </a:stretch>
        </p:blipFill>
        <p:spPr>
          <a:xfrm>
            <a:off x="1165962" y="2826026"/>
            <a:ext cx="10414981" cy="3485874"/>
          </a:xfrm>
          <a:prstGeom prst="rect">
            <a:avLst/>
          </a:prstGeom>
        </p:spPr>
      </p:pic>
    </p:spTree>
    <p:extLst>
      <p:ext uri="{BB962C8B-B14F-4D97-AF65-F5344CB8AC3E}">
        <p14:creationId xmlns:p14="http://schemas.microsoft.com/office/powerpoint/2010/main" val="1907731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EB6A3-B488-495D-A14C-484BD30B2A6D}"/>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65A7000C-F712-46F6-B768-A9F25DF5E577}"/>
              </a:ext>
            </a:extLst>
          </p:cNvPr>
          <p:cNvSpPr>
            <a:spLocks noGrp="1"/>
          </p:cNvSpPr>
          <p:nvPr>
            <p:ph idx="1"/>
          </p:nvPr>
        </p:nvSpPr>
        <p:spPr/>
        <p:txBody>
          <a:bodyPr>
            <a:normAutofit lnSpcReduction="10000"/>
          </a:bodyPr>
          <a:lstStyle/>
          <a:p>
            <a:r>
              <a:rPr lang="en-US" dirty="0"/>
              <a:t>This bank teller simulation study has demonstrated that bank executives can use this simulation program to figure out the optimal number of tellers based on the mean inter-arrival time and the mean serving time for a client.</a:t>
            </a:r>
          </a:p>
          <a:p>
            <a:r>
              <a:rPr lang="en-US" dirty="0"/>
              <a:t>The number of clients coming in every working day looking for tellers vary greatly across different regions and communities. For example, the bank located in high population density areas like Manhattan will require much more tellers. </a:t>
            </a:r>
          </a:p>
          <a:p>
            <a:r>
              <a:rPr lang="en-US" dirty="0"/>
              <a:t>It requires executives to have a good estimate of mean inter-arrival time and mean serving time in order to use this simulation program to find out the optimal number of tellers.</a:t>
            </a:r>
          </a:p>
        </p:txBody>
      </p:sp>
    </p:spTree>
    <p:extLst>
      <p:ext uri="{BB962C8B-B14F-4D97-AF65-F5344CB8AC3E}">
        <p14:creationId xmlns:p14="http://schemas.microsoft.com/office/powerpoint/2010/main" val="3212846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C5B0F-37A7-4082-82CD-C8B809F5FC49}"/>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BAB0717C-596E-472B-B3E0-BF26B465E4EC}"/>
              </a:ext>
            </a:extLst>
          </p:cNvPr>
          <p:cNvSpPr>
            <a:spLocks noGrp="1"/>
          </p:cNvSpPr>
          <p:nvPr>
            <p:ph idx="1"/>
          </p:nvPr>
        </p:nvSpPr>
        <p:spPr/>
        <p:txBody>
          <a:bodyPr>
            <a:normAutofit lnSpcReduction="10000"/>
          </a:bodyPr>
          <a:lstStyle/>
          <a:p>
            <a:r>
              <a:rPr lang="en-US" dirty="0"/>
              <a:t>How is changing the number of bank tellers might affect the waiting time for clients.</a:t>
            </a:r>
          </a:p>
          <a:p>
            <a:pPr marL="0" indent="0">
              <a:buNone/>
            </a:pPr>
            <a:endParaRPr lang="en-US" dirty="0"/>
          </a:p>
          <a:p>
            <a:r>
              <a:rPr lang="en-US" dirty="0"/>
              <a:t> Bank executives don't want to hire too many tellers, and too little tellers that can cause customers to wait in line too long which cause customer dissatisfaction.</a:t>
            </a:r>
          </a:p>
          <a:p>
            <a:endParaRPr lang="en-US" dirty="0"/>
          </a:p>
          <a:p>
            <a:r>
              <a:rPr lang="en-US" dirty="0"/>
              <a:t>This goal of developing this simulation program is to help bank executives to determine an optimal number of tellers they want to hire for</a:t>
            </a:r>
          </a:p>
        </p:txBody>
      </p:sp>
    </p:spTree>
    <p:extLst>
      <p:ext uri="{BB962C8B-B14F-4D97-AF65-F5344CB8AC3E}">
        <p14:creationId xmlns:p14="http://schemas.microsoft.com/office/powerpoint/2010/main" val="1094989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60,013 Enjoy Summer Cliparts, Stock Vector and Royalty Free Enjoy Summer  Illustrations">
            <a:extLst>
              <a:ext uri="{FF2B5EF4-FFF2-40B4-BE49-F238E27FC236}">
                <a16:creationId xmlns:a16="http://schemas.microsoft.com/office/drawing/2014/main" id="{F5385E07-B19C-471F-A8DA-86394F25B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3263" y="1058779"/>
            <a:ext cx="7305474" cy="4740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654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854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6769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90E6A-520D-4C6F-A745-A65D137FC9FA}"/>
              </a:ext>
            </a:extLst>
          </p:cNvPr>
          <p:cNvSpPr>
            <a:spLocks noGrp="1"/>
          </p:cNvSpPr>
          <p:nvPr>
            <p:ph type="title"/>
          </p:nvPr>
        </p:nvSpPr>
        <p:spPr/>
        <p:txBody>
          <a:bodyPr/>
          <a:lstStyle/>
          <a:p>
            <a:r>
              <a:rPr lang="en-US" dirty="0"/>
              <a:t>Simulation Codes</a:t>
            </a:r>
          </a:p>
        </p:txBody>
      </p:sp>
      <p:sp>
        <p:nvSpPr>
          <p:cNvPr id="3" name="Content Placeholder 2">
            <a:extLst>
              <a:ext uri="{FF2B5EF4-FFF2-40B4-BE49-F238E27FC236}">
                <a16:creationId xmlns:a16="http://schemas.microsoft.com/office/drawing/2014/main" id="{379C41C5-96F3-43AD-89E2-CE3A4E7D6FC4}"/>
              </a:ext>
            </a:extLst>
          </p:cNvPr>
          <p:cNvSpPr>
            <a:spLocks noGrp="1"/>
          </p:cNvSpPr>
          <p:nvPr>
            <p:ph idx="1"/>
          </p:nvPr>
        </p:nvSpPr>
        <p:spPr/>
        <p:txBody>
          <a:bodyPr>
            <a:normAutofit/>
          </a:bodyPr>
          <a:lstStyle/>
          <a:p>
            <a:r>
              <a:rPr lang="en-US" dirty="0"/>
              <a:t>The libraries that I use to develop this simulation program is as below.</a:t>
            </a:r>
          </a:p>
          <a:p>
            <a:pPr marL="457200" lvl="1" indent="0">
              <a:buNone/>
            </a:pPr>
            <a:r>
              <a:rPr lang="en-US" dirty="0"/>
              <a:t>- </a:t>
            </a:r>
            <a:r>
              <a:rPr lang="en-US" dirty="0" err="1"/>
              <a:t>simpy</a:t>
            </a:r>
            <a:endParaRPr lang="en-US" dirty="0"/>
          </a:p>
          <a:p>
            <a:pPr marL="457200" lvl="1" indent="0">
              <a:buNone/>
            </a:pPr>
            <a:r>
              <a:rPr lang="en-US" dirty="0"/>
              <a:t>- random</a:t>
            </a:r>
          </a:p>
          <a:p>
            <a:pPr marL="457200" lvl="1" indent="0">
              <a:buNone/>
            </a:pPr>
            <a:r>
              <a:rPr lang="en-US" dirty="0"/>
              <a:t>- </a:t>
            </a:r>
            <a:r>
              <a:rPr lang="en-US" dirty="0" err="1"/>
              <a:t>numpy</a:t>
            </a:r>
            <a:endParaRPr lang="en-US" dirty="0"/>
          </a:p>
          <a:p>
            <a:pPr marL="457200" lvl="1" indent="0">
              <a:buNone/>
            </a:pPr>
            <a:r>
              <a:rPr lang="en-US" dirty="0"/>
              <a:t>- </a:t>
            </a:r>
            <a:r>
              <a:rPr lang="en-US" dirty="0" err="1"/>
              <a:t>modsim</a:t>
            </a:r>
            <a:endParaRPr lang="en-US" dirty="0"/>
          </a:p>
          <a:p>
            <a:r>
              <a:rPr lang="en-US" dirty="0"/>
              <a:t>The simulation program was built mainly based on the </a:t>
            </a:r>
            <a:r>
              <a:rPr lang="en-US" dirty="0" err="1"/>
              <a:t>simpy</a:t>
            </a:r>
            <a:r>
              <a:rPr lang="en-US" dirty="0"/>
              <a:t>. I use other libraries in additional to the </a:t>
            </a:r>
            <a:r>
              <a:rPr lang="en-US" dirty="0" err="1"/>
              <a:t>simpy</a:t>
            </a:r>
            <a:r>
              <a:rPr lang="en-US" dirty="0"/>
              <a:t> because of some functions. For example, random library has the randomized exponential distribution function which is a critical function for generating client arrival time.</a:t>
            </a:r>
          </a:p>
          <a:p>
            <a:pPr marL="457200" lvl="1" indent="0">
              <a:buNone/>
            </a:pPr>
            <a:endParaRPr lang="en-US" dirty="0"/>
          </a:p>
        </p:txBody>
      </p:sp>
    </p:spTree>
    <p:extLst>
      <p:ext uri="{BB962C8B-B14F-4D97-AF65-F5344CB8AC3E}">
        <p14:creationId xmlns:p14="http://schemas.microsoft.com/office/powerpoint/2010/main" val="1964460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7FAF2-2C18-402F-99F8-021C1CB46C16}"/>
              </a:ext>
            </a:extLst>
          </p:cNvPr>
          <p:cNvSpPr>
            <a:spLocks noGrp="1"/>
          </p:cNvSpPr>
          <p:nvPr>
            <p:ph type="title"/>
          </p:nvPr>
        </p:nvSpPr>
        <p:spPr/>
        <p:txBody>
          <a:bodyPr/>
          <a:lstStyle/>
          <a:p>
            <a:r>
              <a:rPr lang="en-US" dirty="0"/>
              <a:t>Simulation Codes Cont.</a:t>
            </a:r>
          </a:p>
        </p:txBody>
      </p:sp>
      <p:sp>
        <p:nvSpPr>
          <p:cNvPr id="3" name="Content Placeholder 2">
            <a:extLst>
              <a:ext uri="{FF2B5EF4-FFF2-40B4-BE49-F238E27FC236}">
                <a16:creationId xmlns:a16="http://schemas.microsoft.com/office/drawing/2014/main" id="{629F8309-E3A4-43FD-90E0-1420FF268E55}"/>
              </a:ext>
            </a:extLst>
          </p:cNvPr>
          <p:cNvSpPr>
            <a:spLocks noGrp="1"/>
          </p:cNvSpPr>
          <p:nvPr>
            <p:ph idx="1"/>
          </p:nvPr>
        </p:nvSpPr>
        <p:spPr/>
        <p:txBody>
          <a:bodyPr/>
          <a:lstStyle/>
          <a:p>
            <a:r>
              <a:rPr lang="en-US" dirty="0"/>
              <a:t>There are 3 functions with parameters built into this simulation.</a:t>
            </a:r>
          </a:p>
          <a:p>
            <a:pPr lvl="1">
              <a:buFontTx/>
              <a:buChar char="-"/>
            </a:pPr>
            <a:r>
              <a:rPr lang="en-US" dirty="0" err="1"/>
              <a:t>client_generator</a:t>
            </a:r>
            <a:r>
              <a:rPr lang="en-US" dirty="0"/>
              <a:t>(env, </a:t>
            </a:r>
            <a:r>
              <a:rPr lang="en-US" dirty="0" err="1"/>
              <a:t>mean_inter_arrival_time</a:t>
            </a:r>
            <a:r>
              <a:rPr lang="en-US" dirty="0"/>
              <a:t>, </a:t>
            </a:r>
            <a:r>
              <a:rPr lang="en-US" dirty="0" err="1"/>
              <a:t>mean_serve_time</a:t>
            </a:r>
            <a:r>
              <a:rPr lang="en-US" dirty="0"/>
              <a:t>, teller)</a:t>
            </a:r>
          </a:p>
          <a:p>
            <a:pPr marL="457200" lvl="1" indent="0">
              <a:buNone/>
            </a:pPr>
            <a:endParaRPr lang="en-US" dirty="0"/>
          </a:p>
          <a:p>
            <a:pPr lvl="1">
              <a:buFontTx/>
              <a:buChar char="-"/>
            </a:pPr>
            <a:r>
              <a:rPr lang="en-US" dirty="0" err="1"/>
              <a:t>activity_generator</a:t>
            </a:r>
            <a:r>
              <a:rPr lang="en-US" dirty="0"/>
              <a:t>(env, </a:t>
            </a:r>
            <a:r>
              <a:rPr lang="en-US" dirty="0" err="1"/>
              <a:t>mean_serve_time</a:t>
            </a:r>
            <a:r>
              <a:rPr lang="en-US" dirty="0"/>
              <a:t>, teller, </a:t>
            </a:r>
            <a:r>
              <a:rPr lang="en-US" dirty="0" err="1"/>
              <a:t>c_id</a:t>
            </a:r>
            <a:r>
              <a:rPr lang="en-US" dirty="0"/>
              <a:t>)</a:t>
            </a:r>
          </a:p>
          <a:p>
            <a:pPr marL="457200" lvl="1" indent="0">
              <a:buNone/>
            </a:pPr>
            <a:endParaRPr lang="en-US" dirty="0"/>
          </a:p>
          <a:p>
            <a:pPr lvl="1">
              <a:buFontTx/>
              <a:buChar char="-"/>
            </a:pPr>
            <a:r>
              <a:rPr lang="en-US" dirty="0" err="1"/>
              <a:t>run_simulation</a:t>
            </a:r>
            <a:r>
              <a:rPr lang="en-US" dirty="0"/>
              <a:t>(capacity, </a:t>
            </a:r>
            <a:r>
              <a:rPr lang="en-US" dirty="0" err="1"/>
              <a:t>arrival_time</a:t>
            </a:r>
            <a:r>
              <a:rPr lang="en-US" dirty="0"/>
              <a:t>, </a:t>
            </a:r>
            <a:r>
              <a:rPr lang="en-US" dirty="0" err="1"/>
              <a:t>serve_time</a:t>
            </a:r>
            <a:r>
              <a:rPr lang="en-US" dirty="0"/>
              <a:t>)</a:t>
            </a:r>
          </a:p>
          <a:p>
            <a:pPr marL="457200" lvl="1" indent="0">
              <a:buNone/>
            </a:pPr>
            <a:endParaRPr lang="en-US" dirty="0"/>
          </a:p>
          <a:p>
            <a:r>
              <a:rPr lang="en-US" dirty="0"/>
              <a:t>The details of these functions are showing in the following slides.</a:t>
            </a:r>
          </a:p>
          <a:p>
            <a:endParaRPr lang="en-US" dirty="0"/>
          </a:p>
        </p:txBody>
      </p:sp>
    </p:spTree>
    <p:extLst>
      <p:ext uri="{BB962C8B-B14F-4D97-AF65-F5344CB8AC3E}">
        <p14:creationId xmlns:p14="http://schemas.microsoft.com/office/powerpoint/2010/main" val="1769720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735C0-4677-432F-9B63-D3C2AF32ED6B}"/>
              </a:ext>
            </a:extLst>
          </p:cNvPr>
          <p:cNvSpPr>
            <a:spLocks noGrp="1"/>
          </p:cNvSpPr>
          <p:nvPr>
            <p:ph type="title"/>
          </p:nvPr>
        </p:nvSpPr>
        <p:spPr/>
        <p:txBody>
          <a:bodyPr/>
          <a:lstStyle/>
          <a:p>
            <a:r>
              <a:rPr lang="en-US" dirty="0"/>
              <a:t>Simulation Codes Cont.</a:t>
            </a:r>
          </a:p>
        </p:txBody>
      </p:sp>
      <p:pic>
        <p:nvPicPr>
          <p:cNvPr id="6" name="Picture 5">
            <a:extLst>
              <a:ext uri="{FF2B5EF4-FFF2-40B4-BE49-F238E27FC236}">
                <a16:creationId xmlns:a16="http://schemas.microsoft.com/office/drawing/2014/main" id="{BDAF660B-D9F3-4574-8BAC-829766D87E5B}"/>
              </a:ext>
            </a:extLst>
          </p:cNvPr>
          <p:cNvPicPr>
            <a:picLocks noChangeAspect="1"/>
          </p:cNvPicPr>
          <p:nvPr/>
        </p:nvPicPr>
        <p:blipFill>
          <a:blip r:embed="rId2"/>
          <a:stretch>
            <a:fillRect/>
          </a:stretch>
        </p:blipFill>
        <p:spPr>
          <a:xfrm>
            <a:off x="997226" y="1532387"/>
            <a:ext cx="9432235" cy="5076450"/>
          </a:xfrm>
          <a:prstGeom prst="rect">
            <a:avLst/>
          </a:prstGeom>
        </p:spPr>
      </p:pic>
    </p:spTree>
    <p:extLst>
      <p:ext uri="{BB962C8B-B14F-4D97-AF65-F5344CB8AC3E}">
        <p14:creationId xmlns:p14="http://schemas.microsoft.com/office/powerpoint/2010/main" val="4216359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EACB5-018B-4EE0-92C8-80A9CE02B60A}"/>
              </a:ext>
            </a:extLst>
          </p:cNvPr>
          <p:cNvSpPr>
            <a:spLocks noGrp="1"/>
          </p:cNvSpPr>
          <p:nvPr>
            <p:ph type="title"/>
          </p:nvPr>
        </p:nvSpPr>
        <p:spPr/>
        <p:txBody>
          <a:bodyPr/>
          <a:lstStyle/>
          <a:p>
            <a:r>
              <a:rPr lang="en-US" dirty="0"/>
              <a:t>Simulation Codes Cont.</a:t>
            </a:r>
          </a:p>
        </p:txBody>
      </p:sp>
      <p:pic>
        <p:nvPicPr>
          <p:cNvPr id="5" name="Picture 4">
            <a:extLst>
              <a:ext uri="{FF2B5EF4-FFF2-40B4-BE49-F238E27FC236}">
                <a16:creationId xmlns:a16="http://schemas.microsoft.com/office/drawing/2014/main" id="{C531C7D5-6611-4B69-8E19-32BEFB8C55E3}"/>
              </a:ext>
            </a:extLst>
          </p:cNvPr>
          <p:cNvPicPr>
            <a:picLocks noChangeAspect="1"/>
          </p:cNvPicPr>
          <p:nvPr/>
        </p:nvPicPr>
        <p:blipFill>
          <a:blip r:embed="rId2"/>
          <a:stretch>
            <a:fillRect/>
          </a:stretch>
        </p:blipFill>
        <p:spPr>
          <a:xfrm>
            <a:off x="930966" y="1536370"/>
            <a:ext cx="10071652" cy="4810731"/>
          </a:xfrm>
          <a:prstGeom prst="rect">
            <a:avLst/>
          </a:prstGeom>
        </p:spPr>
      </p:pic>
    </p:spTree>
    <p:extLst>
      <p:ext uri="{BB962C8B-B14F-4D97-AF65-F5344CB8AC3E}">
        <p14:creationId xmlns:p14="http://schemas.microsoft.com/office/powerpoint/2010/main" val="2009808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CAA60-9848-4DA2-B4F2-3631E39B3650}"/>
              </a:ext>
            </a:extLst>
          </p:cNvPr>
          <p:cNvSpPr>
            <a:spLocks noGrp="1"/>
          </p:cNvSpPr>
          <p:nvPr>
            <p:ph type="title"/>
          </p:nvPr>
        </p:nvSpPr>
        <p:spPr/>
        <p:txBody>
          <a:bodyPr/>
          <a:lstStyle/>
          <a:p>
            <a:r>
              <a:rPr lang="en-US" dirty="0"/>
              <a:t>Simulation Codes Cont.</a:t>
            </a:r>
          </a:p>
        </p:txBody>
      </p:sp>
      <p:pic>
        <p:nvPicPr>
          <p:cNvPr id="4" name="Picture 3">
            <a:extLst>
              <a:ext uri="{FF2B5EF4-FFF2-40B4-BE49-F238E27FC236}">
                <a16:creationId xmlns:a16="http://schemas.microsoft.com/office/drawing/2014/main" id="{CBAA5951-DF7B-4D5D-BA9E-EF3157E402E2}"/>
              </a:ext>
            </a:extLst>
          </p:cNvPr>
          <p:cNvPicPr>
            <a:picLocks noChangeAspect="1"/>
          </p:cNvPicPr>
          <p:nvPr/>
        </p:nvPicPr>
        <p:blipFill>
          <a:blip r:embed="rId2"/>
          <a:stretch>
            <a:fillRect/>
          </a:stretch>
        </p:blipFill>
        <p:spPr>
          <a:xfrm>
            <a:off x="757946" y="2239617"/>
            <a:ext cx="10676107" cy="2786644"/>
          </a:xfrm>
          <a:prstGeom prst="rect">
            <a:avLst/>
          </a:prstGeom>
        </p:spPr>
      </p:pic>
    </p:spTree>
    <p:extLst>
      <p:ext uri="{BB962C8B-B14F-4D97-AF65-F5344CB8AC3E}">
        <p14:creationId xmlns:p14="http://schemas.microsoft.com/office/powerpoint/2010/main" val="786034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697</Words>
  <Application>Microsoft Office PowerPoint</Application>
  <PresentationFormat>Widescreen</PresentationFormat>
  <Paragraphs>54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DATA 604 Final Project Bank Teller Simulation</vt:lpstr>
      <vt:lpstr>Problem Statement</vt:lpstr>
      <vt:lpstr>PowerPoint Presentation</vt:lpstr>
      <vt:lpstr>PowerPoint Presentation</vt:lpstr>
      <vt:lpstr>Simulation Codes</vt:lpstr>
      <vt:lpstr>Simulation Codes Cont.</vt:lpstr>
      <vt:lpstr>Simulation Codes Cont.</vt:lpstr>
      <vt:lpstr>Simulation Codes Cont.</vt:lpstr>
      <vt:lpstr>Simulation Codes Cont.</vt:lpstr>
      <vt:lpstr>Simulation Codes Cont.</vt:lpstr>
      <vt:lpstr>Simulation Codes Cont.</vt:lpstr>
      <vt:lpstr>Results</vt:lpstr>
      <vt:lpstr>Results Cont.</vt:lpstr>
      <vt:lpstr>Results Cont.</vt:lpstr>
      <vt:lpstr>Results Cont.</vt:lpstr>
      <vt:lpstr>Results Cont.</vt:lpstr>
      <vt:lpstr>Verification and Validation</vt:lpstr>
      <vt:lpstr>Verification and Validation Cont.</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604 Simulation and Modeling Techniques</dc:title>
  <dc:creator>Wong, Sie Siong</dc:creator>
  <cp:lastModifiedBy>Wong, Sie Siong</cp:lastModifiedBy>
  <cp:revision>23</cp:revision>
  <dcterms:created xsi:type="dcterms:W3CDTF">2022-07-15T23:30:07Z</dcterms:created>
  <dcterms:modified xsi:type="dcterms:W3CDTF">2022-07-16T04:57:58Z</dcterms:modified>
</cp:coreProperties>
</file>