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0" r:id="rId4"/>
    <p:sldId id="261" r:id="rId5"/>
    <p:sldId id="265" r:id="rId6"/>
    <p:sldId id="262" r:id="rId7"/>
    <p:sldId id="266" r:id="rId8"/>
    <p:sldId id="264" r:id="rId9"/>
    <p:sldId id="263" r:id="rId10"/>
    <p:sldId id="267" r:id="rId11"/>
    <p:sldId id="270" r:id="rId12"/>
    <p:sldId id="269"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04" autoAdjust="0"/>
  </p:normalViewPr>
  <p:slideViewPr>
    <p:cSldViewPr>
      <p:cViewPr>
        <p:scale>
          <a:sx n="70" d="100"/>
          <a:sy n="70" d="100"/>
        </p:scale>
        <p:origin x="-116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F54892-6E4E-4CB5-B4CC-17B882560267}" type="datetimeFigureOut">
              <a:rPr lang="en-US" smtClean="0"/>
              <a:t>9/22/2019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601069-8D62-4E57-A458-75D346DAFBB4}" type="slidenum">
              <a:rPr lang="en-US" smtClean="0"/>
              <a:t>‹#›</a:t>
            </a:fld>
            <a:endParaRPr lang="en-US"/>
          </a:p>
        </p:txBody>
      </p:sp>
    </p:spTree>
    <p:extLst>
      <p:ext uri="{BB962C8B-B14F-4D97-AF65-F5344CB8AC3E}">
        <p14:creationId xmlns:p14="http://schemas.microsoft.com/office/powerpoint/2010/main" val="2928125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datarobot.com/wiki/machine-learnin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datarobot.com/wiki/mode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Before we’re getting into the key topic today overfitting, let’s talk about partitioning data into training, validation, and holdout sets. This is the first step in developing a model says machine learning model, in order to train and validate a model. The training set is subsection of a dataset to uncovers or learns relationships between features and the target variable…….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601069-8D62-4E57-A458-75D346DAFBB4}" type="slidenum">
              <a:rPr lang="en-US" smtClean="0"/>
              <a:t>2</a:t>
            </a:fld>
            <a:endParaRPr lang="en-US"/>
          </a:p>
        </p:txBody>
      </p:sp>
    </p:spTree>
    <p:extLst>
      <p:ext uri="{BB962C8B-B14F-4D97-AF65-F5344CB8AC3E}">
        <p14:creationId xmlns:p14="http://schemas.microsoft.com/office/powerpoint/2010/main" val="4216126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a magnitude 9.1 earthquake occurred. This was never expected. It was the most powerful earthquake ever recorded in Japan.</a:t>
            </a:r>
          </a:p>
        </p:txBody>
      </p:sp>
      <p:sp>
        <p:nvSpPr>
          <p:cNvPr id="4" name="Slide Number Placeholder 3"/>
          <p:cNvSpPr>
            <a:spLocks noGrp="1"/>
          </p:cNvSpPr>
          <p:nvPr>
            <p:ph type="sldNum" sz="quarter" idx="10"/>
          </p:nvPr>
        </p:nvSpPr>
        <p:spPr/>
        <p:txBody>
          <a:bodyPr/>
          <a:lstStyle/>
          <a:p>
            <a:fld id="{4D601069-8D62-4E57-A458-75D346DAFBB4}" type="slidenum">
              <a:rPr lang="en-US" smtClean="0"/>
              <a:t>11</a:t>
            </a:fld>
            <a:endParaRPr lang="en-US"/>
          </a:p>
        </p:txBody>
      </p:sp>
    </p:spTree>
    <p:extLst>
      <p:ext uri="{BB962C8B-B14F-4D97-AF65-F5344CB8AC3E}">
        <p14:creationId xmlns:p14="http://schemas.microsoft.com/office/powerpoint/2010/main" val="1995676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figure is historical frequencies of earthquakes before the 2011 earthquake. There is no earthquake as large as a magnitude 8.0 in the region since 1964. This graph used by seismologists suggests that magnitude 9.1 earthquake was nearly impossible because if based on the plot it might occur about every 13,000 year. This type of pattern-matching is not always a good thing—it could imply an </a:t>
            </a:r>
            <a:r>
              <a:rPr lang="en-US" sz="1200" kern="1200" dirty="0" err="1" smtClean="0">
                <a:solidFill>
                  <a:schemeClr val="tx1"/>
                </a:solidFill>
                <a:effectLst/>
                <a:latin typeface="+mn-lt"/>
                <a:ea typeface="+mn-ea"/>
                <a:cs typeface="+mn-cs"/>
              </a:rPr>
              <a:t>overfit</a:t>
            </a:r>
            <a:r>
              <a:rPr lang="en-US" sz="1200" kern="1200" dirty="0" smtClean="0">
                <a:solidFill>
                  <a:schemeClr val="tx1"/>
                </a:solidFill>
                <a:effectLst/>
                <a:latin typeface="+mn-lt"/>
                <a:ea typeface="+mn-ea"/>
                <a:cs typeface="+mn-cs"/>
              </a:rPr>
              <a:t> model, in which case it will do a worse job of matching the true relationship. In this case, an </a:t>
            </a:r>
            <a:r>
              <a:rPr lang="en-US" sz="1200" kern="1200" dirty="0" err="1" smtClean="0">
                <a:solidFill>
                  <a:schemeClr val="tx1"/>
                </a:solidFill>
                <a:effectLst/>
                <a:latin typeface="+mn-lt"/>
                <a:ea typeface="+mn-ea"/>
                <a:cs typeface="+mn-cs"/>
              </a:rPr>
              <a:t>overfit</a:t>
            </a:r>
            <a:r>
              <a:rPr lang="en-US" sz="1200" kern="1200" dirty="0" smtClean="0">
                <a:solidFill>
                  <a:schemeClr val="tx1"/>
                </a:solidFill>
                <a:effectLst/>
                <a:latin typeface="+mn-lt"/>
                <a:ea typeface="+mn-ea"/>
                <a:cs typeface="+mn-cs"/>
              </a:rPr>
              <a:t> model would dramatically underestimate the likelihood of a catastrophic earthquake in the area.</a:t>
            </a:r>
          </a:p>
        </p:txBody>
      </p:sp>
      <p:sp>
        <p:nvSpPr>
          <p:cNvPr id="4" name="Slide Number Placeholder 3"/>
          <p:cNvSpPr>
            <a:spLocks noGrp="1"/>
          </p:cNvSpPr>
          <p:nvPr>
            <p:ph type="sldNum" sz="quarter" idx="10"/>
          </p:nvPr>
        </p:nvSpPr>
        <p:spPr/>
        <p:txBody>
          <a:bodyPr/>
          <a:lstStyle/>
          <a:p>
            <a:fld id="{4D601069-8D62-4E57-A458-75D346DAFBB4}" type="slidenum">
              <a:rPr lang="en-US" smtClean="0"/>
              <a:t>12</a:t>
            </a:fld>
            <a:endParaRPr lang="en-US"/>
          </a:p>
        </p:txBody>
      </p:sp>
    </p:spTree>
    <p:extLst>
      <p:ext uri="{BB962C8B-B14F-4D97-AF65-F5344CB8AC3E}">
        <p14:creationId xmlns:p14="http://schemas.microsoft.com/office/powerpoint/2010/main" val="3755752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Partitioning data into training, validation, and holdout sets allows you to develop highly accurate models that are relevant to data that you collect in the future, not just the data the model was trained on. By training your data, validating it, and testing it on the holdout set, you get a real sense of how accurate the model’s outcomes will be, leading to better decisions and greater confidence in your model’s accuracy.</a:t>
            </a:r>
          </a:p>
        </p:txBody>
      </p:sp>
      <p:sp>
        <p:nvSpPr>
          <p:cNvPr id="4" name="Slide Number Placeholder 3"/>
          <p:cNvSpPr>
            <a:spLocks noGrp="1"/>
          </p:cNvSpPr>
          <p:nvPr>
            <p:ph type="sldNum" sz="quarter" idx="10"/>
          </p:nvPr>
        </p:nvSpPr>
        <p:spPr/>
        <p:txBody>
          <a:bodyPr/>
          <a:lstStyle/>
          <a:p>
            <a:fld id="{4D601069-8D62-4E57-A458-75D346DAFBB4}" type="slidenum">
              <a:rPr lang="en-US" smtClean="0"/>
              <a:t>3</a:t>
            </a:fld>
            <a:endParaRPr lang="en-US"/>
          </a:p>
        </p:txBody>
      </p:sp>
    </p:spTree>
    <p:extLst>
      <p:ext uri="{BB962C8B-B14F-4D97-AF65-F5344CB8AC3E}">
        <p14:creationId xmlns:p14="http://schemas.microsoft.com/office/powerpoint/2010/main" val="659420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Overfitting happens when a </a:t>
            </a:r>
            <a:r>
              <a:rPr lang="en-US" sz="1200" u="none" strike="noStrike" kern="1200" dirty="0" smtClean="0">
                <a:solidFill>
                  <a:schemeClr val="tx1"/>
                </a:solidFill>
                <a:effectLst/>
                <a:latin typeface="+mn-lt"/>
                <a:ea typeface="+mn-ea"/>
                <a:cs typeface="+mn-cs"/>
                <a:hlinkClick r:id="rId3"/>
              </a:rPr>
              <a:t>machine learning</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4"/>
              </a:rPr>
              <a:t>model</a:t>
            </a:r>
            <a:r>
              <a:rPr lang="en-US" sz="1200" kern="1200" dirty="0" smtClean="0">
                <a:solidFill>
                  <a:schemeClr val="tx1"/>
                </a:solidFill>
                <a:effectLst/>
                <a:latin typeface="+mn-lt"/>
                <a:ea typeface="+mn-ea"/>
                <a:cs typeface="+mn-cs"/>
              </a:rPr>
              <a:t> has become too attuned to the data on which it was trained and therefore loses its applicability to any other dataset. The model is so specific to the original data that trying to apply it to data collected in the future would result in problematic or erroneous outcomes and therefore less-than-optimal decisions. The figure shows the difference between a properly fitted and </a:t>
            </a:r>
            <a:r>
              <a:rPr lang="en-US" sz="1200" kern="1200" dirty="0" err="1" smtClean="0">
                <a:solidFill>
                  <a:schemeClr val="tx1"/>
                </a:solidFill>
                <a:effectLst/>
                <a:latin typeface="+mn-lt"/>
                <a:ea typeface="+mn-ea"/>
                <a:cs typeface="+mn-cs"/>
              </a:rPr>
              <a:t>overfitted</a:t>
            </a:r>
            <a:r>
              <a:rPr lang="en-US" sz="1200" kern="1200" dirty="0" smtClean="0">
                <a:solidFill>
                  <a:schemeClr val="tx1"/>
                </a:solidFill>
                <a:effectLst/>
                <a:latin typeface="+mn-lt"/>
                <a:ea typeface="+mn-ea"/>
                <a:cs typeface="+mn-cs"/>
              </a:rPr>
              <a:t> model. The </a:t>
            </a:r>
            <a:r>
              <a:rPr lang="en-US" sz="1200" kern="1200" dirty="0" err="1" smtClean="0">
                <a:solidFill>
                  <a:schemeClr val="tx1"/>
                </a:solidFill>
                <a:effectLst/>
                <a:latin typeface="+mn-lt"/>
                <a:ea typeface="+mn-ea"/>
                <a:cs typeface="+mn-cs"/>
              </a:rPr>
              <a:t>overfitted</a:t>
            </a:r>
            <a:r>
              <a:rPr lang="en-US" sz="1200" kern="1200" dirty="0" smtClean="0">
                <a:solidFill>
                  <a:schemeClr val="tx1"/>
                </a:solidFill>
                <a:effectLst/>
                <a:latin typeface="+mn-lt"/>
                <a:ea typeface="+mn-ea"/>
                <a:cs typeface="+mn-cs"/>
              </a:rPr>
              <a:t> model is not going to be useful unless we apply it to the exact same dataset because no other data will fall exactly along the </a:t>
            </a:r>
            <a:r>
              <a:rPr lang="en-US" sz="1200" kern="1200" dirty="0" err="1" smtClean="0">
                <a:solidFill>
                  <a:schemeClr val="tx1"/>
                </a:solidFill>
                <a:effectLst/>
                <a:latin typeface="+mn-lt"/>
                <a:ea typeface="+mn-ea"/>
                <a:cs typeface="+mn-cs"/>
              </a:rPr>
              <a:t>overfitted</a:t>
            </a:r>
            <a:r>
              <a:rPr lang="en-US" sz="1200" kern="1200" dirty="0" smtClean="0">
                <a:solidFill>
                  <a:schemeClr val="tx1"/>
                </a:solidFill>
                <a:effectLst/>
                <a:latin typeface="+mn-lt"/>
                <a:ea typeface="+mn-ea"/>
                <a:cs typeface="+mn-cs"/>
              </a:rPr>
              <a:t> line.</a:t>
            </a:r>
          </a:p>
        </p:txBody>
      </p:sp>
      <p:sp>
        <p:nvSpPr>
          <p:cNvPr id="4" name="Slide Number Placeholder 3"/>
          <p:cNvSpPr>
            <a:spLocks noGrp="1"/>
          </p:cNvSpPr>
          <p:nvPr>
            <p:ph type="sldNum" sz="quarter" idx="10"/>
          </p:nvPr>
        </p:nvSpPr>
        <p:spPr/>
        <p:txBody>
          <a:bodyPr/>
          <a:lstStyle/>
          <a:p>
            <a:fld id="{4D601069-8D62-4E57-A458-75D346DAFBB4}" type="slidenum">
              <a:rPr lang="en-US" smtClean="0"/>
              <a:t>4</a:t>
            </a:fld>
            <a:endParaRPr lang="en-US"/>
          </a:p>
        </p:txBody>
      </p:sp>
    </p:spTree>
    <p:extLst>
      <p:ext uri="{BB962C8B-B14F-4D97-AF65-F5344CB8AC3E}">
        <p14:creationId xmlns:p14="http://schemas.microsoft.com/office/powerpoint/2010/main" val="491614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Several types of curves can help detect and measure overfitting.</a:t>
            </a:r>
            <a:endParaRPr lang="en-US" dirty="0"/>
          </a:p>
        </p:txBody>
      </p:sp>
      <p:sp>
        <p:nvSpPr>
          <p:cNvPr id="4" name="Slide Number Placeholder 3"/>
          <p:cNvSpPr>
            <a:spLocks noGrp="1"/>
          </p:cNvSpPr>
          <p:nvPr>
            <p:ph type="sldNum" sz="quarter" idx="10"/>
          </p:nvPr>
        </p:nvSpPr>
        <p:spPr/>
        <p:txBody>
          <a:bodyPr/>
          <a:lstStyle/>
          <a:p>
            <a:fld id="{4D601069-8D62-4E57-A458-75D346DAFBB4}" type="slidenum">
              <a:rPr lang="en-US" smtClean="0"/>
              <a:t>5</a:t>
            </a:fld>
            <a:endParaRPr lang="en-US"/>
          </a:p>
        </p:txBody>
      </p:sp>
    </p:spTree>
    <p:extLst>
      <p:ext uri="{BB962C8B-B14F-4D97-AF65-F5344CB8AC3E}">
        <p14:creationId xmlns:p14="http://schemas.microsoft.com/office/powerpoint/2010/main" val="1274943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accuracy starts off low when the model is simple, increases as complexity increases. Accuracy estimates on training data and testing data vary differently based on how complex we allow a model to be. When the model is not allowed to be complex enough, it is</a:t>
            </a:r>
          </a:p>
          <a:p>
            <a:r>
              <a:rPr lang="en-US" sz="1200" b="0" i="0" u="none" strike="noStrike" kern="1200" baseline="0" dirty="0" smtClean="0">
                <a:solidFill>
                  <a:schemeClr val="tx1"/>
                </a:solidFill>
                <a:latin typeface="+mn-lt"/>
                <a:ea typeface="+mn-ea"/>
                <a:cs typeface="+mn-cs"/>
              </a:rPr>
              <a:t>not very accurate. As the models get too complex, they look very accurate on the training data, but in fact are overfitting—the training accuracy diverges from the holdout (generalization) accuracy.</a:t>
            </a:r>
            <a:endParaRPr lang="en-US" i="0" dirty="0"/>
          </a:p>
        </p:txBody>
      </p:sp>
      <p:sp>
        <p:nvSpPr>
          <p:cNvPr id="4" name="Slide Number Placeholder 3"/>
          <p:cNvSpPr>
            <a:spLocks noGrp="1"/>
          </p:cNvSpPr>
          <p:nvPr>
            <p:ph type="sldNum" sz="quarter" idx="10"/>
          </p:nvPr>
        </p:nvSpPr>
        <p:spPr/>
        <p:txBody>
          <a:bodyPr/>
          <a:lstStyle/>
          <a:p>
            <a:fld id="{4D601069-8D62-4E57-A458-75D346DAFBB4}" type="slidenum">
              <a:rPr lang="en-US" smtClean="0"/>
              <a:t>6</a:t>
            </a:fld>
            <a:endParaRPr lang="en-US"/>
          </a:p>
        </p:txBody>
      </p:sp>
    </p:spTree>
    <p:extLst>
      <p:ext uri="{BB962C8B-B14F-4D97-AF65-F5344CB8AC3E}">
        <p14:creationId xmlns:p14="http://schemas.microsoft.com/office/powerpoint/2010/main" val="2014069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Overfitting causes the model to misrepresent the data it learned from. A model that only memorizes is useless because it always overfits and is incapable of generalizing. An </a:t>
            </a:r>
            <a:r>
              <a:rPr lang="en-US" sz="1200" kern="1200" dirty="0" err="1" smtClean="0">
                <a:solidFill>
                  <a:schemeClr val="tx1"/>
                </a:solidFill>
                <a:effectLst/>
                <a:latin typeface="+mn-lt"/>
                <a:ea typeface="+mn-ea"/>
                <a:cs typeface="+mn-cs"/>
              </a:rPr>
              <a:t>overfitted</a:t>
            </a:r>
            <a:r>
              <a:rPr lang="en-US" sz="1200" kern="1200" dirty="0" smtClean="0">
                <a:solidFill>
                  <a:schemeClr val="tx1"/>
                </a:solidFill>
                <a:effectLst/>
                <a:latin typeface="+mn-lt"/>
                <a:ea typeface="+mn-ea"/>
                <a:cs typeface="+mn-cs"/>
              </a:rPr>
              <a:t> model will be less accurate on new, similar data than a model which is more generally fitted, but the </a:t>
            </a:r>
            <a:r>
              <a:rPr lang="en-US" sz="1200" kern="1200" dirty="0" err="1" smtClean="0">
                <a:solidFill>
                  <a:schemeClr val="tx1"/>
                </a:solidFill>
                <a:effectLst/>
                <a:latin typeface="+mn-lt"/>
                <a:ea typeface="+mn-ea"/>
                <a:cs typeface="+mn-cs"/>
              </a:rPr>
              <a:t>overfitted</a:t>
            </a:r>
            <a:r>
              <a:rPr lang="en-US" sz="1200" kern="1200" dirty="0" smtClean="0">
                <a:solidFill>
                  <a:schemeClr val="tx1"/>
                </a:solidFill>
                <a:effectLst/>
                <a:latin typeface="+mn-lt"/>
                <a:ea typeface="+mn-ea"/>
                <a:cs typeface="+mn-cs"/>
              </a:rPr>
              <a:t> one will appear to have a higher accuracy when you apply it to the training data. Spurious correlations are idiosyncracies of the specific training set used and do not represent characteristics of the population in general. They produce incorrect generalizations in the model and causes performance to decline.</a:t>
            </a:r>
          </a:p>
        </p:txBody>
      </p:sp>
      <p:sp>
        <p:nvSpPr>
          <p:cNvPr id="4" name="Slide Number Placeholder 3"/>
          <p:cNvSpPr>
            <a:spLocks noGrp="1"/>
          </p:cNvSpPr>
          <p:nvPr>
            <p:ph type="sldNum" sz="quarter" idx="10"/>
          </p:nvPr>
        </p:nvSpPr>
        <p:spPr/>
        <p:txBody>
          <a:bodyPr/>
          <a:lstStyle/>
          <a:p>
            <a:fld id="{4D601069-8D62-4E57-A458-75D346DAFBB4}" type="slidenum">
              <a:rPr lang="en-US" smtClean="0"/>
              <a:t>7</a:t>
            </a:fld>
            <a:endParaRPr lang="en-US"/>
          </a:p>
        </p:txBody>
      </p:sp>
    </p:spTree>
    <p:extLst>
      <p:ext uri="{BB962C8B-B14F-4D97-AF65-F5344CB8AC3E}">
        <p14:creationId xmlns:p14="http://schemas.microsoft.com/office/powerpoint/2010/main" val="3578824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K-fold cross validation is one way to improve over the single holdout method. The figure shows five-fold cross-validation. The original dataset is split randomly into five equal-sized pieces. Then, each piece is used in turn as the test set, with the other four used to train a model. The result is five different accuracy results, which then can be used to compute the average accuracy and its variance.</a:t>
            </a:r>
          </a:p>
        </p:txBody>
      </p:sp>
      <p:sp>
        <p:nvSpPr>
          <p:cNvPr id="4" name="Slide Number Placeholder 3"/>
          <p:cNvSpPr>
            <a:spLocks noGrp="1"/>
          </p:cNvSpPr>
          <p:nvPr>
            <p:ph type="sldNum" sz="quarter" idx="10"/>
          </p:nvPr>
        </p:nvSpPr>
        <p:spPr/>
        <p:txBody>
          <a:bodyPr/>
          <a:lstStyle/>
          <a:p>
            <a:fld id="{4D601069-8D62-4E57-A458-75D346DAFBB4}" type="slidenum">
              <a:rPr lang="en-US" smtClean="0"/>
              <a:t>8</a:t>
            </a:fld>
            <a:endParaRPr lang="en-US"/>
          </a:p>
        </p:txBody>
      </p:sp>
    </p:spTree>
    <p:extLst>
      <p:ext uri="{BB962C8B-B14F-4D97-AF65-F5344CB8AC3E}">
        <p14:creationId xmlns:p14="http://schemas.microsoft.com/office/powerpoint/2010/main" val="2681344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The general method for reining in model complexity to avoid overfitting is called model regularization. Techniques include tree pruning (cutting a classification tree back when it has become too large), feature selection, and employing explicit complexity penalties into the objective function used for modeling.</a:t>
            </a:r>
          </a:p>
          <a:p>
            <a:pPr lvl="0"/>
            <a:r>
              <a:rPr lang="en-US" sz="1200" kern="1200" dirty="0" smtClean="0">
                <a:solidFill>
                  <a:schemeClr val="tx1"/>
                </a:solidFill>
                <a:effectLst/>
                <a:latin typeface="+mn-lt"/>
                <a:ea typeface="+mn-ea"/>
                <a:cs typeface="+mn-cs"/>
              </a:rPr>
              <a:t>Pruning: cut off leaves and branches, replacing them with leaves. One general idea is to estimate whether replacing a set of leaves or a branch with a leaf would reduce accuracy. If not, then go ahead and prune. The process can be iterated on progressive subtrees until any removal or replacement would reduce accuracy.</a:t>
            </a:r>
          </a:p>
          <a:p>
            <a:pPr lvl="0"/>
            <a:r>
              <a:rPr lang="en-US" sz="1200" kern="1200" dirty="0" smtClean="0">
                <a:solidFill>
                  <a:schemeClr val="tx1"/>
                </a:solidFill>
                <a:effectLst/>
                <a:latin typeface="+mn-lt"/>
                <a:ea typeface="+mn-ea"/>
                <a:cs typeface="+mn-cs"/>
              </a:rPr>
              <a:t>Sequential forward selection (SFS) of features uses a nested holdout procedure to first pick the best individual feature, by looking at all models built using just one feature. After choosing a first feature, SFS tests all models that add a second feature to this first chosen feature. The best pair is then selected. Next the same procedure is done for three, then four, and so on. When adding a feature does not improve classification accuracy on the validation data, the SFS process stops.</a:t>
            </a:r>
          </a:p>
        </p:txBody>
      </p:sp>
      <p:sp>
        <p:nvSpPr>
          <p:cNvPr id="4" name="Slide Number Placeholder 3"/>
          <p:cNvSpPr>
            <a:spLocks noGrp="1"/>
          </p:cNvSpPr>
          <p:nvPr>
            <p:ph type="sldNum" sz="quarter" idx="10"/>
          </p:nvPr>
        </p:nvSpPr>
        <p:spPr/>
        <p:txBody>
          <a:bodyPr/>
          <a:lstStyle/>
          <a:p>
            <a:fld id="{4D601069-8D62-4E57-A458-75D346DAFBB4}" type="slidenum">
              <a:rPr lang="en-US" smtClean="0"/>
              <a:t>9</a:t>
            </a:fld>
            <a:endParaRPr lang="en-US"/>
          </a:p>
        </p:txBody>
      </p:sp>
    </p:spTree>
    <p:extLst>
      <p:ext uri="{BB962C8B-B14F-4D97-AF65-F5344CB8AC3E}">
        <p14:creationId xmlns:p14="http://schemas.microsoft.com/office/powerpoint/2010/main" val="3536801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believe everyone knows the devastating 2011 earthquake in Japan. Fukushima nuclear plant was built to withstand a magnitude 8.6 earthquake.</a:t>
            </a:r>
          </a:p>
        </p:txBody>
      </p:sp>
      <p:sp>
        <p:nvSpPr>
          <p:cNvPr id="4" name="Slide Number Placeholder 3"/>
          <p:cNvSpPr>
            <a:spLocks noGrp="1"/>
          </p:cNvSpPr>
          <p:nvPr>
            <p:ph type="sldNum" sz="quarter" idx="10"/>
          </p:nvPr>
        </p:nvSpPr>
        <p:spPr/>
        <p:txBody>
          <a:bodyPr/>
          <a:lstStyle/>
          <a:p>
            <a:fld id="{4D601069-8D62-4E57-A458-75D346DAFBB4}" type="slidenum">
              <a:rPr lang="en-US" smtClean="0"/>
              <a:t>10</a:t>
            </a:fld>
            <a:endParaRPr lang="en-US"/>
          </a:p>
        </p:txBody>
      </p:sp>
    </p:spTree>
    <p:extLst>
      <p:ext uri="{BB962C8B-B14F-4D97-AF65-F5344CB8AC3E}">
        <p14:creationId xmlns:p14="http://schemas.microsoft.com/office/powerpoint/2010/main" val="302016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E1FE7D-58B5-4D71-898F-853858EC51C7}"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EE3597-458B-4D5C-9683-BA94669DF62B}" type="slidenum">
              <a:rPr lang="en-US" smtClean="0"/>
              <a:t>‹#›</a:t>
            </a:fld>
            <a:endParaRPr lang="en-US"/>
          </a:p>
        </p:txBody>
      </p:sp>
    </p:spTree>
    <p:extLst>
      <p:ext uri="{BB962C8B-B14F-4D97-AF65-F5344CB8AC3E}">
        <p14:creationId xmlns:p14="http://schemas.microsoft.com/office/powerpoint/2010/main" val="174053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1FE7D-58B5-4D71-898F-853858EC51C7}"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EE3597-458B-4D5C-9683-BA94669DF62B}" type="slidenum">
              <a:rPr lang="en-US" smtClean="0"/>
              <a:t>‹#›</a:t>
            </a:fld>
            <a:endParaRPr lang="en-US"/>
          </a:p>
        </p:txBody>
      </p:sp>
    </p:spTree>
    <p:extLst>
      <p:ext uri="{BB962C8B-B14F-4D97-AF65-F5344CB8AC3E}">
        <p14:creationId xmlns:p14="http://schemas.microsoft.com/office/powerpoint/2010/main" val="295388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1FE7D-58B5-4D71-898F-853858EC51C7}"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EE3597-458B-4D5C-9683-BA94669DF62B}" type="slidenum">
              <a:rPr lang="en-US" smtClean="0"/>
              <a:t>‹#›</a:t>
            </a:fld>
            <a:endParaRPr lang="en-US"/>
          </a:p>
        </p:txBody>
      </p:sp>
    </p:spTree>
    <p:extLst>
      <p:ext uri="{BB962C8B-B14F-4D97-AF65-F5344CB8AC3E}">
        <p14:creationId xmlns:p14="http://schemas.microsoft.com/office/powerpoint/2010/main" val="230259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1FE7D-58B5-4D71-898F-853858EC51C7}"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EE3597-458B-4D5C-9683-BA94669DF62B}" type="slidenum">
              <a:rPr lang="en-US" smtClean="0"/>
              <a:t>‹#›</a:t>
            </a:fld>
            <a:endParaRPr lang="en-US"/>
          </a:p>
        </p:txBody>
      </p:sp>
    </p:spTree>
    <p:extLst>
      <p:ext uri="{BB962C8B-B14F-4D97-AF65-F5344CB8AC3E}">
        <p14:creationId xmlns:p14="http://schemas.microsoft.com/office/powerpoint/2010/main" val="298960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1FE7D-58B5-4D71-898F-853858EC51C7}"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EE3597-458B-4D5C-9683-BA94669DF62B}" type="slidenum">
              <a:rPr lang="en-US" smtClean="0"/>
              <a:t>‹#›</a:t>
            </a:fld>
            <a:endParaRPr lang="en-US"/>
          </a:p>
        </p:txBody>
      </p:sp>
    </p:spTree>
    <p:extLst>
      <p:ext uri="{BB962C8B-B14F-4D97-AF65-F5344CB8AC3E}">
        <p14:creationId xmlns:p14="http://schemas.microsoft.com/office/powerpoint/2010/main" val="205737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1FE7D-58B5-4D71-898F-853858EC51C7}"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E3597-458B-4D5C-9683-BA94669DF62B}" type="slidenum">
              <a:rPr lang="en-US" smtClean="0"/>
              <a:t>‹#›</a:t>
            </a:fld>
            <a:endParaRPr lang="en-US"/>
          </a:p>
        </p:txBody>
      </p:sp>
    </p:spTree>
    <p:extLst>
      <p:ext uri="{BB962C8B-B14F-4D97-AF65-F5344CB8AC3E}">
        <p14:creationId xmlns:p14="http://schemas.microsoft.com/office/powerpoint/2010/main" val="125591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1FE7D-58B5-4D71-898F-853858EC51C7}" type="datetimeFigureOut">
              <a:rPr lang="en-US" smtClean="0"/>
              <a:t>9/19/2019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EE3597-458B-4D5C-9683-BA94669DF62B}" type="slidenum">
              <a:rPr lang="en-US" smtClean="0"/>
              <a:t>‹#›</a:t>
            </a:fld>
            <a:endParaRPr lang="en-US"/>
          </a:p>
        </p:txBody>
      </p:sp>
    </p:spTree>
    <p:extLst>
      <p:ext uri="{BB962C8B-B14F-4D97-AF65-F5344CB8AC3E}">
        <p14:creationId xmlns:p14="http://schemas.microsoft.com/office/powerpoint/2010/main" val="23350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1FE7D-58B5-4D71-898F-853858EC51C7}" type="datetimeFigureOut">
              <a:rPr lang="en-US" smtClean="0"/>
              <a:t>9/19/2019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EE3597-458B-4D5C-9683-BA94669DF62B}" type="slidenum">
              <a:rPr lang="en-US" smtClean="0"/>
              <a:t>‹#›</a:t>
            </a:fld>
            <a:endParaRPr lang="en-US"/>
          </a:p>
        </p:txBody>
      </p:sp>
    </p:spTree>
    <p:extLst>
      <p:ext uri="{BB962C8B-B14F-4D97-AF65-F5344CB8AC3E}">
        <p14:creationId xmlns:p14="http://schemas.microsoft.com/office/powerpoint/2010/main" val="65716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1FE7D-58B5-4D71-898F-853858EC51C7}" type="datetimeFigureOut">
              <a:rPr lang="en-US" smtClean="0"/>
              <a:t>9/19/2019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EE3597-458B-4D5C-9683-BA94669DF62B}" type="slidenum">
              <a:rPr lang="en-US" smtClean="0"/>
              <a:t>‹#›</a:t>
            </a:fld>
            <a:endParaRPr lang="en-US"/>
          </a:p>
        </p:txBody>
      </p:sp>
    </p:spTree>
    <p:extLst>
      <p:ext uri="{BB962C8B-B14F-4D97-AF65-F5344CB8AC3E}">
        <p14:creationId xmlns:p14="http://schemas.microsoft.com/office/powerpoint/2010/main" val="34029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1FE7D-58B5-4D71-898F-853858EC51C7}"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E3597-458B-4D5C-9683-BA94669DF62B}" type="slidenum">
              <a:rPr lang="en-US" smtClean="0"/>
              <a:t>‹#›</a:t>
            </a:fld>
            <a:endParaRPr lang="en-US"/>
          </a:p>
        </p:txBody>
      </p:sp>
    </p:spTree>
    <p:extLst>
      <p:ext uri="{BB962C8B-B14F-4D97-AF65-F5344CB8AC3E}">
        <p14:creationId xmlns:p14="http://schemas.microsoft.com/office/powerpoint/2010/main" val="236550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1FE7D-58B5-4D71-898F-853858EC51C7}"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E3597-458B-4D5C-9683-BA94669DF62B}" type="slidenum">
              <a:rPr lang="en-US" smtClean="0"/>
              <a:t>‹#›</a:t>
            </a:fld>
            <a:endParaRPr lang="en-US"/>
          </a:p>
        </p:txBody>
      </p:sp>
    </p:spTree>
    <p:extLst>
      <p:ext uri="{BB962C8B-B14F-4D97-AF65-F5344CB8AC3E}">
        <p14:creationId xmlns:p14="http://schemas.microsoft.com/office/powerpoint/2010/main" val="240277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E1FE7D-58B5-4D71-898F-853858EC51C7}" type="datetimeFigureOut">
              <a:rPr lang="en-US" smtClean="0"/>
              <a:t>9/19/2019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E3597-458B-4D5C-9683-BA94669DF62B}" type="slidenum">
              <a:rPr lang="en-US" smtClean="0"/>
              <a:t>‹#›</a:t>
            </a:fld>
            <a:endParaRPr lang="en-US"/>
          </a:p>
        </p:txBody>
      </p:sp>
    </p:spTree>
    <p:extLst>
      <p:ext uri="{BB962C8B-B14F-4D97-AF65-F5344CB8AC3E}">
        <p14:creationId xmlns:p14="http://schemas.microsoft.com/office/powerpoint/2010/main" val="1762048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datarobot.com/wiki/overfitt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Overfitting &amp; Its Avoidance</a:t>
            </a:r>
            <a:endParaRPr lang="en-US" b="1" dirty="0"/>
          </a:p>
        </p:txBody>
      </p:sp>
      <p:sp>
        <p:nvSpPr>
          <p:cNvPr id="3" name="Subtitle 2"/>
          <p:cNvSpPr>
            <a:spLocks noGrp="1"/>
          </p:cNvSpPr>
          <p:nvPr>
            <p:ph type="subTitle" idx="1"/>
          </p:nvPr>
        </p:nvSpPr>
        <p:spPr/>
        <p:txBody>
          <a:bodyPr/>
          <a:lstStyle/>
          <a:p>
            <a:r>
              <a:rPr lang="en-US" b="1" dirty="0" smtClean="0">
                <a:solidFill>
                  <a:schemeClr val="tx2">
                    <a:lumMod val="75000"/>
                  </a:schemeClr>
                </a:solidFill>
              </a:rPr>
              <a:t>Presenter: </a:t>
            </a:r>
            <a:r>
              <a:rPr lang="en-US" b="1" dirty="0" err="1" smtClean="0">
                <a:solidFill>
                  <a:schemeClr val="tx2">
                    <a:lumMod val="75000"/>
                  </a:schemeClr>
                </a:solidFill>
              </a:rPr>
              <a:t>Sie</a:t>
            </a:r>
            <a:r>
              <a:rPr lang="en-US" b="1" dirty="0" smtClean="0">
                <a:solidFill>
                  <a:schemeClr val="tx2">
                    <a:lumMod val="75000"/>
                  </a:schemeClr>
                </a:solidFill>
              </a:rPr>
              <a:t> </a:t>
            </a:r>
            <a:r>
              <a:rPr lang="en-US" b="1" dirty="0" err="1" smtClean="0">
                <a:solidFill>
                  <a:schemeClr val="tx2">
                    <a:lumMod val="75000"/>
                  </a:schemeClr>
                </a:solidFill>
              </a:rPr>
              <a:t>Siong</a:t>
            </a:r>
            <a:r>
              <a:rPr lang="en-US" b="1" dirty="0" smtClean="0">
                <a:solidFill>
                  <a:schemeClr val="tx2">
                    <a:lumMod val="75000"/>
                  </a:schemeClr>
                </a:solidFill>
              </a:rPr>
              <a:t> Wong</a:t>
            </a:r>
          </a:p>
          <a:p>
            <a:r>
              <a:rPr lang="en-US" b="1" dirty="0" smtClean="0">
                <a:solidFill>
                  <a:schemeClr val="tx2">
                    <a:lumMod val="75000"/>
                  </a:schemeClr>
                </a:solidFill>
              </a:rPr>
              <a:t>DATA 607 – Fall 2019</a:t>
            </a:r>
          </a:p>
        </p:txBody>
      </p:sp>
    </p:spTree>
    <p:extLst>
      <p:ext uri="{BB962C8B-B14F-4D97-AF65-F5344CB8AC3E}">
        <p14:creationId xmlns:p14="http://schemas.microsoft.com/office/powerpoint/2010/main" val="2792387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Devastating 2011 Earthquake in Japan</a:t>
            </a:r>
            <a:endParaRPr lang="en-US" dirty="0"/>
          </a:p>
        </p:txBody>
      </p:sp>
      <p:sp>
        <p:nvSpPr>
          <p:cNvPr id="3" name="Content Placeholder 2"/>
          <p:cNvSpPr>
            <a:spLocks noGrp="1"/>
          </p:cNvSpPr>
          <p:nvPr>
            <p:ph idx="1"/>
          </p:nvPr>
        </p:nvSpPr>
        <p:spPr>
          <a:xfrm>
            <a:off x="495300" y="1479379"/>
            <a:ext cx="7848600" cy="838200"/>
          </a:xfrm>
        </p:spPr>
        <p:txBody>
          <a:bodyPr>
            <a:normAutofit fontScale="92500" lnSpcReduction="20000"/>
          </a:bodyPr>
          <a:lstStyle/>
          <a:p>
            <a:r>
              <a:rPr lang="en-US" dirty="0" smtClean="0"/>
              <a:t>Fukushima nuclear reactors were built to withstand a magnitude 8.6 earthquake.</a:t>
            </a:r>
          </a:p>
          <a:p>
            <a:pPr marL="0" indent="0">
              <a:buNone/>
            </a:pPr>
            <a:endParaRPr lang="en-US" dirty="0" smtClean="0"/>
          </a:p>
          <a:p>
            <a:pPr marL="0" indent="0">
              <a:buNone/>
            </a:pPr>
            <a:endParaRPr lang="en-US" dirty="0"/>
          </a:p>
        </p:txBody>
      </p:sp>
      <p:pic>
        <p:nvPicPr>
          <p:cNvPr id="4102" name="Picture 6" descr="Image result for fukushima nuclear react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403141"/>
            <a:ext cx="6817047" cy="425979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rot="5400000">
            <a:off x="6438900" y="4304437"/>
            <a:ext cx="3581400" cy="4572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solidFill>
                  <a:srgbClr val="0070C0"/>
                </a:solidFill>
              </a:rPr>
              <a:t>Source: Business Insider</a:t>
            </a:r>
            <a:endParaRPr lang="en-US" sz="1800" dirty="0">
              <a:solidFill>
                <a:srgbClr val="0070C0"/>
              </a:solidFill>
            </a:endParaRPr>
          </a:p>
        </p:txBody>
      </p:sp>
    </p:spTree>
    <p:extLst>
      <p:ext uri="{BB962C8B-B14F-4D97-AF65-F5344CB8AC3E}">
        <p14:creationId xmlns:p14="http://schemas.microsoft.com/office/powerpoint/2010/main" val="251355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Devastating 2011 Earthquake in Japan</a:t>
            </a:r>
            <a:br>
              <a:rPr lang="en-US" dirty="0" smtClean="0"/>
            </a:br>
            <a:r>
              <a:rPr lang="en-US" dirty="0" smtClean="0"/>
              <a:t>(Cont.)</a:t>
            </a:r>
            <a:endParaRPr lang="en-US" dirty="0"/>
          </a:p>
        </p:txBody>
      </p:sp>
      <p:pic>
        <p:nvPicPr>
          <p:cNvPr id="7174"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209" y="2118815"/>
            <a:ext cx="7240137" cy="425641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533400" y="1406849"/>
            <a:ext cx="7848600" cy="838200"/>
          </a:xfrm>
        </p:spPr>
        <p:txBody>
          <a:bodyPr>
            <a:normAutofit/>
          </a:bodyPr>
          <a:lstStyle/>
          <a:p>
            <a:r>
              <a:rPr lang="en-US" dirty="0" smtClean="0"/>
              <a:t>A magnitude 9.1 earthquake occurred!</a:t>
            </a:r>
          </a:p>
          <a:p>
            <a:pPr marL="0" indent="0">
              <a:buNone/>
            </a:pPr>
            <a:endParaRPr lang="en-US" dirty="0" smtClean="0"/>
          </a:p>
          <a:p>
            <a:pPr marL="0" indent="0">
              <a:buNone/>
            </a:pPr>
            <a:endParaRPr lang="en-US" dirty="0"/>
          </a:p>
        </p:txBody>
      </p:sp>
      <p:sp>
        <p:nvSpPr>
          <p:cNvPr id="9" name="Content Placeholder 2"/>
          <p:cNvSpPr txBox="1">
            <a:spLocks/>
          </p:cNvSpPr>
          <p:nvPr/>
        </p:nvSpPr>
        <p:spPr>
          <a:xfrm>
            <a:off x="2895600" y="6431580"/>
            <a:ext cx="3581400" cy="4572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solidFill>
                  <a:srgbClr val="0070C0"/>
                </a:solidFill>
              </a:rPr>
              <a:t>Source: The Guardian</a:t>
            </a:r>
            <a:endParaRPr lang="en-US" sz="1800" dirty="0">
              <a:solidFill>
                <a:srgbClr val="0070C0"/>
              </a:solidFill>
            </a:endParaRPr>
          </a:p>
        </p:txBody>
      </p:sp>
    </p:spTree>
    <p:extLst>
      <p:ext uri="{BB962C8B-B14F-4D97-AF65-F5344CB8AC3E}">
        <p14:creationId xmlns:p14="http://schemas.microsoft.com/office/powerpoint/2010/main" val="457985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fontScale="90000"/>
          </a:bodyPr>
          <a:lstStyle/>
          <a:p>
            <a:r>
              <a:rPr lang="en-US" dirty="0" smtClean="0"/>
              <a:t>Devastating 2011 Earthquake in Japan (Cont.)</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00200"/>
            <a:ext cx="5929952" cy="4626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idx="1"/>
          </p:nvPr>
        </p:nvSpPr>
        <p:spPr>
          <a:xfrm>
            <a:off x="2895600" y="6322399"/>
            <a:ext cx="3581400" cy="457201"/>
          </a:xfrm>
        </p:spPr>
        <p:txBody>
          <a:bodyPr>
            <a:normAutofit/>
          </a:bodyPr>
          <a:lstStyle/>
          <a:p>
            <a:pPr marL="0" indent="0" algn="ctr">
              <a:buNone/>
            </a:pPr>
            <a:r>
              <a:rPr lang="en-US" sz="1800" dirty="0" smtClean="0">
                <a:solidFill>
                  <a:srgbClr val="0070C0"/>
                </a:solidFill>
              </a:rPr>
              <a:t>Source: Silver, N. (2012)</a:t>
            </a:r>
            <a:endParaRPr lang="en-US" sz="1800" dirty="0">
              <a:solidFill>
                <a:srgbClr val="0070C0"/>
              </a:solidFill>
            </a:endParaRPr>
          </a:p>
        </p:txBody>
      </p:sp>
    </p:spTree>
    <p:extLst>
      <p:ext uri="{BB962C8B-B14F-4D97-AF65-F5344CB8AC3E}">
        <p14:creationId xmlns:p14="http://schemas.microsoft.com/office/powerpoint/2010/main" val="674218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r>
              <a:rPr lang="en-US" sz="2800" dirty="0" smtClean="0"/>
              <a:t>Provost, F., &amp; Fawcett, T. (2013). </a:t>
            </a:r>
            <a:r>
              <a:rPr lang="en-US" sz="2800" i="1" dirty="0" smtClean="0"/>
              <a:t>Data Science for 	Business: What You Need to Know About Data  	Mining and Data-Analytic Thinking </a:t>
            </a:r>
            <a:r>
              <a:rPr lang="en-US" sz="2800" dirty="0" smtClean="0"/>
              <a:t>(1</a:t>
            </a:r>
            <a:r>
              <a:rPr lang="en-US" sz="2800" baseline="30000" dirty="0" smtClean="0"/>
              <a:t>st</a:t>
            </a:r>
            <a:r>
              <a:rPr lang="en-US" sz="2800" dirty="0" smtClean="0"/>
              <a:t> ed.). 	California: </a:t>
            </a:r>
            <a:r>
              <a:rPr lang="en-US" sz="2800" dirty="0"/>
              <a:t>O’Reilly </a:t>
            </a:r>
            <a:r>
              <a:rPr lang="en-US" sz="2800" dirty="0" smtClean="0"/>
              <a:t>	Media</a:t>
            </a:r>
            <a:r>
              <a:rPr lang="en-US" sz="2800" dirty="0"/>
              <a:t>, Inc</a:t>
            </a:r>
            <a:r>
              <a:rPr lang="en-US" sz="2800" dirty="0" smtClean="0"/>
              <a:t>.</a:t>
            </a:r>
          </a:p>
          <a:p>
            <a:r>
              <a:rPr lang="en-US" sz="2800" dirty="0" smtClean="0"/>
              <a:t>Silver, N. (2012). </a:t>
            </a:r>
            <a:r>
              <a:rPr lang="en-US" sz="2800" i="1" dirty="0"/>
              <a:t>The Signal and the Noise: </a:t>
            </a:r>
            <a:r>
              <a:rPr lang="en-US" sz="2800" i="1" dirty="0" smtClean="0"/>
              <a:t>Why </a:t>
            </a:r>
            <a:r>
              <a:rPr lang="en-US" sz="2800" i="1" dirty="0"/>
              <a:t>So </a:t>
            </a:r>
            <a:r>
              <a:rPr lang="en-US" sz="2800" i="1" dirty="0" smtClean="0"/>
              <a:t>	Many </a:t>
            </a:r>
            <a:r>
              <a:rPr lang="en-US" sz="2800" i="1" dirty="0"/>
              <a:t>Predictions Fail-but Some </a:t>
            </a:r>
            <a:r>
              <a:rPr lang="en-US" sz="2800" i="1" dirty="0" smtClean="0"/>
              <a:t>Don't </a:t>
            </a:r>
            <a:r>
              <a:rPr lang="en-US" sz="2800" dirty="0" smtClean="0"/>
              <a:t>(1</a:t>
            </a:r>
            <a:r>
              <a:rPr lang="en-US" sz="2800" baseline="30000" dirty="0" smtClean="0"/>
              <a:t>st</a:t>
            </a:r>
            <a:r>
              <a:rPr lang="en-US" sz="2800" dirty="0" smtClean="0"/>
              <a:t> ed.). 	New York: </a:t>
            </a:r>
            <a:r>
              <a:rPr lang="en-US" sz="2800" dirty="0"/>
              <a:t>Penguin </a:t>
            </a:r>
            <a:r>
              <a:rPr lang="en-US" sz="2800" dirty="0" smtClean="0"/>
              <a:t>Group.</a:t>
            </a:r>
          </a:p>
          <a:p>
            <a:r>
              <a:rPr lang="en-US" sz="2800" dirty="0" err="1" smtClean="0"/>
              <a:t>DataRobot</a:t>
            </a:r>
            <a:r>
              <a:rPr lang="en-US" sz="2800" dirty="0" smtClean="0"/>
              <a:t>. (2019). Overfitting</a:t>
            </a:r>
            <a:r>
              <a:rPr lang="en-US" sz="2800" i="1" dirty="0" smtClean="0"/>
              <a:t>. Retrieved from 	</a:t>
            </a:r>
            <a:r>
              <a:rPr lang="en-US" sz="2800" dirty="0" smtClean="0">
                <a:hlinkClick r:id="rId2"/>
              </a:rPr>
              <a:t>https://www.datarobot.com/wiki/overfitting/</a:t>
            </a:r>
            <a:endParaRPr lang="en-US" sz="2800" dirty="0"/>
          </a:p>
          <a:p>
            <a:endParaRPr lang="en-US" sz="2800" dirty="0"/>
          </a:p>
          <a:p>
            <a:pPr marL="0" indent="0">
              <a:buNone/>
            </a:pPr>
            <a:endParaRPr lang="en-US" sz="2800" dirty="0"/>
          </a:p>
        </p:txBody>
      </p:sp>
    </p:spTree>
    <p:extLst>
      <p:ext uri="{BB962C8B-B14F-4D97-AF65-F5344CB8AC3E}">
        <p14:creationId xmlns:p14="http://schemas.microsoft.com/office/powerpoint/2010/main" val="1995040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0" y="228600"/>
            <a:ext cx="3657600" cy="1371600"/>
          </a:xfrm>
        </p:spPr>
        <p:txBody>
          <a:bodyPr>
            <a:noAutofit/>
          </a:bodyPr>
          <a:lstStyle/>
          <a:p>
            <a:r>
              <a:rPr lang="en-US" b="1" dirty="0" smtClean="0">
                <a:solidFill>
                  <a:srgbClr val="0070C0"/>
                </a:solidFill>
              </a:rPr>
              <a:t>Thank You for Listening</a:t>
            </a:r>
            <a:endParaRPr lang="en-US" b="1" dirty="0">
              <a:solidFill>
                <a:srgbClr val="0070C0"/>
              </a:solidFill>
            </a:endParaRPr>
          </a:p>
        </p:txBody>
      </p:sp>
    </p:spTree>
    <p:extLst>
      <p:ext uri="{BB962C8B-B14F-4D97-AF65-F5344CB8AC3E}">
        <p14:creationId xmlns:p14="http://schemas.microsoft.com/office/powerpoint/2010/main" val="2345625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Training, </a:t>
            </a:r>
            <a:r>
              <a:rPr lang="en-US" dirty="0"/>
              <a:t>V</a:t>
            </a:r>
            <a:r>
              <a:rPr lang="en-US" dirty="0" smtClean="0"/>
              <a:t>alidation, Holdout?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Training set: subsection of a dataset to uncover or learn relationships between features and the target variable.</a:t>
            </a:r>
          </a:p>
          <a:p>
            <a:r>
              <a:rPr lang="en-US" dirty="0" smtClean="0"/>
              <a:t>Validation set: another subset used to see how accurately a model identifies relationships between the known outcomes for the target variable and the dataset’s other features.</a:t>
            </a:r>
          </a:p>
          <a:p>
            <a:r>
              <a:rPr lang="en-US" dirty="0" smtClean="0"/>
              <a:t>Holdout set: referred to as testing data, provides final estimate of model’s performance it has been trained and validated.</a:t>
            </a:r>
            <a:endParaRPr lang="en-US" dirty="0"/>
          </a:p>
        </p:txBody>
      </p:sp>
    </p:spTree>
    <p:extLst>
      <p:ext uri="{BB962C8B-B14F-4D97-AF65-F5344CB8AC3E}">
        <p14:creationId xmlns:p14="http://schemas.microsoft.com/office/powerpoint/2010/main" val="1488254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Training, </a:t>
            </a:r>
            <a:r>
              <a:rPr lang="en-US" dirty="0"/>
              <a:t>V</a:t>
            </a:r>
            <a:r>
              <a:rPr lang="en-US" dirty="0" smtClean="0"/>
              <a:t>alidation, Holdout? Cont.</a:t>
            </a:r>
            <a:endParaRPr lang="en-US" dirty="0"/>
          </a:p>
        </p:txBody>
      </p:sp>
      <p:sp>
        <p:nvSpPr>
          <p:cNvPr id="3" name="Content Placeholder 2"/>
          <p:cNvSpPr>
            <a:spLocks noGrp="1"/>
          </p:cNvSpPr>
          <p:nvPr>
            <p:ph idx="1"/>
          </p:nvPr>
        </p:nvSpPr>
        <p:spPr/>
        <p:txBody>
          <a:bodyPr>
            <a:normAutofit/>
          </a:bodyPr>
          <a:lstStyle/>
          <a:p>
            <a:r>
              <a:rPr lang="en-US" dirty="0" smtClean="0"/>
              <a:t>Why they’re so important?</a:t>
            </a:r>
          </a:p>
          <a:p>
            <a:pPr lvl="1"/>
            <a:r>
              <a:rPr lang="en-US" dirty="0"/>
              <a:t>allows you to develop highly accurate models that are relevant to data that you collect in the future, not just the data the model was trained on</a:t>
            </a:r>
            <a:r>
              <a:rPr lang="en-US" dirty="0" smtClean="0"/>
              <a:t>.</a:t>
            </a:r>
          </a:p>
          <a:p>
            <a:pPr marL="457200" lvl="1" indent="0">
              <a:buNone/>
            </a:pPr>
            <a:endParaRPr lang="en-US" dirty="0" smtClean="0"/>
          </a:p>
          <a:p>
            <a:pPr lvl="1"/>
            <a:r>
              <a:rPr lang="en-US" dirty="0"/>
              <a:t>get a real sense of how accurate the model’s outcomes will be, leading to better decisions and greater confidence in your model’s accuracy.</a:t>
            </a:r>
          </a:p>
        </p:txBody>
      </p:sp>
    </p:spTree>
    <p:extLst>
      <p:ext uri="{BB962C8B-B14F-4D97-AF65-F5344CB8AC3E}">
        <p14:creationId xmlns:p14="http://schemas.microsoft.com/office/powerpoint/2010/main" val="3984694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Overfitting</a:t>
            </a:r>
            <a:endParaRPr lang="en-US" dirty="0"/>
          </a:p>
        </p:txBody>
      </p:sp>
      <p:sp>
        <p:nvSpPr>
          <p:cNvPr id="3" name="Content Placeholder 2"/>
          <p:cNvSpPr>
            <a:spLocks noGrp="1"/>
          </p:cNvSpPr>
          <p:nvPr>
            <p:ph idx="1"/>
          </p:nvPr>
        </p:nvSpPr>
        <p:spPr>
          <a:xfrm>
            <a:off x="762000" y="4800600"/>
            <a:ext cx="7772400" cy="1676400"/>
          </a:xfrm>
        </p:spPr>
        <p:txBody>
          <a:bodyPr>
            <a:normAutofit fontScale="92500" lnSpcReduction="20000"/>
          </a:bodyPr>
          <a:lstStyle/>
          <a:p>
            <a:r>
              <a:rPr lang="en-US" dirty="0" smtClean="0"/>
              <a:t>Happens when a model has become too </a:t>
            </a:r>
            <a:r>
              <a:rPr lang="en-US" dirty="0"/>
              <a:t>attuned to the data on which it was trained and therefore loses its applicability to any other dataset.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52600"/>
            <a:ext cx="635437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9827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Overfitting (Cont.)</a:t>
            </a:r>
            <a:endParaRPr lang="en-US" dirty="0"/>
          </a:p>
        </p:txBody>
      </p:sp>
      <p:sp>
        <p:nvSpPr>
          <p:cNvPr id="3" name="Content Placeholder 2"/>
          <p:cNvSpPr>
            <a:spLocks noGrp="1"/>
          </p:cNvSpPr>
          <p:nvPr>
            <p:ph idx="1"/>
          </p:nvPr>
        </p:nvSpPr>
        <p:spPr/>
        <p:txBody>
          <a:bodyPr/>
          <a:lstStyle/>
          <a:p>
            <a:r>
              <a:rPr lang="en-US" dirty="0" smtClean="0"/>
              <a:t>There is no single choice or technique to eliminate overfitting.</a:t>
            </a:r>
          </a:p>
          <a:p>
            <a:pPr marL="0" indent="0">
              <a:buNone/>
            </a:pPr>
            <a:endParaRPr lang="en-US" dirty="0" smtClean="0"/>
          </a:p>
          <a:p>
            <a:r>
              <a:rPr lang="en-US" dirty="0" smtClean="0"/>
              <a:t>Best Strategy : recognize overfitting by testing with a holdout set.</a:t>
            </a:r>
            <a:endParaRPr lang="en-US" dirty="0"/>
          </a:p>
        </p:txBody>
      </p:sp>
    </p:spTree>
    <p:extLst>
      <p:ext uri="{BB962C8B-B14F-4D97-AF65-F5344CB8AC3E}">
        <p14:creationId xmlns:p14="http://schemas.microsoft.com/office/powerpoint/2010/main" val="3205333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Overfitting (Cont.)</a:t>
            </a:r>
            <a:endParaRPr lang="en-US" dirty="0"/>
          </a:p>
        </p:txBody>
      </p:sp>
      <p:sp>
        <p:nvSpPr>
          <p:cNvPr id="3" name="Content Placeholder 2"/>
          <p:cNvSpPr>
            <a:spLocks noGrp="1"/>
          </p:cNvSpPr>
          <p:nvPr>
            <p:ph idx="1"/>
          </p:nvPr>
        </p:nvSpPr>
        <p:spPr>
          <a:xfrm>
            <a:off x="2804690" y="4038600"/>
            <a:ext cx="4053309" cy="457201"/>
          </a:xfrm>
        </p:spPr>
        <p:txBody>
          <a:bodyPr>
            <a:noAutofit/>
          </a:bodyPr>
          <a:lstStyle/>
          <a:p>
            <a:pPr marL="0" indent="0">
              <a:buNone/>
            </a:pPr>
            <a:r>
              <a:rPr lang="en-US" sz="1800" dirty="0" smtClean="0">
                <a:solidFill>
                  <a:srgbClr val="0070C0"/>
                </a:solidFill>
              </a:rPr>
              <a:t>Source: </a:t>
            </a:r>
            <a:r>
              <a:rPr lang="fr-FR" sz="1800" dirty="0" smtClean="0">
                <a:solidFill>
                  <a:srgbClr val="0070C0"/>
                </a:solidFill>
              </a:rPr>
              <a:t>Provost, F., &amp; Fawcett, T. (2013) </a:t>
            </a:r>
            <a:endParaRPr lang="en-US" sz="1800" dirty="0">
              <a:solidFill>
                <a:srgbClr val="0070C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97726"/>
            <a:ext cx="7819182" cy="2524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4823618"/>
            <a:ext cx="8047782" cy="1119982"/>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This </a:t>
            </a:r>
            <a:r>
              <a:rPr lang="en-US" i="1" dirty="0"/>
              <a:t>fitting graph </a:t>
            </a:r>
            <a:r>
              <a:rPr lang="en-US" dirty="0"/>
              <a:t>has </a:t>
            </a:r>
            <a:r>
              <a:rPr lang="en-US" dirty="0" smtClean="0"/>
              <a:t>two curves </a:t>
            </a:r>
            <a:r>
              <a:rPr lang="en-US" dirty="0"/>
              <a:t>showing the model performance on the training and testing data as a </a:t>
            </a:r>
            <a:r>
              <a:rPr lang="en-US" dirty="0" smtClean="0"/>
              <a:t>function of </a:t>
            </a:r>
            <a:r>
              <a:rPr lang="en-US" dirty="0"/>
              <a:t>model complexity.</a:t>
            </a:r>
          </a:p>
        </p:txBody>
      </p:sp>
    </p:spTree>
    <p:extLst>
      <p:ext uri="{BB962C8B-B14F-4D97-AF65-F5344CB8AC3E}">
        <p14:creationId xmlns:p14="http://schemas.microsoft.com/office/powerpoint/2010/main" val="159684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Overfitting Cont.</a:t>
            </a:r>
            <a:endParaRPr lang="en-US" dirty="0"/>
          </a:p>
        </p:txBody>
      </p:sp>
      <p:sp>
        <p:nvSpPr>
          <p:cNvPr id="3" name="Content Placeholder 2"/>
          <p:cNvSpPr>
            <a:spLocks noGrp="1"/>
          </p:cNvSpPr>
          <p:nvPr>
            <p:ph idx="1"/>
          </p:nvPr>
        </p:nvSpPr>
        <p:spPr/>
        <p:txBody>
          <a:bodyPr>
            <a:normAutofit lnSpcReduction="10000"/>
          </a:bodyPr>
          <a:lstStyle/>
          <a:p>
            <a:r>
              <a:rPr lang="en-US" dirty="0" smtClean="0"/>
              <a:t>Why overfitting is bad?</a:t>
            </a:r>
          </a:p>
          <a:p>
            <a:pPr lvl="1"/>
            <a:r>
              <a:rPr lang="en-US" dirty="0"/>
              <a:t>Overfitting causes the model to misrepresent the data it learned from. </a:t>
            </a:r>
            <a:endParaRPr lang="en-US" dirty="0" smtClean="0"/>
          </a:p>
          <a:p>
            <a:pPr lvl="1"/>
            <a:r>
              <a:rPr lang="en-US" dirty="0" smtClean="0"/>
              <a:t>A model </a:t>
            </a:r>
            <a:r>
              <a:rPr lang="en-US" dirty="0"/>
              <a:t>that only </a:t>
            </a:r>
            <a:r>
              <a:rPr lang="en-US" dirty="0" smtClean="0"/>
              <a:t>memorizes is </a:t>
            </a:r>
            <a:r>
              <a:rPr lang="en-US" dirty="0"/>
              <a:t>useless because it always overfits and is incapable of </a:t>
            </a:r>
            <a:r>
              <a:rPr lang="en-US" dirty="0" smtClean="0"/>
              <a:t>generalizing.</a:t>
            </a:r>
          </a:p>
          <a:p>
            <a:pPr lvl="1"/>
            <a:r>
              <a:rPr lang="en-US" dirty="0" smtClean="0"/>
              <a:t>Spurious correlations are idiosyncracies of </a:t>
            </a:r>
            <a:r>
              <a:rPr lang="en-US" dirty="0"/>
              <a:t>the specific training set used and do not represent characteristics of the </a:t>
            </a:r>
            <a:r>
              <a:rPr lang="en-US" dirty="0" smtClean="0"/>
              <a:t>population in general. They produce incorrect</a:t>
            </a:r>
            <a:r>
              <a:rPr lang="en-US" i="1" dirty="0" smtClean="0"/>
              <a:t> </a:t>
            </a:r>
            <a:r>
              <a:rPr lang="en-US" dirty="0" smtClean="0"/>
              <a:t>generalizations in </a:t>
            </a:r>
            <a:r>
              <a:rPr lang="en-US" dirty="0"/>
              <a:t>the </a:t>
            </a:r>
            <a:r>
              <a:rPr lang="en-US" dirty="0" smtClean="0"/>
              <a:t>model and causes </a:t>
            </a:r>
            <a:r>
              <a:rPr lang="en-US" dirty="0"/>
              <a:t>performance to </a:t>
            </a:r>
            <a:r>
              <a:rPr lang="en-US" dirty="0" smtClean="0"/>
              <a:t>decline.</a:t>
            </a:r>
          </a:p>
          <a:p>
            <a:pPr lvl="1"/>
            <a:endParaRPr lang="en-US" dirty="0"/>
          </a:p>
        </p:txBody>
      </p:sp>
    </p:spTree>
    <p:extLst>
      <p:ext uri="{BB962C8B-B14F-4D97-AF65-F5344CB8AC3E}">
        <p14:creationId xmlns:p14="http://schemas.microsoft.com/office/powerpoint/2010/main" val="3238652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716" y="228600"/>
            <a:ext cx="8229600" cy="1143000"/>
          </a:xfrm>
        </p:spPr>
        <p:txBody>
          <a:bodyPr>
            <a:normAutofit/>
          </a:bodyPr>
          <a:lstStyle/>
          <a:p>
            <a:r>
              <a:rPr lang="en-US" dirty="0" smtClean="0"/>
              <a:t>K-fold Cross Validation</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5400"/>
            <a:ext cx="7188958" cy="4883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2710824" y="6178466"/>
            <a:ext cx="4053309" cy="457201"/>
          </a:xfrm>
        </p:spPr>
        <p:txBody>
          <a:bodyPr>
            <a:noAutofit/>
          </a:bodyPr>
          <a:lstStyle/>
          <a:p>
            <a:pPr marL="0" indent="0">
              <a:buNone/>
            </a:pPr>
            <a:r>
              <a:rPr lang="en-US" sz="1800" dirty="0" smtClean="0">
                <a:solidFill>
                  <a:srgbClr val="0070C0"/>
                </a:solidFill>
              </a:rPr>
              <a:t>Source: </a:t>
            </a:r>
            <a:r>
              <a:rPr lang="fr-FR" sz="1800" dirty="0" smtClean="0">
                <a:solidFill>
                  <a:srgbClr val="0070C0"/>
                </a:solidFill>
              </a:rPr>
              <a:t>Provost, F., &amp; Fawcett, T. (2013) </a:t>
            </a:r>
            <a:endParaRPr lang="en-US" sz="1800" dirty="0">
              <a:solidFill>
                <a:srgbClr val="0070C0"/>
              </a:solidFill>
            </a:endParaRPr>
          </a:p>
        </p:txBody>
      </p:sp>
    </p:spTree>
    <p:extLst>
      <p:ext uri="{BB962C8B-B14F-4D97-AF65-F5344CB8AC3E}">
        <p14:creationId xmlns:p14="http://schemas.microsoft.com/office/powerpoint/2010/main" val="1058234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Overfitting </a:t>
            </a:r>
            <a:r>
              <a:rPr lang="en-US" dirty="0" smtClean="0"/>
              <a:t>Avoidance</a:t>
            </a:r>
            <a:endParaRPr lang="en-US" dirty="0"/>
          </a:p>
        </p:txBody>
      </p:sp>
      <p:sp>
        <p:nvSpPr>
          <p:cNvPr id="3" name="Content Placeholder 2"/>
          <p:cNvSpPr>
            <a:spLocks noGrp="1"/>
          </p:cNvSpPr>
          <p:nvPr>
            <p:ph idx="1"/>
          </p:nvPr>
        </p:nvSpPr>
        <p:spPr/>
        <p:txBody>
          <a:bodyPr/>
          <a:lstStyle/>
          <a:p>
            <a:r>
              <a:rPr lang="en-US" dirty="0" smtClean="0"/>
              <a:t>Regularization:</a:t>
            </a:r>
          </a:p>
          <a:p>
            <a:pPr lvl="1"/>
            <a:r>
              <a:rPr lang="en-US" dirty="0" smtClean="0"/>
              <a:t>Tree Pruning: cutting a classification tree back when it has become too large.</a:t>
            </a:r>
          </a:p>
          <a:p>
            <a:pPr lvl="1"/>
            <a:r>
              <a:rPr lang="en-US" dirty="0" smtClean="0"/>
              <a:t>Feature selection: </a:t>
            </a:r>
            <a:r>
              <a:rPr lang="en-US" i="1" dirty="0"/>
              <a:t>sequential forward selection </a:t>
            </a:r>
            <a:r>
              <a:rPr lang="en-US" dirty="0"/>
              <a:t>(SFS</a:t>
            </a:r>
            <a:r>
              <a:rPr lang="en-US" dirty="0" smtClean="0"/>
              <a:t>)</a:t>
            </a:r>
          </a:p>
          <a:p>
            <a:pPr lvl="1"/>
            <a:r>
              <a:rPr lang="en-US" dirty="0" smtClean="0"/>
              <a:t>Employed explicit complexity penalties into the objective function used for modeling.</a:t>
            </a:r>
            <a:endParaRPr lang="en-US" dirty="0"/>
          </a:p>
        </p:txBody>
      </p:sp>
    </p:spTree>
    <p:extLst>
      <p:ext uri="{BB962C8B-B14F-4D97-AF65-F5344CB8AC3E}">
        <p14:creationId xmlns:p14="http://schemas.microsoft.com/office/powerpoint/2010/main" val="1404602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8205</TotalTime>
  <Words>1092</Words>
  <Application>Microsoft Office PowerPoint</Application>
  <PresentationFormat>On-screen Show (4:3)</PresentationFormat>
  <Paragraphs>71</Paragraphs>
  <Slides>14</Slides>
  <Notes>11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Overfitting &amp; Its Avoidance</vt:lpstr>
      <vt:lpstr>What are Training, Validation, Holdout?</vt:lpstr>
      <vt:lpstr>What are Training, Validation, Holdout? Cont.</vt:lpstr>
      <vt:lpstr>Overfitting</vt:lpstr>
      <vt:lpstr>Overfitting (Cont.)</vt:lpstr>
      <vt:lpstr>Overfitting (Cont.)</vt:lpstr>
      <vt:lpstr>Overfitting Cont.</vt:lpstr>
      <vt:lpstr>K-fold Cross Validation</vt:lpstr>
      <vt:lpstr>Overfitting Avoidance</vt:lpstr>
      <vt:lpstr>Devastating 2011 Earthquake in Japan</vt:lpstr>
      <vt:lpstr>Devastating 2011 Earthquake in Japan (Cont.)</vt:lpstr>
      <vt:lpstr>Devastating 2011 Earthquake in Japan (Cont.)</vt:lpstr>
      <vt:lpstr>Reference</vt:lpstr>
      <vt:lpstr>Thank You for Listening</vt:lpstr>
    </vt:vector>
  </TitlesOfParts>
  <Company>SUNY Campus Agreement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Gang Zhang</dc:creator>
  <cp:lastModifiedBy>Gang Zhang</cp:lastModifiedBy>
  <cp:revision>47</cp:revision>
  <dcterms:created xsi:type="dcterms:W3CDTF">2019-09-20T03:10:27Z</dcterms:created>
  <dcterms:modified xsi:type="dcterms:W3CDTF">2019-09-25T19:55:43Z</dcterms:modified>
</cp:coreProperties>
</file>