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gif" ContentType="image/gif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02B274B-0B7A-4425-9865-2130BBA3377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s://qwik.dev/docs/advanced/optimizer/" TargetMode="External"/><Relationship Id="rId2" Type="http://schemas.openxmlformats.org/officeDocument/2006/relationships/hyperlink" Target="https://qwik.dev/docs/advanced/optimizer/" TargetMode="External"/><Relationship Id="rId3" Type="http://schemas.openxmlformats.org/officeDocument/2006/relationships/hyperlink" Target="https://qwik.dev/docs/concepts/resumable/" TargetMode="External"/><Relationship Id="rId4" Type="http://schemas.openxmlformats.org/officeDocument/2006/relationships/hyperlink" Target="https://qwik.dev/docs/concepts/resumable/" TargetMode="External"/><Relationship Id="rId5" Type="http://schemas.openxmlformats.org/officeDocument/2006/relationships/hyperlink" Target="https://qwik.dev/docs/concepts/reactivity/" TargetMode="External"/><Relationship Id="rId6" Type="http://schemas.openxmlformats.org/officeDocument/2006/relationships/hyperlink" Target="https://qwik.dev/docs/concepts/reactivity/" TargetMode="External"/><Relationship Id="rId7" Type="http://schemas.openxmlformats.org/officeDocument/2006/relationships/hyperlink" Target="https://qwik.dev/docs/components/rendering/" TargetMode="External"/><Relationship Id="rId8" Type="http://schemas.openxmlformats.org/officeDocument/2006/relationships/hyperlink" Target="https://qwik.dev/docs/components/rendering/" TargetMode="External"/><Relationship Id="rId9" Type="http://schemas.openxmlformats.org/officeDocument/2006/relationships/slide" Target="../slides/slide7.xml"/><Relationship Id="rId10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Qwik components automatically get broken down into lazy-loaded chunks by the</a:t>
            </a:r>
            <a:r>
              <a:rPr b="0" lang="en" sz="1100" strike="noStrike" u="sng">
                <a:solidFill>
                  <a:schemeClr val="dk1"/>
                </a:solidFill>
                <a:uFillTx/>
                <a:latin typeface="Arial"/>
                <a:hlinkClick r:id="rId1"/>
              </a:rPr>
              <a:t> </a:t>
            </a:r>
            <a:r>
              <a:rPr b="0" lang="en" sz="1100" strike="noStrike" u="sng">
                <a:solidFill>
                  <a:schemeClr val="hlink"/>
                </a:solidFill>
                <a:uFillTx/>
                <a:latin typeface="Arial"/>
                <a:hlinkClick r:id="rId2"/>
              </a:rPr>
              <a:t>Optimizer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They are</a:t>
            </a:r>
            <a:r>
              <a:rPr b="0" lang="en" sz="1100" strike="noStrike" u="sng">
                <a:solidFill>
                  <a:schemeClr val="dk1"/>
                </a:solidFill>
                <a:uFillTx/>
                <a:latin typeface="Arial"/>
                <a:hlinkClick r:id="rId3"/>
              </a:rPr>
              <a:t> </a:t>
            </a:r>
            <a:r>
              <a:rPr b="0" lang="en" sz="1100" strike="noStrike" u="sng">
                <a:solidFill>
                  <a:schemeClr val="hlink"/>
                </a:solidFill>
                <a:uFillTx/>
                <a:latin typeface="Arial"/>
                <a:hlinkClick r:id="rId4"/>
              </a:rPr>
              <a:t>resumable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(a component can get created on a server and continue its execution on the client).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They are</a:t>
            </a:r>
            <a:r>
              <a:rPr b="0" lang="en" sz="1100" strike="noStrike" u="sng">
                <a:solidFill>
                  <a:schemeClr val="dk1"/>
                </a:solidFill>
                <a:uFillTx/>
                <a:latin typeface="Arial"/>
                <a:hlinkClick r:id="rId5"/>
              </a:rPr>
              <a:t> </a:t>
            </a:r>
            <a:r>
              <a:rPr b="0" lang="en" sz="1100" strike="noStrike" u="sng">
                <a:solidFill>
                  <a:schemeClr val="hlink"/>
                </a:solidFill>
                <a:uFillTx/>
                <a:latin typeface="Arial"/>
                <a:hlinkClick r:id="rId6"/>
              </a:rPr>
              <a:t>reactive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and render independently of other components on the page. See</a:t>
            </a:r>
            <a:r>
              <a:rPr b="0" lang="en" sz="1100" strike="noStrike" u="sng">
                <a:solidFill>
                  <a:schemeClr val="dk1"/>
                </a:solidFill>
                <a:uFillTx/>
                <a:latin typeface="Arial"/>
                <a:hlinkClick r:id="rId7"/>
              </a:rPr>
              <a:t> </a:t>
            </a:r>
            <a:r>
              <a:rPr b="0" lang="en" sz="1100" strike="noStrike" u="sng">
                <a:solidFill>
                  <a:schemeClr val="hlink"/>
                </a:solidFill>
                <a:uFillTx/>
                <a:latin typeface="Arial"/>
                <a:hlinkClick r:id="rId8"/>
              </a:rPr>
              <a:t>rendering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9E8678-5B9A-4100-8B48-27B7F73225D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29D004-D5B3-4A46-AB0F-17C3EF24F85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DA87A3-C4CB-4505-BC9F-EB9A12E6C42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4465EB0-14F8-4925-B5F6-91803570706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2BFE27-B528-4718-A4C6-823709CA87C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C748F9-23A2-4D9F-AFA1-D430476B4AE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9394D6-A9B2-4C74-B9BC-0A9C69A8E6E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F9A1550-3B45-432D-B224-3F8A0760FFB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CBAB00-C581-4D7A-8A89-F1DA8C1ACA1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AC4FCF-D158-40CF-AEE3-F058FAEAF7D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50A237-E58C-42EB-B3AC-5436CD9A15D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B0C84F-EC3D-45CD-ACA5-EA65AF06764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BE26A99-F730-426D-A532-3F3DF6B9232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</a:t>
            </a: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8FF87F-6CE2-42F8-AB86-E2E9BB16360E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92;p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09" name="Google Shape;93;p9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0" name="Google Shape;94;p9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648320" y="1696680"/>
            <a:ext cx="3676320" cy="23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821896-AF7D-49F2-9BC8-4ED80BD6B667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00;p10"/>
          <p:cNvGrpSpPr/>
          <p:nvPr/>
        </p:nvGrpSpPr>
        <p:grpSpPr>
          <a:xfrm>
            <a:off x="0" y="4129200"/>
            <a:ext cx="698400" cy="683640"/>
            <a:chOff x="0" y="4129200"/>
            <a:chExt cx="698400" cy="683640"/>
          </a:xfrm>
        </p:grpSpPr>
        <p:sp>
          <p:nvSpPr>
            <p:cNvPr id="115" name="Google Shape;101;p10"/>
            <p:cNvSpPr/>
            <p:nvPr/>
          </p:nvSpPr>
          <p:spPr>
            <a:xfrm rot="16200000">
              <a:off x="0" y="412920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6" name="Google Shape;102;p10"/>
            <p:cNvSpPr/>
            <p:nvPr/>
          </p:nvSpPr>
          <p:spPr>
            <a:xfrm flipH="1">
              <a:off x="154080" y="426852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812880" y="4305240"/>
            <a:ext cx="693576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4CDE8D-9FD7-4A67-BBFB-418013AD0066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06;p1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12" name="Google Shape;107;p11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" name="Google Shape;108;p11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" name="Google Shape;109;p11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" name="Google Shape;110;p11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" name="Google Shape;111;p11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" name="Google Shape;112;p11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" name="Google Shape;113;p11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Google Shape;114;p11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" name="Google Shape;115;p11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" name="Google Shape;116;p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Google Shape;117;p11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" name="Google Shape;118;p11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" name="Google Shape;119;p11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" name="Google Shape;120;p11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" name="Google Shape;121;p11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" name="Google Shape;122;p11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" name="Google Shape;123;p11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" name="Google Shape;124;p11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</a:pPr>
            <a:r>
              <a:rPr b="0" lang="en-US" sz="80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xx%</a:t>
            </a:r>
            <a:endParaRPr b="0" lang="en-US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BB529E-D214-4634-BF2C-D9A685A666B4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4E82BA-946F-45FA-B892-384705C749F9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20;p3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35" name="Google Shape;21;p3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" name="Google Shape;22;p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Google Shape;23;p3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" name="Google Shape;24;p3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Google Shape;25;p3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" name="Google Shape;26;p3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" name="Google Shape;27;p3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Google Shape;28;p3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Google Shape;29;p3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" name="Google Shape;30;p3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" name="Google Shape;31;p3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" name="Google Shape;32;p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" name="Google Shape;33;p3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" name="Google Shape;34;p3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Google Shape;35;p3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" name="Google Shape;36;p3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Google Shape;37;p3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" name="Google Shape;38;p3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141894-BDB8-42A3-BEBB-4CE03D44AE1D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56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DC745B-597A-4286-95A7-CD2B20A60F6F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49;p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66" name="Google Shape;50;p5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7" name="Google Shape;51;p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A2603F-53C3-418C-9EE0-D68EC142CAC0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57;p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76" name="Google Shape;58;p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7" name="Google Shape;59;p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95D0D7-277C-4359-8774-6ADAC1671E63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63;p7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2" name="Google Shape;64;p7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3" name="Google Shape;65;p7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445ABE-C8F2-4711-9434-561EE37C48C1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70;p8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88" name="Google Shape;71;p8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9" name="Google Shape;72;p8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0" name="Google Shape;73;p8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" name="Google Shape;74;p8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2" name="Google Shape;75;p8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" name="Google Shape;76;p8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4" name="Google Shape;77;p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5" name="Google Shape;78;p8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" name="Google Shape;79;p8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Google Shape;80;p8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8" name="Google Shape;81;p8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" name="Google Shape;82;p8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0" name="Google Shape;83;p8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1" name="Google Shape;84;p8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2" name="Google Shape;85;p8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3" name="Google Shape;86;p8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4" name="Google Shape;87;p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5" name="Google Shape;88;p8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EBB29A-6FD9-4373-95EF-6A232D1B61FC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qwik.dev/docs/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Siebe88/react-tic-tac-toe" TargetMode="External"/><Relationship Id="rId2" Type="http://schemas.openxmlformats.org/officeDocument/2006/relationships/hyperlink" Target="https://qwik.dev/docs/guides/react-cheat-sheet/" TargetMode="External"/><Relationship Id="rId3" Type="http://schemas.openxmlformats.org/officeDocument/2006/relationships/image" Target="../media/image2.gif"/><Relationship Id="rId4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qwik.dev/docs/advanced/qrl/" TargetMode="External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Qwik vs React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Rick van den Berg  &amp; Siebe Kylstra</a:t>
            </a:r>
            <a:endParaRPr b="0" lang="en-US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ubTitle"/>
          </p:nvPr>
        </p:nvSpPr>
        <p:spPr>
          <a:xfrm>
            <a:off x="7254000" y="4637520"/>
            <a:ext cx="1889640" cy="50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trike="noStrike" u="sng">
                <a:solidFill>
                  <a:schemeClr val="hlink"/>
                </a:solidFill>
                <a:uFillTx/>
                <a:latin typeface="Lato"/>
                <a:ea typeface="Lato"/>
                <a:hlinkClick r:id="rId1"/>
              </a:rPr>
              <a:t>https://qwik.dev/docs/</a:t>
            </a: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 </a:t>
            </a:r>
            <a:endParaRPr b="0" lang="en-US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Maak een tic-tac-toe game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408600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Voorbeeld React app: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1" lang="en" sz="1100" strike="noStrike" u="sng">
                <a:solidFill>
                  <a:schemeClr val="hlink"/>
                </a:solidFill>
                <a:uFillTx/>
                <a:latin typeface="Lato"/>
                <a:ea typeface="Lato"/>
                <a:hlinkClick r:id="rId1"/>
              </a:rPr>
              <a:t>https://github.com/Siebe88/react-tic-tac-toe</a:t>
            </a:r>
            <a:r>
              <a:rPr b="1" lang="en" sz="11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React to Qwik cheat sheet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1" lang="en" sz="1100" strike="noStrike" u="sng">
                <a:solidFill>
                  <a:schemeClr val="hlink"/>
                </a:solidFill>
                <a:uFillTx/>
                <a:latin typeface="Lato"/>
                <a:ea typeface="Lato"/>
                <a:hlinkClick r:id="rId2"/>
              </a:rPr>
              <a:t>https://qwik.dev/docs/guides/react-cheat-sheet</a:t>
            </a:r>
            <a:br>
              <a:rPr sz="1100"/>
            </a:br>
            <a:r>
              <a:rPr b="1" lang="en" sz="1100" strike="noStrike" u="none">
                <a:solidFill>
                  <a:schemeClr val="lt1"/>
                </a:solidFill>
                <a:uFillTx/>
                <a:latin typeface="Lato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Stappen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yarn create qwik / npm create qwik@latest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dcdcaa"/>
              </a:buClr>
              <a:buFont typeface="Arial"/>
              <a:buChar char="○"/>
            </a:pP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Empty App (Qwik City + Qwik)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dcdcaa"/>
              </a:buClr>
              <a:buFont typeface="Arial"/>
              <a:buChar char="○"/>
            </a:pP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Install dependencies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dcdcaa"/>
              </a:buClr>
              <a:buFont typeface="Arial"/>
              <a:buChar char="○"/>
            </a:pP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Hear joke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dcdcaa"/>
              </a:buClr>
              <a:buFont typeface="Arial"/>
              <a:buChar char="○"/>
            </a:pP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Omzetten logica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5778000" y="1289160"/>
            <a:ext cx="2908800" cy="3054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86280" y="21146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DISCUSSIE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Wat is Qwik?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Ontwikkeld door Builder.io team onder leiding van Miško Hevery (maker van Angular)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"Delay execution of JavaScript for as long as possible"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Gemaakt voor het oplossen van het JavaScript-intensieve hydration probleem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Van de basis af opgebouwd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Versie 1.0 is bereikt in 2023 en Qwik wordt steeds vaker gebruikt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Het fundamentele verschil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99708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React's hydration: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Server rendert HTML, client downloadt en voert alle JavaScript uit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Volledige component tree moet gehydrateerd worden voordat interactie mogelijk is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"Waterval" van JavaScript executie bij laden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Qwik's resumability: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Server rendert HTML met geserializeerde state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Client laadt alleen JavaScript voor componenten waarmee interactie plaatsvindt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"Lazy loading" op het niveau van event handlers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2" name="Google Shape;149;p15" descr=""/>
          <p:cNvPicPr/>
          <p:nvPr/>
        </p:nvPicPr>
        <p:blipFill>
          <a:blip r:embed="rId1"/>
          <a:stretch/>
        </p:blipFill>
        <p:spPr>
          <a:xfrm>
            <a:off x="5543280" y="2369160"/>
            <a:ext cx="3189600" cy="1802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Voordelen Qwik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254240" y="15602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Vrijwel geen JavaScript nodig bij initiële pagina load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JavaScript wordt alleen geladen wanneer nodig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Snellere Time to Interactive (TTI), vooral op mobiele apparaten met lage bandbreedte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Betere scores in Lighthouse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Prestaties blijven consistent, ongeacht applicatie grootte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Significant minder JavaScript naar de client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Nadelen Qwik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Nieuwe technologie met kleinere community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Minder beschikbare libraries en plugins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Steiler leercurve voor React-ontwikkelaars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Minder uitgebreide documentatie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Nog niet zo veel gebruikt in productieomgevingen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86280" y="21146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DEMO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Components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Lazy loaded -&gt; </a:t>
            </a: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Pas laden wanneer nodig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Resumable</a:t>
            </a: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 -&gt; Op de server gebouwd en uitgevoerd door de client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Reactive</a:t>
            </a: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 -&gt; Afzonderlijk gerenderd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Props</a:t>
            </a: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 -&gt;   Werken hetzelfde als bij react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Google Shape;180;p20"/>
          <p:cNvSpPr/>
          <p:nvPr/>
        </p:nvSpPr>
        <p:spPr>
          <a:xfrm>
            <a:off x="5594040" y="1307880"/>
            <a:ext cx="2778120" cy="31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import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{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component$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} </a:t>
            </a: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from</a:t>
            </a:r>
            <a:r>
              <a:rPr b="0" lang="en" sz="1100" strike="noStrike" u="none">
                <a:solidFill>
                  <a:srgbClr val="ce9178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'@builder.io/qwik'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export default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component$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{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return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(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p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Parent Text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p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</a:t>
            </a:r>
            <a:r>
              <a:rPr b="0" lang="en" sz="1100" strike="noStrike" u="none">
                <a:solidFill>
                  <a:srgbClr val="4ec9b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Child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/&gt;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const</a:t>
            </a:r>
            <a:r>
              <a:rPr b="0" lang="en" sz="1100" strike="noStrike" u="none">
                <a:solidFill>
                  <a:srgbClr val="4fc1ff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Child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= 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component$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{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return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&lt;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p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Child Text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p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State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Static State: 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Serialized</a:t>
            </a: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  </a:t>
            </a: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waarden die niet aangepast worden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Net als react gewoon een const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Reactive State: 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Triggeren een UI update, tracked door Qwick 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Enkele waarde = useSignal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Object = useStore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Google Shape;187;p21"/>
          <p:cNvSpPr/>
          <p:nvPr/>
        </p:nvSpPr>
        <p:spPr>
          <a:xfrm>
            <a:off x="4798800" y="613080"/>
            <a:ext cx="4137480" cy="43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export default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component$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{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const</a:t>
            </a:r>
            <a:r>
              <a:rPr b="0" lang="en" sz="1100" strike="noStrike" u="none">
                <a:solidFill>
                  <a:srgbClr val="4fc1ff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= 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useSignal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</a:t>
            </a:r>
            <a:r>
              <a:rPr b="0" lang="en" sz="1100" strike="noStrike" u="none">
                <a:solidFill>
                  <a:srgbClr val="b5cea8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0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return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(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button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onClick$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value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++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Increment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value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button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export default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component$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{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const</a:t>
            </a:r>
            <a:r>
              <a:rPr b="0" lang="en" sz="1100" strike="noStrike" u="none">
                <a:solidFill>
                  <a:srgbClr val="4fc1ff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state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= 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useStore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({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count:</a:t>
            </a:r>
            <a:r>
              <a:rPr b="0" lang="en" sz="1100" strike="noStrike" u="none">
                <a:solidFill>
                  <a:srgbClr val="b5cea8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0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,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name:</a:t>
            </a:r>
            <a:r>
              <a:rPr b="0" lang="en" sz="1100" strike="noStrike" u="none">
                <a:solidFill>
                  <a:srgbClr val="ce9178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'Qwik'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});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return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(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button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onClick$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state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++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Increment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button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p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Count: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state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count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p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input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 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value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state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name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 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onInput$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_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,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el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(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state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name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=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el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value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)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/&gt;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Events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Inline handler: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Zelfde als react maar met </a:t>
            </a:r>
            <a:r>
              <a:rPr b="1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$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Andere typescript declarations dus gaat dit automatisch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Herbruikbare events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Wrapped met een $()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Maakt een </a:t>
            </a:r>
            <a:r>
              <a:rPr b="0" lang="en" sz="1300" strike="noStrike" u="sng">
                <a:solidFill>
                  <a:schemeClr val="lt1"/>
                </a:solidFill>
                <a:uFillTx/>
                <a:latin typeface="Roboto Mono"/>
                <a:ea typeface="Roboto Mono"/>
                <a:hlinkClick r:id="rId1"/>
              </a:rPr>
              <a:t>QRL</a:t>
            </a:r>
            <a:r>
              <a:rPr b="0" lang="en" sz="13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 aan 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ffffff"/>
              </a:buClr>
              <a:buFont typeface="Lato"/>
              <a:buChar char="○"/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Lazy loaded javascript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Google Shape;194;p22"/>
          <p:cNvSpPr/>
          <p:nvPr/>
        </p:nvSpPr>
        <p:spPr>
          <a:xfrm>
            <a:off x="4817880" y="393840"/>
            <a:ext cx="4137480" cy="447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import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{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component$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,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useSignal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, 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} </a:t>
            </a: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from</a:t>
            </a:r>
            <a:r>
              <a:rPr b="0" lang="en" sz="1100" strike="noStrike" u="none">
                <a:solidFill>
                  <a:srgbClr val="ce9178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'@builder.io/qwik'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export default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component$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{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const</a:t>
            </a:r>
            <a:r>
              <a:rPr b="0" lang="en" sz="1100" strike="noStrike" u="none">
                <a:solidFill>
                  <a:srgbClr val="4fc1ff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= 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useSignal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</a:t>
            </a:r>
            <a:r>
              <a:rPr b="0" lang="en" sz="1100" strike="noStrike" u="none">
                <a:solidFill>
                  <a:srgbClr val="b5cea8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0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return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(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button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onClick</a:t>
            </a:r>
            <a:r>
              <a:rPr b="1" lang="en" sz="17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value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++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Increment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value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button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export default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component$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{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const</a:t>
            </a:r>
            <a:r>
              <a:rPr b="0" lang="en" sz="1100" strike="noStrike" u="none">
                <a:solidFill>
                  <a:srgbClr val="4fc1ff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= </a:t>
            </a:r>
            <a:r>
              <a:rPr b="0" lang="en" sz="11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useSignal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</a:t>
            </a:r>
            <a:r>
              <a:rPr b="0" lang="en" sz="1100" strike="noStrike" u="none">
                <a:solidFill>
                  <a:srgbClr val="b5cea8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0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const</a:t>
            </a:r>
            <a:r>
              <a:rPr b="0" lang="en" sz="1100" strike="noStrike" u="none">
                <a:solidFill>
                  <a:srgbClr val="4fc1ff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increment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= </a:t>
            </a:r>
            <a:r>
              <a:rPr b="1" lang="en" sz="1500" strike="noStrike" u="none">
                <a:solidFill>
                  <a:srgbClr val="dcdcaa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(()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=&gt;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value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++);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c586c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return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(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button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onClick</a:t>
            </a:r>
            <a:r>
              <a:rPr b="1" lang="en" sz="16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$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=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increment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Increment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button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p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Count: 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{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count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.</a:t>
            </a:r>
            <a:r>
              <a:rPr b="0" lang="en" sz="1100" strike="noStrike" u="none">
                <a:solidFill>
                  <a:srgbClr val="9cdcfe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value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</a:t>
            </a:r>
            <a:r>
              <a:rPr b="0" lang="en" sz="1100" strike="noStrike" u="none">
                <a:solidFill>
                  <a:srgbClr val="569cd6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p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  </a:t>
            </a:r>
            <a:r>
              <a:rPr b="0" lang="en" sz="1100" strike="noStrike" u="none">
                <a:solidFill>
                  <a:srgbClr val="808080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&lt;/&gt;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  </a:t>
            </a: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rgbClr val="d4d4d4"/>
                </a:solidFill>
                <a:highlight>
                  <a:srgbClr val="1e1e1e"/>
                </a:highlight>
                <a:uFillTx/>
                <a:latin typeface="Arial"/>
                <a:ea typeface="Arial"/>
              </a:rPr>
              <a:t>});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LibreOffice/24.8.5.2$Linux_X86_64 LibreOffice_project/27b361b745d0ea8f99bc93dfcb7a39098dfa5fff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2025-03-17T11:52:11Z</dcterms:modified>
  <cp:revision>1</cp:revision>
  <dc:subject/>
  <dc:title/>
</cp:coreProperties>
</file>