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1.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7"/>
  </p:notesMasterIdLst>
  <p:sldIdLst>
    <p:sldId id="256" r:id="rId2"/>
    <p:sldId id="322" r:id="rId3"/>
    <p:sldId id="299" r:id="rId4"/>
    <p:sldId id="284" r:id="rId5"/>
    <p:sldId id="285" r:id="rId6"/>
    <p:sldId id="315" r:id="rId7"/>
    <p:sldId id="286" r:id="rId8"/>
    <p:sldId id="287" r:id="rId9"/>
    <p:sldId id="288" r:id="rId10"/>
    <p:sldId id="289" r:id="rId11"/>
    <p:sldId id="300" r:id="rId12"/>
    <p:sldId id="316" r:id="rId13"/>
    <p:sldId id="291" r:id="rId14"/>
    <p:sldId id="297" r:id="rId15"/>
    <p:sldId id="306" r:id="rId16"/>
    <p:sldId id="303" r:id="rId17"/>
    <p:sldId id="305" r:id="rId18"/>
    <p:sldId id="293" r:id="rId19"/>
    <p:sldId id="317" r:id="rId20"/>
    <p:sldId id="273" r:id="rId21"/>
    <p:sldId id="277" r:id="rId22"/>
    <p:sldId id="278" r:id="rId23"/>
    <p:sldId id="281" r:id="rId24"/>
    <p:sldId id="280" r:id="rId25"/>
    <p:sldId id="282" r:id="rId26"/>
    <p:sldId id="318" r:id="rId27"/>
    <p:sldId id="307" r:id="rId28"/>
    <p:sldId id="308" r:id="rId29"/>
    <p:sldId id="290" r:id="rId30"/>
    <p:sldId id="328" r:id="rId31"/>
    <p:sldId id="310" r:id="rId32"/>
    <p:sldId id="311" r:id="rId33"/>
    <p:sldId id="329" r:id="rId34"/>
    <p:sldId id="319" r:id="rId35"/>
    <p:sldId id="323" r:id="rId36"/>
    <p:sldId id="314" r:id="rId37"/>
    <p:sldId id="304" r:id="rId38"/>
    <p:sldId id="320" r:id="rId39"/>
    <p:sldId id="313" r:id="rId40"/>
    <p:sldId id="321" r:id="rId41"/>
    <p:sldId id="271" r:id="rId42"/>
    <p:sldId id="267" r:id="rId43"/>
    <p:sldId id="325" r:id="rId44"/>
    <p:sldId id="326" r:id="rId45"/>
    <p:sldId id="327" r:id="rId4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gZpN2K8dd2ZmXMEsv4IbKko0SR3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rine.art@gmail.com" initials="m" lastIdx="1" clrIdx="0">
    <p:extLst>
      <p:ext uri="{19B8F6BF-5375-455C-9EA6-DF929625EA0E}">
        <p15:presenceInfo xmlns:p15="http://schemas.microsoft.com/office/powerpoint/2012/main" userId="c08a352249e258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CF78F"/>
    <a:srgbClr val="FF9900"/>
    <a:srgbClr val="FFFF66"/>
    <a:srgbClr val="FF0066"/>
    <a:srgbClr val="990033"/>
    <a:srgbClr val="FF3300"/>
    <a:srgbClr val="FAF144"/>
    <a:srgbClr val="FFD13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Stijl, gemiddeld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94148" autoAdjust="0"/>
  </p:normalViewPr>
  <p:slideViewPr>
    <p:cSldViewPr snapToGrid="0">
      <p:cViewPr varScale="1">
        <p:scale>
          <a:sx n="76" d="100"/>
          <a:sy n="76" d="100"/>
        </p:scale>
        <p:origin x="79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‹nr.›</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endParaRPr dirty="0"/>
          </a:p>
          <a:p>
            <a:pPr marL="0" lvl="0" indent="0" algn="l" rtl="0">
              <a:spcBef>
                <a:spcPts val="0"/>
              </a:spcBef>
              <a:spcAft>
                <a:spcPts val="0"/>
              </a:spcAft>
              <a:buNone/>
            </a:pPr>
            <a:r>
              <a:rPr lang="en-US" dirty="0"/>
              <a:t>Sentiment Lexicon Using a sentiment lexicon improves results as well (</a:t>
            </a:r>
            <a:r>
              <a:rPr lang="en-US" dirty="0" err="1"/>
              <a:t>Alorainy</a:t>
            </a:r>
            <a:r>
              <a:rPr lang="en-US" dirty="0"/>
              <a:t> et al., 2018; Markov and </a:t>
            </a:r>
            <a:r>
              <a:rPr lang="en-US" dirty="0" err="1"/>
              <a:t>Daelemans</a:t>
            </a:r>
            <a:r>
              <a:rPr lang="en-US" dirty="0"/>
              <a:t>, 2021). We will create extra feature columns using Vader, a lexicon and rule-based sentiment analysis library that returns a sentiment score between -1 (maximally negative) and 1 (maximally positive); and using the AFINN lexicon, which returns a similar score but in the range of -5 to 5. Vader proved to be highly accurate, even more than human annotators (Hutto and Gilbert, 2014). Next to that, AFINN proved to be very promising as well (Arup Nielsen, 2011). ˚ Both lexicons were created particularly for microblogs (such as tweets)</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a:t>
            </a:fld>
            <a:endParaRPr/>
          </a:p>
        </p:txBody>
      </p:sp>
    </p:spTree>
    <p:extLst>
      <p:ext uri="{BB962C8B-B14F-4D97-AF65-F5344CB8AC3E}">
        <p14:creationId xmlns:p14="http://schemas.microsoft.com/office/powerpoint/2010/main" val="2523642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p>
          <a:p>
            <a:pPr marL="0" lvl="0" indent="0" algn="l" rtl="0">
              <a:spcBef>
                <a:spcPts val="0"/>
              </a:spcBef>
              <a:spcAft>
                <a:spcPts val="0"/>
              </a:spcAft>
              <a:buNone/>
            </a:pPr>
            <a:r>
              <a:rPr lang="en-US" dirty="0"/>
              <a:t>As already mentioned, our traditional model is an ensemble model based on an SGD classifier, a logistic regression classifier, and two SVM models. We opted for these models since they have proved to yield accurate results in the past. For instance, Markov and </a:t>
            </a:r>
            <a:r>
              <a:rPr lang="en-US" dirty="0" err="1"/>
              <a:t>Daelemans</a:t>
            </a:r>
            <a:r>
              <a:rPr lang="en-US" dirty="0"/>
              <a:t> (2021), </a:t>
            </a:r>
            <a:r>
              <a:rPr lang="en-US" dirty="0" err="1"/>
              <a:t>Burnap</a:t>
            </a:r>
            <a:r>
              <a:rPr lang="en-US" dirty="0"/>
              <a:t> and Williams (2016), and </a:t>
            </a:r>
            <a:r>
              <a:rPr lang="en-US" dirty="0" err="1"/>
              <a:t>MacAvaney</a:t>
            </a:r>
            <a:r>
              <a:rPr lang="en-US" dirty="0"/>
              <a:t> et al. (2019), used the SVM algorithm in their research and it obtained excellent results. Next to that, in researches by, amongst others, </a:t>
            </a:r>
            <a:r>
              <a:rPr lang="en-US" dirty="0" err="1"/>
              <a:t>Alorainy</a:t>
            </a:r>
            <a:r>
              <a:rPr lang="en-US" dirty="0"/>
              <a:t> et al. (2018) and Davidson et al. (2017), the logistic regression model yielded reliable results as well. Lastly, previous research has also shown that the SGD classifier is promising (Sharif et al., 2020), especially since the gradient of the loss is estimated each sample at a time. For the neural model we base our methodology on that of a 2021 paper on the improving of cross-domain hate speech detection by Markov and </a:t>
            </a:r>
            <a:r>
              <a:rPr lang="en-US" dirty="0" err="1"/>
              <a:t>Daelemans</a:t>
            </a:r>
            <a:r>
              <a:rPr lang="en-US" dirty="0"/>
              <a:t>. They brought our attention to the pretrained language model </a:t>
            </a:r>
            <a:r>
              <a:rPr lang="en-US" dirty="0" err="1"/>
              <a:t>RoBERTa</a:t>
            </a:r>
            <a:r>
              <a:rPr lang="en-US" dirty="0"/>
              <a:t> (Liu et al., 2019). Markov and </a:t>
            </a:r>
            <a:r>
              <a:rPr lang="en-US" dirty="0" err="1"/>
              <a:t>Daelemans</a:t>
            </a:r>
            <a:r>
              <a:rPr lang="en-US" dirty="0"/>
              <a:t> then combined this </a:t>
            </a:r>
            <a:r>
              <a:rPr lang="en-US" dirty="0" err="1"/>
              <a:t>RoBERTa</a:t>
            </a:r>
            <a:r>
              <a:rPr lang="en-US" dirty="0"/>
              <a:t> with other models through a hard majority-voting method. This inspired us to apply a hard majority vote to the results of 5 </a:t>
            </a:r>
            <a:r>
              <a:rPr lang="en-US" dirty="0" err="1"/>
              <a:t>RoBERTas</a:t>
            </a:r>
            <a:r>
              <a:rPr lang="en-US" dirty="0"/>
              <a:t> which each underwent a unique preprocessing of train and test data. At first the inclusion of </a:t>
            </a:r>
            <a:r>
              <a:rPr lang="en-US" dirty="0" err="1"/>
              <a:t>Berts</a:t>
            </a:r>
            <a:r>
              <a:rPr lang="en-US" dirty="0"/>
              <a:t> (Devlin et al., 2019) within the majority</a:t>
            </a:r>
            <a:r>
              <a:rPr lang="en-GB" dirty="0"/>
              <a:t> </a:t>
            </a:r>
            <a:r>
              <a:rPr lang="en-US" dirty="0"/>
              <a:t>vote was also intended, however the top 5 </a:t>
            </a:r>
            <a:r>
              <a:rPr lang="en-US" dirty="0" err="1"/>
              <a:t>RoBERTas</a:t>
            </a:r>
            <a:r>
              <a:rPr lang="en-US" dirty="0"/>
              <a:t> all outperformed the very best Bert. Unfortunately, the majority vote’s result was not exported correctly. Instead, the result calculated by a single </a:t>
            </a:r>
            <a:r>
              <a:rPr lang="en-US" dirty="0" err="1"/>
              <a:t>RoBERTa</a:t>
            </a:r>
            <a:r>
              <a:rPr lang="en-US" dirty="0"/>
              <a:t> was wrongfully selected for the result exportation</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11</a:t>
            </a:fld>
            <a:endParaRPr/>
          </a:p>
        </p:txBody>
      </p:sp>
    </p:spTree>
    <p:extLst>
      <p:ext uri="{BB962C8B-B14F-4D97-AF65-F5344CB8AC3E}">
        <p14:creationId xmlns:p14="http://schemas.microsoft.com/office/powerpoint/2010/main" val="3656599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 </a:t>
            </a:r>
            <a:r>
              <a:rPr lang="en-US" dirty="0"/>
              <a:t>We trained our models on the Offensive Language Identification Dataset (OLID) (</a:t>
            </a:r>
            <a:r>
              <a:rPr lang="en-US" dirty="0" err="1"/>
              <a:t>Zampieri</a:t>
            </a:r>
            <a:r>
              <a:rPr lang="en-US" dirty="0"/>
              <a:t> et al., 2019a) and evaluated them on four more datasets, of which one was in-domain.</a:t>
            </a: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5379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p>
          <a:p>
            <a:pPr marL="0" lvl="0" indent="0" algn="l" rtl="0">
              <a:spcBef>
                <a:spcPts val="0"/>
              </a:spcBef>
              <a:spcAft>
                <a:spcPts val="0"/>
              </a:spcAft>
              <a:buNone/>
            </a:pPr>
            <a:r>
              <a:rPr lang="en-US" dirty="0"/>
              <a:t>OLID The OLID training corpus consists of 13240 annotated English tweets and was created in the sphere of the </a:t>
            </a:r>
            <a:r>
              <a:rPr lang="en-US" dirty="0" err="1"/>
              <a:t>OffensEval</a:t>
            </a:r>
            <a:r>
              <a:rPr lang="en-US" dirty="0"/>
              <a:t> 2019 shared task </a:t>
            </a:r>
            <a:r>
              <a:rPr lang="en-US" dirty="0" err="1"/>
              <a:t>organised</a:t>
            </a:r>
            <a:r>
              <a:rPr lang="en-US" dirty="0"/>
              <a:t> at </a:t>
            </a:r>
            <a:r>
              <a:rPr lang="en-US" dirty="0" err="1"/>
              <a:t>SemEval</a:t>
            </a:r>
            <a:r>
              <a:rPr lang="en-US" dirty="0"/>
              <a:t> 2019 (</a:t>
            </a:r>
            <a:r>
              <a:rPr lang="en-US" dirty="0" err="1"/>
              <a:t>Zampieri</a:t>
            </a:r>
            <a:r>
              <a:rPr lang="en-US" dirty="0"/>
              <a:t> et al., 2019b). The task included differentiating offensive from non-offensive tweets, </a:t>
            </a:r>
            <a:r>
              <a:rPr lang="en-US" dirty="0" err="1"/>
              <a:t>categorising</a:t>
            </a:r>
            <a:r>
              <a:rPr lang="en-US" dirty="0"/>
              <a:t> offence types and identifying the target. Accordingly, the tweets are annotated hierarchically on those three levels by crowdsourced, experienced annotators. Every tweet was annotated by two annotators and in case of disagreement, a third annotator was called upon. Tweets were regarded offensive if they contained “any form of non-acceptable language (profanity) or a targeted offence, which can be veiled or direct. This includes insults, threats, and posts containing profane language or swear words” (</a:t>
            </a:r>
            <a:r>
              <a:rPr lang="en-US" dirty="0" err="1"/>
              <a:t>Zampieri</a:t>
            </a:r>
            <a:r>
              <a:rPr lang="en-US" dirty="0"/>
              <a:t> et al., 2019a). As stated before, we only focus on the more coarse grained classification, namely whether a tweet is offensive or not. Before fitting the models on the tweets, we </a:t>
            </a:r>
            <a:r>
              <a:rPr lang="en-US" dirty="0" err="1"/>
              <a:t>normalised</a:t>
            </a:r>
            <a:r>
              <a:rPr lang="en-US" dirty="0"/>
              <a:t> html specific characters and other nonutf8 encodings which were sometimes still present in the dataset. After that, during the training and optimization stage of our traditional models, we used 80% of this dataset as a training set and used the remaining 20% as a test set. In the training and optimization stage of our neural models, 20% of the training data was set apart as well as shuffled at the same random state for all 5 models. The statistics of this </a:t>
            </a:r>
            <a:r>
              <a:rPr lang="en-US" dirty="0" err="1"/>
              <a:t>datase</a:t>
            </a:r>
            <a:endParaRPr b="1"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13</a:t>
            </a:fld>
            <a:endParaRPr/>
          </a:p>
        </p:txBody>
      </p:sp>
    </p:spTree>
    <p:extLst>
      <p:ext uri="{BB962C8B-B14F-4D97-AF65-F5344CB8AC3E}">
        <p14:creationId xmlns:p14="http://schemas.microsoft.com/office/powerpoint/2010/main" val="177279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p>
          <a:p>
            <a:pPr marL="0" lvl="0" indent="0" algn="l" rtl="0">
              <a:spcBef>
                <a:spcPts val="0"/>
              </a:spcBef>
              <a:spcAft>
                <a:spcPts val="0"/>
              </a:spcAft>
              <a:buNone/>
            </a:pPr>
            <a:r>
              <a:rPr lang="en-US" dirty="0"/>
              <a:t>The first test set are the remaining 860 </a:t>
            </a:r>
            <a:r>
              <a:rPr lang="en-US" dirty="0" err="1"/>
              <a:t>indomain</a:t>
            </a:r>
            <a:r>
              <a:rPr lang="en-US" dirty="0"/>
              <a:t> tweets of the OLID corpus (</a:t>
            </a:r>
            <a:r>
              <a:rPr lang="en-US" dirty="0" err="1"/>
              <a:t>Zampieri</a:t>
            </a:r>
            <a:r>
              <a:rPr lang="en-US" dirty="0"/>
              <a:t> et al., 2019a). When evaluating our models on the</a:t>
            </a:r>
            <a:r>
              <a:rPr lang="en-GB" dirty="0"/>
              <a:t> </a:t>
            </a:r>
            <a:r>
              <a:rPr lang="en-US" dirty="0"/>
              <a:t>test sets, all 13240 tweets were used for the training.</a:t>
            </a:r>
            <a:endParaRPr lang="en-GB"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14</a:t>
            </a:fld>
            <a:endParaRPr/>
          </a:p>
        </p:txBody>
      </p:sp>
    </p:spTree>
    <p:extLst>
      <p:ext uri="{BB962C8B-B14F-4D97-AF65-F5344CB8AC3E}">
        <p14:creationId xmlns:p14="http://schemas.microsoft.com/office/powerpoint/2010/main" val="1224678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endParaRPr dirty="0"/>
          </a:p>
          <a:p>
            <a:pPr marL="0" lvl="0" indent="0" algn="l" rtl="0">
              <a:spcBef>
                <a:spcPts val="0"/>
              </a:spcBef>
              <a:spcAft>
                <a:spcPts val="0"/>
              </a:spcAft>
              <a:buNone/>
            </a:pPr>
            <a:r>
              <a:rPr lang="en-US" dirty="0" err="1"/>
              <a:t>Ruddit</a:t>
            </a:r>
            <a:r>
              <a:rPr lang="en-US" dirty="0"/>
              <a:t> The second test set is a sample of approximately 1200 English posts from the </a:t>
            </a:r>
            <a:r>
              <a:rPr lang="en-US" dirty="0" err="1"/>
              <a:t>Ruddit</a:t>
            </a:r>
            <a:r>
              <a:rPr lang="en-US" dirty="0"/>
              <a:t> dataset (</a:t>
            </a:r>
            <a:r>
              <a:rPr lang="en-US" dirty="0" err="1"/>
              <a:t>Hada</a:t>
            </a:r>
            <a:r>
              <a:rPr lang="en-US" dirty="0"/>
              <a:t> et al., 2021). This dataset consists of posts from several subreddits of Reddit. The posts were annotated by crowdsourced US annotators with a high approval rate. The posts all received a score from -1 (maximally supportive) to 1 (maximally offensive). This score was assigned by best-worst scaling. Every annotator was presented a four tuple of posts and had to rank them from maximally supportive to maximally offensive. Every four tuple was annotated by six annotators. For our research, posts that received a score lower than -0.4 were interpreted as not offensive and posts that received a score higher than 0.4 were interpreted as offensive. That way, borderline cases were excluded</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15</a:t>
            </a:fld>
            <a:endParaRPr/>
          </a:p>
        </p:txBody>
      </p:sp>
    </p:spTree>
    <p:extLst>
      <p:ext uri="{BB962C8B-B14F-4D97-AF65-F5344CB8AC3E}">
        <p14:creationId xmlns:p14="http://schemas.microsoft.com/office/powerpoint/2010/main" val="3158683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 </a:t>
            </a:r>
            <a:endParaRPr dirty="0"/>
          </a:p>
          <a:p>
            <a:pPr marL="0" lvl="0" indent="0" algn="l" rtl="0">
              <a:spcBef>
                <a:spcPts val="0"/>
              </a:spcBef>
              <a:spcAft>
                <a:spcPts val="0"/>
              </a:spcAft>
              <a:buNone/>
            </a:pPr>
            <a:endParaRPr lang="nl-NL" dirty="0"/>
          </a:p>
          <a:p>
            <a:pPr marL="0" lvl="0" indent="0" algn="l" rtl="0">
              <a:spcBef>
                <a:spcPts val="0"/>
              </a:spcBef>
              <a:spcAft>
                <a:spcPts val="0"/>
              </a:spcAft>
              <a:buNone/>
            </a:pPr>
            <a:r>
              <a:rPr lang="en-US" dirty="0"/>
              <a:t>Wikipedia The third test dataset is a sample of English Wikipedia comments used in the first Jigsaw competition on Kaggle (AI, 2018). The teams had to predict probabilities for different types of (non-)toxic posts. The comments were manually annotated. The sample that we used contains nontoxic comments, moderately offensive comments and severely offensive comments.</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16</a:t>
            </a:fld>
            <a:endParaRPr/>
          </a:p>
        </p:txBody>
      </p:sp>
    </p:spTree>
    <p:extLst>
      <p:ext uri="{BB962C8B-B14F-4D97-AF65-F5344CB8AC3E}">
        <p14:creationId xmlns:p14="http://schemas.microsoft.com/office/powerpoint/2010/main" val="1365703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 </a:t>
            </a:r>
            <a:endParaRPr dirty="0"/>
          </a:p>
          <a:p>
            <a:pPr marL="0" lvl="0" indent="0" algn="l" rtl="0">
              <a:spcBef>
                <a:spcPts val="0"/>
              </a:spcBef>
              <a:spcAft>
                <a:spcPts val="0"/>
              </a:spcAft>
              <a:buNone/>
            </a:pPr>
            <a:r>
              <a:rPr lang="en-US" dirty="0"/>
              <a:t>TEXTGAIN The fourth dataset was obtained from the AI company TEXTGAIN. It consists of English football tweets that have been manually labelled as offensive or not offensive. Once again, when loading in the test data, we </a:t>
            </a:r>
            <a:r>
              <a:rPr lang="en-US" dirty="0" err="1"/>
              <a:t>normalised</a:t>
            </a:r>
            <a:r>
              <a:rPr lang="en-US" dirty="0"/>
              <a:t> html specific characters and other non-utf8 encodings which were still be present in the dataset.</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17</a:t>
            </a:fld>
            <a:endParaRPr/>
          </a:p>
        </p:txBody>
      </p:sp>
    </p:spTree>
    <p:extLst>
      <p:ext uri="{BB962C8B-B14F-4D97-AF65-F5344CB8AC3E}">
        <p14:creationId xmlns:p14="http://schemas.microsoft.com/office/powerpoint/2010/main" val="2666062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Morine:</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18</a:t>
            </a:fld>
            <a:endParaRPr/>
          </a:p>
        </p:txBody>
      </p:sp>
    </p:spTree>
    <p:extLst>
      <p:ext uri="{BB962C8B-B14F-4D97-AF65-F5344CB8AC3E}">
        <p14:creationId xmlns:p14="http://schemas.microsoft.com/office/powerpoint/2010/main" val="3364195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3467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6815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MORINE: balanced because of unequal class </a:t>
            </a:r>
            <a:r>
              <a:rPr lang="en-GB" dirty="0" err="1"/>
              <a:t>devision</a:t>
            </a:r>
            <a:r>
              <a:rPr lang="en-GB" dirty="0"/>
              <a:t>, </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20</a:t>
            </a:fld>
            <a:endParaRPr/>
          </a:p>
        </p:txBody>
      </p:sp>
    </p:spTree>
    <p:extLst>
      <p:ext uri="{BB962C8B-B14F-4D97-AF65-F5344CB8AC3E}">
        <p14:creationId xmlns:p14="http://schemas.microsoft.com/office/powerpoint/2010/main" val="3656599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MORINE: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Textual -&gt; </a:t>
            </a:r>
            <a:r>
              <a:rPr lang="en-US" b="0" dirty="0" err="1">
                <a:solidFill>
                  <a:srgbClr val="D4D4D4"/>
                </a:solidFill>
                <a:effectLst/>
                <a:latin typeface="Courier New" panose="02070309020205020404" pitchFamily="49" charset="0"/>
              </a:rPr>
              <a:t>MaxAbsScaler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Numeric -&gt;</a:t>
            </a:r>
            <a:r>
              <a:rPr lang="en-US" b="0" dirty="0" err="1">
                <a:solidFill>
                  <a:srgbClr val="D4D4D4"/>
                </a:solidFill>
                <a:effectLst/>
                <a:latin typeface="Courier New" panose="02070309020205020404" pitchFamily="49" charset="0"/>
              </a:rPr>
              <a:t>MinMaxScaler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21</a:t>
            </a:fld>
            <a:endParaRPr/>
          </a:p>
        </p:txBody>
      </p:sp>
    </p:spTree>
    <p:extLst>
      <p:ext uri="{BB962C8B-B14F-4D97-AF65-F5344CB8AC3E}">
        <p14:creationId xmlns:p14="http://schemas.microsoft.com/office/powerpoint/2010/main" val="372640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MORINE: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Textual -&gt; </a:t>
            </a:r>
            <a:r>
              <a:rPr lang="en-US" b="0" dirty="0" err="1">
                <a:solidFill>
                  <a:srgbClr val="D4D4D4"/>
                </a:solidFill>
                <a:effectLst/>
                <a:latin typeface="Courier New" panose="02070309020205020404" pitchFamily="49" charset="0"/>
              </a:rPr>
              <a:t>MaxAbsScaler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Numeric -&gt;</a:t>
            </a:r>
            <a:r>
              <a:rPr lang="en-US" b="0" dirty="0" err="1">
                <a:solidFill>
                  <a:srgbClr val="D4D4D4"/>
                </a:solidFill>
                <a:effectLst/>
                <a:latin typeface="Courier New" panose="02070309020205020404" pitchFamily="49" charset="0"/>
              </a:rPr>
              <a:t>MinMaxScaler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22</a:t>
            </a:fld>
            <a:endParaRPr/>
          </a:p>
        </p:txBody>
      </p:sp>
    </p:spTree>
    <p:extLst>
      <p:ext uri="{BB962C8B-B14F-4D97-AF65-F5344CB8AC3E}">
        <p14:creationId xmlns:p14="http://schemas.microsoft.com/office/powerpoint/2010/main" val="3771333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MORINE: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Textual -&gt; </a:t>
            </a:r>
            <a:r>
              <a:rPr lang="en-US" b="0" dirty="0" err="1">
                <a:solidFill>
                  <a:srgbClr val="D4D4D4"/>
                </a:solidFill>
                <a:effectLst/>
                <a:latin typeface="Courier New" panose="02070309020205020404" pitchFamily="49" charset="0"/>
              </a:rPr>
              <a:t>MaxAbsScaler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Numeric -&gt;</a:t>
            </a:r>
            <a:r>
              <a:rPr lang="en-US" b="0" dirty="0" err="1">
                <a:solidFill>
                  <a:srgbClr val="D4D4D4"/>
                </a:solidFill>
                <a:effectLst/>
                <a:latin typeface="Courier New" panose="02070309020205020404" pitchFamily="49" charset="0"/>
              </a:rPr>
              <a:t>MinMaxScaler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23</a:t>
            </a:fld>
            <a:endParaRPr/>
          </a:p>
        </p:txBody>
      </p:sp>
    </p:spTree>
    <p:extLst>
      <p:ext uri="{BB962C8B-B14F-4D97-AF65-F5344CB8AC3E}">
        <p14:creationId xmlns:p14="http://schemas.microsoft.com/office/powerpoint/2010/main" val="3113494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MORINE: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Textual -&gt; </a:t>
            </a:r>
            <a:r>
              <a:rPr lang="en-US" b="0" dirty="0" err="1">
                <a:solidFill>
                  <a:srgbClr val="D4D4D4"/>
                </a:solidFill>
                <a:effectLst/>
                <a:latin typeface="Courier New" panose="02070309020205020404" pitchFamily="49" charset="0"/>
              </a:rPr>
              <a:t>MaxAbsScaler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Numeric -&gt;</a:t>
            </a:r>
            <a:r>
              <a:rPr lang="en-US" b="0" dirty="0" err="1">
                <a:solidFill>
                  <a:srgbClr val="D4D4D4"/>
                </a:solidFill>
                <a:effectLst/>
                <a:latin typeface="Courier New" panose="02070309020205020404" pitchFamily="49" charset="0"/>
              </a:rPr>
              <a:t>MinMaxScaler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24</a:t>
            </a:fld>
            <a:endParaRPr/>
          </a:p>
        </p:txBody>
      </p:sp>
    </p:spTree>
    <p:extLst>
      <p:ext uri="{BB962C8B-B14F-4D97-AF65-F5344CB8AC3E}">
        <p14:creationId xmlns:p14="http://schemas.microsoft.com/office/powerpoint/2010/main" val="4243387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MORINE: </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25</a:t>
            </a:fld>
            <a:endParaRPr/>
          </a:p>
        </p:txBody>
      </p:sp>
    </p:spTree>
    <p:extLst>
      <p:ext uri="{BB962C8B-B14F-4D97-AF65-F5344CB8AC3E}">
        <p14:creationId xmlns:p14="http://schemas.microsoft.com/office/powerpoint/2010/main" val="2429604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0507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err="1"/>
              <a:t>Siebe</a:t>
            </a:r>
            <a:r>
              <a:rPr lang="en-GB" dirty="0"/>
              <a:t>: </a:t>
            </a:r>
            <a:r>
              <a:rPr lang="en-GB" sz="1200" b="0" i="0" u="none" strike="noStrike" dirty="0">
                <a:solidFill>
                  <a:srgbClr val="000000"/>
                </a:solidFill>
                <a:effectLst/>
                <a:latin typeface="Times New Roman" panose="02020603050405020304" pitchFamily="18" charset="0"/>
              </a:rPr>
              <a:t>For the neural model we base our methodology on that of a 2021 paper on the improving of cross-domain hate speech detection by Ilia Markov and Walter </a:t>
            </a:r>
            <a:r>
              <a:rPr lang="en-GB" sz="1200" b="0" i="0" u="none" strike="noStrike" dirty="0" err="1">
                <a:solidFill>
                  <a:srgbClr val="000000"/>
                </a:solidFill>
                <a:effectLst/>
                <a:latin typeface="Times New Roman" panose="02020603050405020304" pitchFamily="18" charset="0"/>
              </a:rPr>
              <a:t>Daelemans</a:t>
            </a:r>
            <a:r>
              <a:rPr lang="en-GB" sz="1200" b="0" i="0" u="none" strike="noStrike" dirty="0">
                <a:solidFill>
                  <a:srgbClr val="000000"/>
                </a:solidFill>
                <a:effectLst/>
                <a:latin typeface="Times New Roman" panose="02020603050405020304" pitchFamily="18" charset="0"/>
              </a:rPr>
              <a:t> (</a:t>
            </a:r>
            <a:r>
              <a:rPr lang="en-GB" sz="1200" b="0" i="0" u="none" strike="noStrike" dirty="0">
                <a:solidFill>
                  <a:srgbClr val="0070C0"/>
                </a:solidFill>
                <a:effectLst/>
                <a:latin typeface="Times New Roman" panose="02020603050405020304" pitchFamily="18" charset="0"/>
              </a:rPr>
              <a:t>Markov et al., 2021</a:t>
            </a:r>
            <a:r>
              <a:rPr lang="en-GB" sz="1200" b="0" i="0" u="none" strike="noStrike" dirty="0">
                <a:solidFill>
                  <a:srgbClr val="000000"/>
                </a:solidFill>
                <a:effectLst/>
                <a:latin typeface="Times New Roman" panose="02020603050405020304" pitchFamily="18" charset="0"/>
              </a:rPr>
              <a:t>). They brought our attention to the pretrained language model </a:t>
            </a:r>
            <a:r>
              <a:rPr lang="en-GB" sz="1200" b="0" i="0" u="none" strike="noStrike" dirty="0" err="1">
                <a:solidFill>
                  <a:srgbClr val="000000"/>
                </a:solidFill>
                <a:effectLst/>
                <a:latin typeface="Times New Roman" panose="02020603050405020304" pitchFamily="18" charset="0"/>
              </a:rPr>
              <a:t>RoBERTa</a:t>
            </a:r>
            <a:r>
              <a:rPr lang="en-GB" sz="1200" b="0" i="0" u="none" strike="noStrike" dirty="0">
                <a:solidFill>
                  <a:srgbClr val="000000"/>
                </a:solidFill>
                <a:effectLst/>
                <a:latin typeface="Times New Roman" panose="02020603050405020304" pitchFamily="18" charset="0"/>
              </a:rPr>
              <a:t> (</a:t>
            </a:r>
            <a:r>
              <a:rPr lang="en-GB" sz="1200" b="0" i="0" u="none" strike="noStrike" dirty="0">
                <a:solidFill>
                  <a:srgbClr val="0070C0"/>
                </a:solidFill>
                <a:effectLst/>
                <a:latin typeface="Times New Roman" panose="02020603050405020304" pitchFamily="18" charset="0"/>
              </a:rPr>
              <a:t>Liu et al., 2019</a:t>
            </a:r>
            <a:r>
              <a:rPr lang="en-GB" sz="1200" b="0" i="0" u="none" strike="noStrike" dirty="0">
                <a:solidFill>
                  <a:srgbClr val="000000"/>
                </a:solidFill>
                <a:effectLst/>
                <a:latin typeface="Times New Roman" panose="02020603050405020304" pitchFamily="18" charset="0"/>
              </a:rPr>
              <a:t>). Markov and </a:t>
            </a:r>
            <a:r>
              <a:rPr lang="en-GB" sz="1200" b="0" i="0" u="none" strike="noStrike" dirty="0" err="1">
                <a:solidFill>
                  <a:srgbClr val="000000"/>
                </a:solidFill>
                <a:effectLst/>
                <a:latin typeface="Times New Roman" panose="02020603050405020304" pitchFamily="18" charset="0"/>
              </a:rPr>
              <a:t>Daelemans</a:t>
            </a:r>
            <a:r>
              <a:rPr lang="en-GB" sz="1200" b="0" i="0" u="none" strike="noStrike" dirty="0">
                <a:solidFill>
                  <a:srgbClr val="000000"/>
                </a:solidFill>
                <a:effectLst/>
                <a:latin typeface="Times New Roman" panose="02020603050405020304" pitchFamily="18" charset="0"/>
              </a:rPr>
              <a:t> then combined this </a:t>
            </a:r>
            <a:r>
              <a:rPr lang="en-GB" sz="1200" b="0" i="0" u="none" strike="noStrike" dirty="0" err="1">
                <a:solidFill>
                  <a:srgbClr val="000000"/>
                </a:solidFill>
                <a:effectLst/>
                <a:latin typeface="Times New Roman" panose="02020603050405020304" pitchFamily="18" charset="0"/>
              </a:rPr>
              <a:t>RoBERTa</a:t>
            </a:r>
            <a:r>
              <a:rPr lang="en-GB" sz="1200" b="0" i="0" u="none" strike="noStrike" dirty="0">
                <a:solidFill>
                  <a:srgbClr val="000000"/>
                </a:solidFill>
                <a:effectLst/>
                <a:latin typeface="Times New Roman" panose="02020603050405020304" pitchFamily="18" charset="0"/>
              </a:rPr>
              <a:t> with other models through a hard majority-voting method (</a:t>
            </a:r>
            <a:r>
              <a:rPr lang="en-GB" sz="1200" b="0" i="0" u="none" strike="noStrike" dirty="0">
                <a:solidFill>
                  <a:srgbClr val="0070C0"/>
                </a:solidFill>
                <a:effectLst/>
                <a:latin typeface="Times New Roman" panose="02020603050405020304" pitchFamily="18" charset="0"/>
              </a:rPr>
              <a:t>Markov et al., 2021</a:t>
            </a:r>
            <a:r>
              <a:rPr lang="en-GB" sz="1200" b="0" i="0" u="none" strike="noStrike" dirty="0">
                <a:solidFill>
                  <a:srgbClr val="000000"/>
                </a:solidFill>
                <a:effectLst/>
                <a:latin typeface="Times New Roman" panose="02020603050405020304" pitchFamily="18" charset="0"/>
              </a:rPr>
              <a:t>). This inspired us to apply a hard majority vote to the results of 5 </a:t>
            </a:r>
            <a:r>
              <a:rPr lang="en-GB" sz="1200" b="0" i="0" u="none" strike="noStrike" dirty="0" err="1">
                <a:solidFill>
                  <a:srgbClr val="000000"/>
                </a:solidFill>
                <a:effectLst/>
                <a:latin typeface="Times New Roman" panose="02020603050405020304" pitchFamily="18" charset="0"/>
              </a:rPr>
              <a:t>RoBERTas</a:t>
            </a:r>
            <a:r>
              <a:rPr lang="en-GB" sz="1200" b="0" i="0" u="none" strike="noStrike" dirty="0">
                <a:solidFill>
                  <a:srgbClr val="000000"/>
                </a:solidFill>
                <a:effectLst/>
                <a:latin typeface="Times New Roman" panose="02020603050405020304" pitchFamily="18" charset="0"/>
              </a:rPr>
              <a:t> which each underwent a unique pre-processing of train and test data. At first the inclusion of BERTs (Devlin et al., 2019) within the majority vote was also intended, however the top 5 </a:t>
            </a:r>
            <a:r>
              <a:rPr lang="en-GB" sz="1200" b="0" i="0" u="none" strike="noStrike" dirty="0" err="1">
                <a:solidFill>
                  <a:srgbClr val="000000"/>
                </a:solidFill>
                <a:effectLst/>
                <a:latin typeface="Times New Roman" panose="02020603050405020304" pitchFamily="18" charset="0"/>
              </a:rPr>
              <a:t>RoBERTas</a:t>
            </a:r>
            <a:r>
              <a:rPr lang="en-GB" sz="1200" b="0" i="0" u="none" strike="noStrike" dirty="0">
                <a:solidFill>
                  <a:srgbClr val="000000"/>
                </a:solidFill>
                <a:effectLst/>
                <a:latin typeface="Times New Roman" panose="02020603050405020304" pitchFamily="18" charset="0"/>
              </a:rPr>
              <a:t> all outperformed the very best BERT.</a:t>
            </a:r>
            <a:endParaRPr lang="en-GB"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27</a:t>
            </a:fld>
            <a:endParaRPr/>
          </a:p>
        </p:txBody>
      </p:sp>
    </p:spTree>
    <p:extLst>
      <p:ext uri="{BB962C8B-B14F-4D97-AF65-F5344CB8AC3E}">
        <p14:creationId xmlns:p14="http://schemas.microsoft.com/office/powerpoint/2010/main" val="39535110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err="1"/>
              <a:t>Siebe</a:t>
            </a:r>
            <a:r>
              <a:rPr lang="en-GB" dirty="0"/>
              <a:t>:</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28</a:t>
            </a:fld>
            <a:endParaRPr/>
          </a:p>
        </p:txBody>
      </p:sp>
    </p:spTree>
    <p:extLst>
      <p:ext uri="{BB962C8B-B14F-4D97-AF65-F5344CB8AC3E}">
        <p14:creationId xmlns:p14="http://schemas.microsoft.com/office/powerpoint/2010/main" val="22836552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just" rtl="0">
              <a:spcBef>
                <a:spcPts val="1200"/>
              </a:spcBef>
              <a:spcAft>
                <a:spcPts val="1200"/>
              </a:spcAft>
            </a:pPr>
            <a:r>
              <a:rPr lang="en-GB" dirty="0" err="1"/>
              <a:t>Siebe</a:t>
            </a:r>
            <a:r>
              <a:rPr lang="en-GB" dirty="0"/>
              <a:t>: </a:t>
            </a:r>
            <a:r>
              <a:rPr lang="en-GB" sz="1200" b="0" i="0" u="none" strike="noStrike" dirty="0">
                <a:solidFill>
                  <a:srgbClr val="000000"/>
                </a:solidFill>
                <a:effectLst/>
                <a:latin typeface="Times New Roman" panose="02020603050405020304" pitchFamily="18" charset="0"/>
              </a:rPr>
              <a:t>Beyond the pre-processing, every </a:t>
            </a:r>
            <a:r>
              <a:rPr lang="en-GB" sz="1200" b="0" i="0" u="none" strike="noStrike" dirty="0" err="1">
                <a:solidFill>
                  <a:srgbClr val="000000"/>
                </a:solidFill>
                <a:effectLst/>
                <a:latin typeface="Times New Roman" panose="02020603050405020304" pitchFamily="18" charset="0"/>
              </a:rPr>
              <a:t>RoBERTa</a:t>
            </a:r>
            <a:r>
              <a:rPr lang="en-GB" sz="1200" b="0" i="0" u="none" strike="noStrike" dirty="0">
                <a:solidFill>
                  <a:srgbClr val="000000"/>
                </a:solidFill>
                <a:effectLst/>
                <a:latin typeface="Times New Roman" panose="02020603050405020304" pitchFamily="18" charset="0"/>
              </a:rPr>
              <a:t> model is the same; the model is a classification model from the </a:t>
            </a:r>
            <a:r>
              <a:rPr lang="en-GB" sz="1200" b="0" i="1" u="none" strike="noStrike" dirty="0" err="1">
                <a:solidFill>
                  <a:srgbClr val="000000"/>
                </a:solidFill>
                <a:effectLst/>
                <a:latin typeface="Times New Roman" panose="02020603050405020304" pitchFamily="18" charset="0"/>
              </a:rPr>
              <a:t>simpletransformers</a:t>
            </a:r>
            <a:r>
              <a:rPr lang="en-GB" sz="1200" b="0" i="0" u="none" strike="noStrike" dirty="0">
                <a:solidFill>
                  <a:srgbClr val="000000"/>
                </a:solidFill>
                <a:effectLst/>
                <a:latin typeface="Times New Roman" panose="02020603050405020304" pitchFamily="18" charset="0"/>
              </a:rPr>
              <a:t> library and is set to run a maximum of 6 epochs with a batch size of 64 and a learning rate of 1e-5. At first, we altered the max sequence length to the maximum length of a tweet with the idea to have the model be able to handle tweets of every size. Still we ended up using the default value of 128, because it garnered better results. In addition, an early stopping was included with a delta of 0.01 – the improvement over the best evaluation loss which is necessary for a checkpoint to be considered better – and a patience of 3. Through the use of </a:t>
            </a:r>
            <a:r>
              <a:rPr lang="en-GB" sz="1200" b="0" i="1" u="none" strike="noStrike" dirty="0" err="1">
                <a:solidFill>
                  <a:srgbClr val="000000"/>
                </a:solidFill>
                <a:effectLst/>
                <a:latin typeface="Times New Roman" panose="02020603050405020304" pitchFamily="18" charset="0"/>
              </a:rPr>
              <a:t>evaluate_during_training</a:t>
            </a:r>
            <a:r>
              <a:rPr lang="en-GB" sz="1200" b="0" i="1" u="none" strike="noStrike" dirty="0">
                <a:solidFill>
                  <a:srgbClr val="000000"/>
                </a:solidFill>
                <a:effectLst/>
                <a:latin typeface="Times New Roman" panose="02020603050405020304" pitchFamily="18" charset="0"/>
              </a:rPr>
              <a:t> </a:t>
            </a:r>
            <a:r>
              <a:rPr lang="en-GB" sz="1200" b="0" i="0" u="none" strike="noStrike" dirty="0">
                <a:solidFill>
                  <a:srgbClr val="000000"/>
                </a:solidFill>
                <a:effectLst/>
                <a:latin typeface="Times New Roman" panose="02020603050405020304" pitchFamily="18" charset="0"/>
              </a:rPr>
              <a:t>(at 83 steps) these values seemed to result in an optimal decrease and stabilisation of training loss and validation loss after running the model on the </a:t>
            </a:r>
            <a:r>
              <a:rPr lang="en-GB" sz="1200" b="0" i="1" u="none" strike="noStrike" dirty="0" err="1">
                <a:solidFill>
                  <a:srgbClr val="000000"/>
                </a:solidFill>
                <a:effectLst/>
                <a:latin typeface="Times New Roman" panose="02020603050405020304" pitchFamily="18" charset="0"/>
              </a:rPr>
              <a:t>roberta</a:t>
            </a:r>
            <a:r>
              <a:rPr lang="en-GB" sz="1200" b="0" i="1" u="none" strike="noStrike" dirty="0">
                <a:solidFill>
                  <a:srgbClr val="000000"/>
                </a:solidFill>
                <a:effectLst/>
                <a:latin typeface="Times New Roman" panose="02020603050405020304" pitchFamily="18" charset="0"/>
              </a:rPr>
              <a:t>-base </a:t>
            </a:r>
            <a:r>
              <a:rPr lang="en-GB" sz="1200" b="0" i="0" u="none" strike="noStrike" dirty="0">
                <a:solidFill>
                  <a:srgbClr val="000000"/>
                </a:solidFill>
                <a:effectLst/>
                <a:latin typeface="Times New Roman" panose="02020603050405020304" pitchFamily="18" charset="0"/>
              </a:rPr>
              <a:t>from </a:t>
            </a:r>
            <a:r>
              <a:rPr lang="en-GB" sz="1200" b="0" i="1" u="none" strike="noStrike" dirty="0" err="1">
                <a:solidFill>
                  <a:srgbClr val="000000"/>
                </a:solidFill>
                <a:effectLst/>
                <a:latin typeface="Times New Roman" panose="02020603050405020304" pitchFamily="18" charset="0"/>
              </a:rPr>
              <a:t>huggingface</a:t>
            </a:r>
            <a:r>
              <a:rPr lang="en-GB" sz="1200" b="0" i="0" u="none" strike="noStrike" dirty="0">
                <a:solidFill>
                  <a:srgbClr val="000000"/>
                </a:solidFill>
                <a:effectLst/>
                <a:latin typeface="Times New Roman" panose="02020603050405020304" pitchFamily="18" charset="0"/>
              </a:rPr>
              <a:t>.</a:t>
            </a:r>
            <a:endParaRPr lang="en-GB" b="0" dirty="0">
              <a:effectLst/>
            </a:endParaRPr>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29</a:t>
            </a:fld>
            <a:endParaRPr/>
          </a:p>
        </p:txBody>
      </p:sp>
    </p:spTree>
    <p:extLst>
      <p:ext uri="{BB962C8B-B14F-4D97-AF65-F5344CB8AC3E}">
        <p14:creationId xmlns:p14="http://schemas.microsoft.com/office/powerpoint/2010/main" val="497198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58470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err="1"/>
              <a:t>Siebe</a:t>
            </a:r>
            <a:r>
              <a:rPr lang="en-GB" dirty="0"/>
              <a:t>: </a:t>
            </a:r>
            <a:r>
              <a:rPr lang="en-GB" sz="1200" b="0" i="0" u="none" strike="noStrike" dirty="0">
                <a:solidFill>
                  <a:srgbClr val="000000"/>
                </a:solidFill>
                <a:effectLst/>
                <a:latin typeface="Times New Roman" panose="02020603050405020304" pitchFamily="18" charset="0"/>
              </a:rPr>
              <a:t>All 5 </a:t>
            </a:r>
            <a:r>
              <a:rPr lang="en-GB" sz="1200" b="0" i="0" u="none" strike="noStrike" dirty="0" err="1">
                <a:solidFill>
                  <a:srgbClr val="000000"/>
                </a:solidFill>
                <a:effectLst/>
                <a:latin typeface="Times New Roman" panose="02020603050405020304" pitchFamily="18" charset="0"/>
              </a:rPr>
              <a:t>RoBERTas</a:t>
            </a:r>
            <a:r>
              <a:rPr lang="en-GB" sz="1200" b="0" i="0" u="none" strike="noStrike" dirty="0">
                <a:solidFill>
                  <a:srgbClr val="000000"/>
                </a:solidFill>
                <a:effectLst/>
                <a:latin typeface="Times New Roman" panose="02020603050405020304" pitchFamily="18" charset="0"/>
              </a:rPr>
              <a:t> each return a prediction for each tweet: Offensive or non-offensive. Through the majority vote, this means a tweet is only labelled as offensive – or non-offensive – when 3 or more </a:t>
            </a:r>
            <a:r>
              <a:rPr lang="en-GB" sz="1200" b="0" i="0" u="none" strike="noStrike" dirty="0" err="1">
                <a:solidFill>
                  <a:srgbClr val="000000"/>
                </a:solidFill>
                <a:effectLst/>
                <a:latin typeface="Times New Roman" panose="02020603050405020304" pitchFamily="18" charset="0"/>
              </a:rPr>
              <a:t>RoBERTas</a:t>
            </a:r>
            <a:r>
              <a:rPr lang="en-GB" sz="1200" b="0" i="0" u="none" strike="noStrike" dirty="0">
                <a:solidFill>
                  <a:srgbClr val="000000"/>
                </a:solidFill>
                <a:effectLst/>
                <a:latin typeface="Times New Roman" panose="02020603050405020304" pitchFamily="18" charset="0"/>
              </a:rPr>
              <a:t> label it as such. In theory this sounds advantageous, since it allows us to apply 5 models instead of 1.</a:t>
            </a:r>
          </a:p>
          <a:p>
            <a:pPr marL="0" lvl="0" indent="0" algn="l" rtl="0">
              <a:spcBef>
                <a:spcPts val="0"/>
              </a:spcBef>
              <a:spcAft>
                <a:spcPts val="0"/>
              </a:spcAft>
              <a:buNone/>
            </a:pPr>
            <a:endParaRPr lang="en-GB" sz="1200" b="0" i="0" u="none" strike="noStrike" dirty="0">
              <a:solidFill>
                <a:srgbClr val="000000"/>
              </a:solidFill>
              <a:effectLst/>
              <a:latin typeface="Times New Roman" panose="02020603050405020304" pitchFamily="18" charset="0"/>
            </a:endParaRPr>
          </a:p>
          <a:p>
            <a:pPr marL="0" lvl="0" indent="0" algn="l" rtl="0">
              <a:spcBef>
                <a:spcPts val="0"/>
              </a:spcBef>
              <a:spcAft>
                <a:spcPts val="0"/>
              </a:spcAft>
              <a:buNone/>
            </a:pPr>
            <a:r>
              <a:rPr lang="en-GB" sz="1200" b="0" i="0" u="none" strike="noStrike" dirty="0">
                <a:solidFill>
                  <a:srgbClr val="000000"/>
                </a:solidFill>
                <a:effectLst/>
                <a:latin typeface="Times New Roman" panose="02020603050405020304" pitchFamily="18" charset="0"/>
              </a:rPr>
              <a:t>However, after getting the results through the OLID train and test data it was very important to consider whether the hard majority vote was actually worthwhile</a:t>
            </a:r>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30</a:t>
            </a:fld>
            <a:endParaRPr/>
          </a:p>
        </p:txBody>
      </p:sp>
    </p:spTree>
    <p:extLst>
      <p:ext uri="{BB962C8B-B14F-4D97-AF65-F5344CB8AC3E}">
        <p14:creationId xmlns:p14="http://schemas.microsoft.com/office/powerpoint/2010/main" val="14292180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err="1"/>
              <a:t>Siebe</a:t>
            </a:r>
            <a:r>
              <a:rPr lang="en-GB" dirty="0"/>
              <a:t>:</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31</a:t>
            </a:fld>
            <a:endParaRPr/>
          </a:p>
        </p:txBody>
      </p:sp>
    </p:spTree>
    <p:extLst>
      <p:ext uri="{BB962C8B-B14F-4D97-AF65-F5344CB8AC3E}">
        <p14:creationId xmlns:p14="http://schemas.microsoft.com/office/powerpoint/2010/main" val="24510653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rtl="0">
              <a:spcBef>
                <a:spcPts val="1200"/>
              </a:spcBef>
              <a:spcAft>
                <a:spcPts val="1200"/>
              </a:spcAft>
            </a:pPr>
            <a:r>
              <a:rPr lang="en-GB" dirty="0" err="1"/>
              <a:t>Siebe</a:t>
            </a:r>
            <a:r>
              <a:rPr lang="en-GB" dirty="0"/>
              <a:t>: </a:t>
            </a:r>
            <a:r>
              <a:rPr lang="en-GB" sz="1200" b="0" i="0" u="none" strike="noStrike" dirty="0">
                <a:solidFill>
                  <a:srgbClr val="000000"/>
                </a:solidFill>
                <a:effectLst/>
                <a:latin typeface="Times New Roman" panose="02020603050405020304" pitchFamily="18" charset="0"/>
              </a:rPr>
              <a:t>as can be seen when comparing Table #A and Table #B, the </a:t>
            </a:r>
            <a:r>
              <a:rPr lang="en-GB" sz="1200" b="0" i="0" u="none" strike="noStrike" dirty="0" err="1">
                <a:solidFill>
                  <a:srgbClr val="000000"/>
                </a:solidFill>
                <a:effectLst/>
                <a:latin typeface="Times New Roman" panose="02020603050405020304" pitchFamily="18" charset="0"/>
              </a:rPr>
              <a:t>RoBERTas</a:t>
            </a:r>
            <a:r>
              <a:rPr lang="en-GB" sz="1200" b="0" i="0" u="none" strike="noStrike" dirty="0">
                <a:solidFill>
                  <a:srgbClr val="000000"/>
                </a:solidFill>
                <a:effectLst/>
                <a:latin typeface="Times New Roman" panose="02020603050405020304" pitchFamily="18" charset="0"/>
              </a:rPr>
              <a:t> with the highest macro average also had the lowest recall of offensive data. After the majority vote, however, while the macro average remains equally strong, the recall of offensive data increases. This happens at the cost of the recall of non-offensive data. However, less is lost than is gained through the recall of offensive data. Thus, we consider the majority vote to be worthwhile.</a:t>
            </a:r>
            <a:endParaRPr lang="en-GB" b="0" dirty="0">
              <a:effectLst/>
            </a:endParaRPr>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32</a:t>
            </a:fld>
            <a:endParaRPr/>
          </a:p>
        </p:txBody>
      </p:sp>
    </p:spTree>
    <p:extLst>
      <p:ext uri="{BB962C8B-B14F-4D97-AF65-F5344CB8AC3E}">
        <p14:creationId xmlns:p14="http://schemas.microsoft.com/office/powerpoint/2010/main" val="18108228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just" rtl="0">
              <a:spcBef>
                <a:spcPts val="1200"/>
              </a:spcBef>
              <a:spcAft>
                <a:spcPts val="1200"/>
              </a:spcAft>
            </a:pPr>
            <a:r>
              <a:rPr lang="en-GB" dirty="0" err="1"/>
              <a:t>Siebe</a:t>
            </a:r>
            <a:r>
              <a:rPr lang="en-GB" dirty="0"/>
              <a:t>: </a:t>
            </a:r>
            <a:r>
              <a:rPr lang="en-GB" sz="1200" b="0" i="0" u="none" strike="noStrike" dirty="0">
                <a:solidFill>
                  <a:srgbClr val="FF0000"/>
                </a:solidFill>
                <a:effectLst/>
                <a:latin typeface="Times New Roman" panose="02020603050405020304" pitchFamily="18" charset="0"/>
              </a:rPr>
              <a:t>Normally, the column with all the labelling decided after the majority vote would then receive the appropriate </a:t>
            </a:r>
            <a:r>
              <a:rPr lang="en-GB" sz="1200" b="0" i="0" u="none" strike="noStrike" dirty="0" err="1">
                <a:solidFill>
                  <a:srgbClr val="FF0000"/>
                </a:solidFill>
                <a:effectLst/>
                <a:latin typeface="Times New Roman" panose="02020603050405020304" pitchFamily="18" charset="0"/>
              </a:rPr>
              <a:t>namings</a:t>
            </a:r>
            <a:r>
              <a:rPr lang="en-GB" sz="1200" b="0" i="0" u="none" strike="noStrike" dirty="0">
                <a:solidFill>
                  <a:srgbClr val="FF0000"/>
                </a:solidFill>
                <a:effectLst/>
                <a:latin typeface="Times New Roman" panose="02020603050405020304" pitchFamily="18" charset="0"/>
              </a:rPr>
              <a:t> (OFF and NON) and id-assignment, but through a coding error made by </a:t>
            </a:r>
            <a:r>
              <a:rPr lang="en-GB" sz="1200" b="0" i="0" u="none" strike="noStrike" dirty="0" err="1">
                <a:solidFill>
                  <a:srgbClr val="FF0000"/>
                </a:solidFill>
                <a:effectLst/>
                <a:latin typeface="Times New Roman" panose="02020603050405020304" pitchFamily="18" charset="0"/>
              </a:rPr>
              <a:t>Siebe</a:t>
            </a:r>
            <a:r>
              <a:rPr lang="en-GB" sz="1200" b="0" i="0" u="none" strike="noStrike" dirty="0">
                <a:solidFill>
                  <a:srgbClr val="FF0000"/>
                </a:solidFill>
                <a:effectLst/>
                <a:latin typeface="Times New Roman" panose="02020603050405020304" pitchFamily="18" charset="0"/>
              </a:rPr>
              <a:t> in the final stages of the project, this instead happened to the very first column in the majority vote </a:t>
            </a:r>
            <a:r>
              <a:rPr lang="en-GB" sz="1200" b="0" i="0" u="none" strike="noStrike" dirty="0" err="1">
                <a:solidFill>
                  <a:srgbClr val="FF0000"/>
                </a:solidFill>
                <a:effectLst/>
                <a:latin typeface="Times New Roman" panose="02020603050405020304" pitchFamily="18" charset="0"/>
              </a:rPr>
              <a:t>dataframe</a:t>
            </a:r>
            <a:r>
              <a:rPr lang="en-GB" sz="1200" b="0" i="0" u="none" strike="noStrike" dirty="0">
                <a:solidFill>
                  <a:srgbClr val="FF0000"/>
                </a:solidFill>
                <a:effectLst/>
                <a:latin typeface="Times New Roman" panose="02020603050405020304" pitchFamily="18" charset="0"/>
              </a:rPr>
              <a:t>. This column was </a:t>
            </a:r>
            <a:r>
              <a:rPr lang="en-GB" sz="1200" b="0" i="0" u="none" strike="noStrike" dirty="0" err="1">
                <a:solidFill>
                  <a:srgbClr val="FF0000"/>
                </a:solidFill>
                <a:effectLst/>
                <a:latin typeface="Times New Roman" panose="02020603050405020304" pitchFamily="18" charset="0"/>
              </a:rPr>
              <a:t>roberta_tweet</a:t>
            </a:r>
            <a:r>
              <a:rPr lang="en-GB" sz="1200" b="0" i="0" u="none" strike="noStrike" dirty="0">
                <a:solidFill>
                  <a:srgbClr val="FF0000"/>
                </a:solidFill>
                <a:effectLst/>
                <a:latin typeface="Times New Roman" panose="02020603050405020304" pitchFamily="18" charset="0"/>
              </a:rPr>
              <a:t>. </a:t>
            </a:r>
          </a:p>
          <a:p>
            <a:pPr algn="just" rtl="0">
              <a:spcBef>
                <a:spcPts val="1200"/>
              </a:spcBef>
              <a:spcAft>
                <a:spcPts val="1200"/>
              </a:spcAft>
            </a:pPr>
            <a:endParaRPr lang="en-GB" sz="1200" b="0" i="0" u="none" strike="noStrike" dirty="0">
              <a:solidFill>
                <a:srgbClr val="FF0000"/>
              </a:solidFill>
              <a:effectLst/>
              <a:latin typeface="Times New Roman" panose="02020603050405020304" pitchFamily="18" charset="0"/>
            </a:endParaRPr>
          </a:p>
          <a:p>
            <a:pPr algn="just" rtl="0">
              <a:spcBef>
                <a:spcPts val="1200"/>
              </a:spcBef>
              <a:spcAft>
                <a:spcPts val="1200"/>
              </a:spcAft>
            </a:pPr>
            <a:r>
              <a:rPr lang="en-GB" sz="1200" b="0" i="0" u="none" strike="noStrike" dirty="0">
                <a:solidFill>
                  <a:srgbClr val="FF0000"/>
                </a:solidFill>
                <a:effectLst/>
                <a:latin typeface="Times New Roman" panose="02020603050405020304" pitchFamily="18" charset="0"/>
              </a:rPr>
              <a:t>This means that the values assigned to ‘majority vote’ in Table #A and Table #B were determined when this error was not in place and still support our initial hypotheses, but that the results from our project onward do not reflect our original aspirations regarding the neural model.</a:t>
            </a:r>
            <a:endParaRPr lang="en-GB" b="0" dirty="0">
              <a:effectLst/>
            </a:endParaRPr>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33</a:t>
            </a:fld>
            <a:endParaRPr/>
          </a:p>
        </p:txBody>
      </p:sp>
    </p:spTree>
    <p:extLst>
      <p:ext uri="{BB962C8B-B14F-4D97-AF65-F5344CB8AC3E}">
        <p14:creationId xmlns:p14="http://schemas.microsoft.com/office/powerpoint/2010/main" val="3678912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Morine (</a:t>
            </a:r>
            <a:r>
              <a:rPr lang="en-GB" dirty="0" err="1"/>
              <a:t>en</a:t>
            </a:r>
            <a:r>
              <a:rPr lang="en-GB" dirty="0"/>
              <a:t> </a:t>
            </a:r>
            <a:r>
              <a:rPr lang="en-GB" dirty="0" err="1"/>
              <a:t>Siebe</a:t>
            </a:r>
            <a:r>
              <a:rPr lang="en-GB" dirty="0"/>
              <a:t>)</a:t>
            </a: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6136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Morine:</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35</a:t>
            </a:fld>
            <a:endParaRPr/>
          </a:p>
        </p:txBody>
      </p:sp>
    </p:spTree>
    <p:extLst>
      <p:ext uri="{BB962C8B-B14F-4D97-AF65-F5344CB8AC3E}">
        <p14:creationId xmlns:p14="http://schemas.microsoft.com/office/powerpoint/2010/main" val="21595047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Morine:</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36</a:t>
            </a:fld>
            <a:endParaRPr/>
          </a:p>
        </p:txBody>
      </p:sp>
    </p:spTree>
    <p:extLst>
      <p:ext uri="{BB962C8B-B14F-4D97-AF65-F5344CB8AC3E}">
        <p14:creationId xmlns:p14="http://schemas.microsoft.com/office/powerpoint/2010/main" val="40964503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err="1"/>
              <a:t>Siebe</a:t>
            </a:r>
            <a:r>
              <a:rPr lang="en-GB" dirty="0"/>
              <a:t>:</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37</a:t>
            </a:fld>
            <a:endParaRPr/>
          </a:p>
        </p:txBody>
      </p:sp>
    </p:spTree>
    <p:extLst>
      <p:ext uri="{BB962C8B-B14F-4D97-AF65-F5344CB8AC3E}">
        <p14:creationId xmlns:p14="http://schemas.microsoft.com/office/powerpoint/2010/main" val="6983438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Morine (</a:t>
            </a:r>
            <a:r>
              <a:rPr lang="en-GB" dirty="0" err="1"/>
              <a:t>en</a:t>
            </a:r>
            <a:r>
              <a:rPr lang="en-GB" dirty="0"/>
              <a:t> </a:t>
            </a:r>
            <a:r>
              <a:rPr lang="en-GB" dirty="0" err="1"/>
              <a:t>Siebe</a:t>
            </a:r>
            <a:r>
              <a:rPr lang="en-GB" dirty="0"/>
              <a:t>): </a:t>
            </a:r>
            <a:r>
              <a:rPr lang="en-GB" sz="1200" b="0" i="0" u="none" strike="noStrike" dirty="0">
                <a:solidFill>
                  <a:srgbClr val="000000"/>
                </a:solidFill>
                <a:effectLst/>
                <a:latin typeface="Arial" panose="020B0604020202020204" pitchFamily="34" charset="0"/>
              </a:rPr>
              <a:t>As mentioned before, every traditional model used in the ensemble had customised </a:t>
            </a:r>
            <a:r>
              <a:rPr lang="en-GB" sz="1200" b="0" i="0" u="none" strike="noStrike" dirty="0" err="1">
                <a:solidFill>
                  <a:srgbClr val="000000"/>
                </a:solidFill>
                <a:effectLst/>
                <a:latin typeface="Arial" panose="020B0604020202020204" pitchFamily="34" charset="0"/>
              </a:rPr>
              <a:t>preprocessing</a:t>
            </a:r>
            <a:r>
              <a:rPr lang="en-GB" sz="1200" b="0" i="0" u="none" strike="noStrike" dirty="0">
                <a:solidFill>
                  <a:srgbClr val="000000"/>
                </a:solidFill>
                <a:effectLst/>
                <a:latin typeface="Arial" panose="020B0604020202020204" pitchFamily="34" charset="0"/>
              </a:rPr>
              <a:t> steps. These ended up being the most optimal based on trial and error and the results of multiple grid searches. Some of these ‘optimal’ </a:t>
            </a:r>
            <a:r>
              <a:rPr lang="en-GB" sz="1200" b="0" i="0" u="none" strike="noStrike" dirty="0" err="1">
                <a:solidFill>
                  <a:srgbClr val="000000"/>
                </a:solidFill>
                <a:effectLst/>
                <a:latin typeface="Arial" panose="020B0604020202020204" pitchFamily="34" charset="0"/>
              </a:rPr>
              <a:t>preprocessing</a:t>
            </a:r>
            <a:r>
              <a:rPr lang="en-GB" sz="1200" b="0" i="0" u="none" strike="noStrike" dirty="0">
                <a:solidFill>
                  <a:srgbClr val="000000"/>
                </a:solidFill>
                <a:effectLst/>
                <a:latin typeface="Arial" panose="020B0604020202020204" pitchFamily="34" charset="0"/>
              </a:rPr>
              <a:t> steps are confirmed by related research while others are not. </a:t>
            </a: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64960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 </a:t>
            </a:r>
            <a:r>
              <a:rPr lang="en-GB" sz="1800" b="0" i="0" u="none" strike="noStrike" dirty="0">
                <a:solidFill>
                  <a:srgbClr val="000000"/>
                </a:solidFill>
                <a:effectLst/>
                <a:latin typeface="Arial" panose="020B0604020202020204" pitchFamily="34" charset="0"/>
              </a:rPr>
              <a:t>For example, in most cases the </a:t>
            </a:r>
            <a:r>
              <a:rPr lang="en-GB" sz="1800" b="0" i="0" u="none" strike="noStrike" dirty="0" err="1">
                <a:solidFill>
                  <a:srgbClr val="000000"/>
                </a:solidFill>
                <a:effectLst/>
                <a:latin typeface="Arial" panose="020B0604020202020204" pitchFamily="34" charset="0"/>
              </a:rPr>
              <a:t>TfidfVectorizers</a:t>
            </a:r>
            <a:r>
              <a:rPr lang="en-GB" sz="1800" b="0" i="0" u="none" strike="noStrike" dirty="0">
                <a:solidFill>
                  <a:srgbClr val="000000"/>
                </a:solidFill>
                <a:effectLst/>
                <a:latin typeface="Arial" panose="020B0604020202020204" pitchFamily="34" charset="0"/>
              </a:rPr>
              <a:t> were deemed the best vectorizer for most tweet columns and the lemma column which was to be expected, since this vectorizer is well suited for operations regarding text data with a large vocabulary as it gives a representation of the importance of each word or character in that document. Though the tweet column used in the stochastic gradient descent model seemed to be an exception. </a:t>
            </a:r>
          </a:p>
          <a:p>
            <a:pPr marL="0" lvl="0" indent="0" algn="l" rtl="0">
              <a:spcBef>
                <a:spcPts val="0"/>
              </a:spcBef>
              <a:spcAft>
                <a:spcPts val="0"/>
              </a:spcAft>
              <a:buNone/>
            </a:pPr>
            <a:r>
              <a:rPr lang="en-GB" sz="1800" b="0" i="0" u="none" strike="noStrike" dirty="0">
                <a:solidFill>
                  <a:srgbClr val="000000"/>
                </a:solidFill>
                <a:effectLst/>
                <a:latin typeface="Arial" panose="020B0604020202020204" pitchFamily="34" charset="0"/>
              </a:rPr>
              <a:t>For the POS columns, the </a:t>
            </a:r>
            <a:r>
              <a:rPr lang="en-GB" sz="1800" b="0" i="0" u="none" strike="noStrike" dirty="0" err="1">
                <a:solidFill>
                  <a:srgbClr val="000000"/>
                </a:solidFill>
                <a:effectLst/>
                <a:latin typeface="Arial" panose="020B0604020202020204" pitchFamily="34" charset="0"/>
              </a:rPr>
              <a:t>tfidf</a:t>
            </a:r>
            <a:r>
              <a:rPr lang="en-GB" sz="1800" b="0" i="0" u="none" strike="noStrike" dirty="0">
                <a:solidFill>
                  <a:srgbClr val="000000"/>
                </a:solidFill>
                <a:effectLst/>
                <a:latin typeface="Arial" panose="020B0604020202020204" pitchFamily="34" charset="0"/>
              </a:rPr>
              <a:t> vectorizer initially seemed less useful since there is a limited amount of tags which all carry a similar meaning. Therefore, the </a:t>
            </a:r>
            <a:r>
              <a:rPr lang="en-GB" sz="1800" b="0" i="0" u="none" strike="noStrike" dirty="0" err="1">
                <a:solidFill>
                  <a:srgbClr val="000000"/>
                </a:solidFill>
                <a:effectLst/>
                <a:latin typeface="Arial" panose="020B0604020202020204" pitchFamily="34" charset="0"/>
              </a:rPr>
              <a:t>CountVectorizer</a:t>
            </a:r>
            <a:r>
              <a:rPr lang="en-GB" sz="1800" b="0" i="0" u="none" strike="noStrike" dirty="0">
                <a:solidFill>
                  <a:srgbClr val="000000"/>
                </a:solidFill>
                <a:effectLst/>
                <a:latin typeface="Arial" panose="020B0604020202020204" pitchFamily="34" charset="0"/>
              </a:rPr>
              <a:t> was often used to vectorize these columns, though in some models a </a:t>
            </a:r>
            <a:r>
              <a:rPr lang="en-GB" sz="1800" b="0" i="0" u="none" strike="noStrike" dirty="0" err="1">
                <a:solidFill>
                  <a:srgbClr val="000000"/>
                </a:solidFill>
                <a:effectLst/>
                <a:latin typeface="Arial" panose="020B0604020202020204" pitchFamily="34" charset="0"/>
              </a:rPr>
              <a:t>TfidfVectorizer</a:t>
            </a:r>
            <a:r>
              <a:rPr lang="en-GB" sz="1800" b="0" i="0" u="none" strike="noStrike" dirty="0">
                <a:solidFill>
                  <a:srgbClr val="000000"/>
                </a:solidFill>
                <a:effectLst/>
                <a:latin typeface="Arial" panose="020B0604020202020204" pitchFamily="34" charset="0"/>
              </a:rPr>
              <a:t> did seem to yield better results. The POS column’s additional information to the models seemed to make them perform better.  </a:t>
            </a:r>
          </a:p>
          <a:p>
            <a:pPr marL="0" lvl="0" indent="0" algn="l" rtl="0">
              <a:spcBef>
                <a:spcPts val="0"/>
              </a:spcBef>
              <a:spcAft>
                <a:spcPts val="0"/>
              </a:spcAft>
              <a:buNone/>
            </a:pPr>
            <a:r>
              <a:rPr lang="en-GB" sz="1800" b="0" i="0" u="none" strike="noStrike" dirty="0">
                <a:solidFill>
                  <a:srgbClr val="000000"/>
                </a:solidFill>
                <a:effectLst/>
                <a:latin typeface="Arial" panose="020B0604020202020204" pitchFamily="34" charset="0"/>
              </a:rPr>
              <a:t>According to research done by Schmidt and Wiegand, Fortuna and Nunes, </a:t>
            </a:r>
            <a:r>
              <a:rPr lang="en-GB" sz="1800" b="0" i="0" u="none" strike="noStrike" dirty="0" err="1">
                <a:solidFill>
                  <a:srgbClr val="000000"/>
                </a:solidFill>
                <a:effectLst/>
                <a:latin typeface="Arial" panose="020B0604020202020204" pitchFamily="34" charset="0"/>
              </a:rPr>
              <a:t>Alorainy</a:t>
            </a:r>
            <a:r>
              <a:rPr lang="en-GB" sz="1800" b="0" i="0" u="none" strike="noStrike" dirty="0">
                <a:solidFill>
                  <a:srgbClr val="000000"/>
                </a:solidFill>
                <a:effectLst/>
                <a:latin typeface="Arial" panose="020B0604020202020204" pitchFamily="34" charset="0"/>
              </a:rPr>
              <a:t> et al. we expected character n-grams to outperform word n-grams, but this was only sometimes the case (page(s)). </a:t>
            </a:r>
          </a:p>
          <a:p>
            <a:pPr marL="0" lvl="0" indent="0" algn="l" rtl="0">
              <a:spcBef>
                <a:spcPts val="0"/>
              </a:spcBef>
              <a:spcAft>
                <a:spcPts val="0"/>
              </a:spcAft>
              <a:buNone/>
            </a:pPr>
            <a:r>
              <a:rPr lang="en-GB" sz="1800" b="0" i="0" u="none" strike="noStrike" dirty="0">
                <a:solidFill>
                  <a:srgbClr val="000000"/>
                </a:solidFill>
                <a:effectLst/>
                <a:latin typeface="Arial" panose="020B0604020202020204" pitchFamily="34" charset="0"/>
              </a:rPr>
              <a:t>The sentiment scores (</a:t>
            </a:r>
            <a:r>
              <a:rPr lang="en-GB" sz="1800" b="0" i="0" u="none" strike="noStrike" dirty="0" err="1">
                <a:solidFill>
                  <a:srgbClr val="000000"/>
                </a:solidFill>
                <a:effectLst/>
                <a:latin typeface="Arial" panose="020B0604020202020204" pitchFamily="34" charset="0"/>
              </a:rPr>
              <a:t>vaderSentiment</a:t>
            </a:r>
            <a:r>
              <a:rPr lang="en-GB" sz="1800" b="0" i="0" u="none" strike="noStrike" dirty="0">
                <a:solidFill>
                  <a:srgbClr val="000000"/>
                </a:solidFill>
                <a:effectLst/>
                <a:latin typeface="Arial" panose="020B0604020202020204" pitchFamily="34" charset="0"/>
              </a:rPr>
              <a:t> and </a:t>
            </a:r>
            <a:r>
              <a:rPr lang="en-GB" sz="1800" b="0" i="0" u="none" strike="noStrike" dirty="0" err="1">
                <a:solidFill>
                  <a:srgbClr val="000000"/>
                </a:solidFill>
                <a:effectLst/>
                <a:latin typeface="Arial" panose="020B0604020202020204" pitchFamily="34" charset="0"/>
              </a:rPr>
              <a:t>Afinn</a:t>
            </a:r>
            <a:r>
              <a:rPr lang="en-GB" sz="1800" b="0" i="0" u="none" strike="noStrike" dirty="0">
                <a:solidFill>
                  <a:srgbClr val="000000"/>
                </a:solidFill>
                <a:effectLst/>
                <a:latin typeface="Arial" panose="020B0604020202020204" pitchFamily="34" charset="0"/>
              </a:rPr>
              <a:t>) also added value to each model though different </a:t>
            </a:r>
            <a:r>
              <a:rPr lang="en-GB" sz="1800" b="0" i="0" u="none" strike="noStrike" dirty="0" err="1">
                <a:solidFill>
                  <a:srgbClr val="000000"/>
                </a:solidFill>
                <a:effectLst/>
                <a:latin typeface="Arial" panose="020B0604020202020204" pitchFamily="34" charset="0"/>
              </a:rPr>
              <a:t>vaderSentiment</a:t>
            </a:r>
            <a:r>
              <a:rPr lang="en-GB" sz="1800" b="0" i="0" u="none" strike="noStrike" dirty="0">
                <a:solidFill>
                  <a:srgbClr val="000000"/>
                </a:solidFill>
                <a:effectLst/>
                <a:latin typeface="Arial" panose="020B0604020202020204" pitchFamily="34" charset="0"/>
              </a:rPr>
              <a:t> scores had different impacts on all the models. </a:t>
            </a:r>
          </a:p>
          <a:p>
            <a:pPr marL="0" lvl="0" indent="0" algn="l" rtl="0">
              <a:spcBef>
                <a:spcPts val="0"/>
              </a:spcBef>
              <a:spcAft>
                <a:spcPts val="0"/>
              </a:spcAft>
              <a:buNone/>
            </a:pPr>
            <a:r>
              <a:rPr lang="en-GB" sz="1800" b="0" i="0" u="none" strike="noStrike" dirty="0">
                <a:solidFill>
                  <a:srgbClr val="000000"/>
                </a:solidFill>
                <a:effectLst/>
                <a:latin typeface="Arial" panose="020B0604020202020204" pitchFamily="34" charset="0"/>
              </a:rPr>
              <a:t>Other </a:t>
            </a:r>
            <a:r>
              <a:rPr lang="en-GB" sz="1800" b="0" i="0" u="none" strike="noStrike" dirty="0" err="1">
                <a:solidFill>
                  <a:srgbClr val="000000"/>
                </a:solidFill>
                <a:effectLst/>
                <a:latin typeface="Arial" panose="020B0604020202020204" pitchFamily="34" charset="0"/>
              </a:rPr>
              <a:t>preprocessing</a:t>
            </a:r>
            <a:r>
              <a:rPr lang="en-GB" sz="1800" b="0" i="0" u="none" strike="noStrike" dirty="0">
                <a:solidFill>
                  <a:srgbClr val="000000"/>
                </a:solidFill>
                <a:effectLst/>
                <a:latin typeface="Arial" panose="020B0604020202020204" pitchFamily="34" charset="0"/>
              </a:rPr>
              <a:t> trial and error since related research made conflicting choices in their regard. This seemed to be the best modus operandi.</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39</a:t>
            </a:fld>
            <a:endParaRPr/>
          </a:p>
        </p:txBody>
      </p:sp>
    </p:spTree>
    <p:extLst>
      <p:ext uri="{BB962C8B-B14F-4D97-AF65-F5344CB8AC3E}">
        <p14:creationId xmlns:p14="http://schemas.microsoft.com/office/powerpoint/2010/main" val="898722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r>
              <a:rPr lang="en-US" dirty="0"/>
              <a:t>The growth and widespread availability of the internet and social media platforms allows people to interact with each other regardless of time or location (</a:t>
            </a:r>
            <a:r>
              <a:rPr lang="en-US" dirty="0" err="1"/>
              <a:t>Hee</a:t>
            </a:r>
            <a:r>
              <a:rPr lang="en-US" dirty="0"/>
              <a:t> et al., 2018). However, apart from friendly interactions, it also enables hate speech that could possibly reach a large crowd. The exact definition of hate speech differs from platform to platform and dataset to dataset (Fortuna and Nunes, 2018; </a:t>
            </a:r>
            <a:r>
              <a:rPr lang="en-US" dirty="0" err="1"/>
              <a:t>MacAvaney</a:t>
            </a:r>
            <a:r>
              <a:rPr lang="en-US" dirty="0"/>
              <a:t> et al., 2019). According to the UN, it entails “denial of the values of tolerance, inclusion, diversity and the very essence of the human rights norms and principles”(Cited May 2022). Although this happens online and not face-to-face, “when left unchecked, expressions of hatred can [. . . ] harm social cohesion, peace and development, as it lays the ground for conflicts and tensions, wide scale human rights violations, including atrocity crimes.” (UN, Cited May 2022) Accordingly, it is of importance to detect and eliminate harmful content. </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extLst>
      <p:ext uri="{BB962C8B-B14F-4D97-AF65-F5344CB8AC3E}">
        <p14:creationId xmlns:p14="http://schemas.microsoft.com/office/powerpoint/2010/main" val="38438527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Morine: </a:t>
            </a:r>
            <a:r>
              <a:rPr lang="en-GB" sz="1800" b="0" i="0" u="none" strike="noStrike" dirty="0">
                <a:solidFill>
                  <a:srgbClr val="000000"/>
                </a:solidFill>
                <a:effectLst/>
                <a:latin typeface="Arial" panose="020B0604020202020204" pitchFamily="34" charset="0"/>
              </a:rPr>
              <a:t>The models we made performed surprisingly well, even if one wasn’t our preferred choice. While there is still room for improvement, like adjusting the neural majority vote to weigh in all models in a similar way, we can say we are proud of the results we obtained. An overall conclusion we came to was that a long process of trial and error is needed to figure out what works best for each model and that more </a:t>
            </a:r>
            <a:r>
              <a:rPr lang="en-GB" sz="1800" b="0" i="0" u="none" strike="noStrike" dirty="0" err="1">
                <a:solidFill>
                  <a:srgbClr val="000000"/>
                </a:solidFill>
                <a:effectLst/>
                <a:latin typeface="Arial" panose="020B0604020202020204" pitchFamily="34" charset="0"/>
              </a:rPr>
              <a:t>preprocessing</a:t>
            </a:r>
            <a:r>
              <a:rPr lang="en-GB" sz="1800" b="0" i="0" u="none" strike="noStrike" dirty="0">
                <a:solidFill>
                  <a:srgbClr val="000000"/>
                </a:solidFill>
                <a:effectLst/>
                <a:latin typeface="Arial" panose="020B0604020202020204" pitchFamily="34" charset="0"/>
              </a:rPr>
              <a:t> does not always lead to better results. It’s hard to say if there will ever be a neural or traditional model that can perfectly detect hate speech, though it seems unlikely since humans have not found an objective way of discerning hate speech themselves.</a:t>
            </a: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96204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Morine:</a:t>
            </a:r>
            <a:endParaRPr lang="en-US" dirty="0"/>
          </a:p>
        </p:txBody>
      </p:sp>
      <p:sp>
        <p:nvSpPr>
          <p:cNvPr id="4" name="Tijdelijke aanduiding voor dianumm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Calibri"/>
                <a:ea typeface="Calibri"/>
                <a:cs typeface="Calibri"/>
                <a:sym typeface="Calibri"/>
              </a:rPr>
              <a:t>41</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317495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Works Cited…</a:t>
            </a: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9494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6473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80812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9879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r>
              <a:rPr lang="en-US" dirty="0"/>
              <a:t>For the non-neural part of the task, we created an ensemble model using models based on an SGD classifier, a logistic regression classifier </a:t>
            </a:r>
            <a:r>
              <a:rPr lang="en-US" dirty="0" err="1"/>
              <a:t>andtwo</a:t>
            </a:r>
            <a:r>
              <a:rPr lang="en-US" dirty="0"/>
              <a:t> versions of SVM classifiers: a Nu-Support Vector Classifier and a C-Support Vector Classifier. All of the models were trained on features and preprocessed posts that were adjusted for the model, in addition all parameters and weights were </a:t>
            </a:r>
            <a:r>
              <a:rPr lang="en-US" dirty="0" err="1"/>
              <a:t>optimised</a:t>
            </a:r>
            <a:r>
              <a:rPr lang="en-US" dirty="0"/>
              <a:t>. For the neural part of the task, five </a:t>
            </a:r>
            <a:r>
              <a:rPr lang="en-US" dirty="0" err="1"/>
              <a:t>RoBERTa</a:t>
            </a:r>
            <a:r>
              <a:rPr lang="en-US" dirty="0"/>
              <a:t> models were given differently preprocessed posts as input and, using a majority vote, we aimed to return a final label. However, due to a coding error, the labelling was done by a single </a:t>
            </a:r>
            <a:r>
              <a:rPr lang="en-US" dirty="0" err="1"/>
              <a:t>RoBERTa</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extLst>
      <p:ext uri="{BB962C8B-B14F-4D97-AF65-F5344CB8AC3E}">
        <p14:creationId xmlns:p14="http://schemas.microsoft.com/office/powerpoint/2010/main" val="2140242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8516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Caroline: Many features have already been explored when detecting hate speech. Amongst others, Schmidt and Wiegand (2017) and </a:t>
            </a:r>
            <a:r>
              <a:rPr lang="en-US" dirty="0" err="1"/>
              <a:t>Alorainy</a:t>
            </a:r>
            <a:r>
              <a:rPr lang="en-US" dirty="0"/>
              <a:t> (2018) claim that it is good to expand the textual, surface features with other features as well. This is an overview of the state-of-the-art features that inspired us and how we implemented them.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Bow = frequency </a:t>
            </a:r>
            <a:r>
              <a:rPr lang="en-US" dirty="0" err="1"/>
              <a:t>dict</a:t>
            </a:r>
            <a:endParaRPr lang="en-US" dirty="0"/>
          </a:p>
          <a:p>
            <a:pPr marL="0" lvl="0" indent="0" algn="l" rtl="0">
              <a:spcBef>
                <a:spcPts val="0"/>
              </a:spcBef>
              <a:spcAft>
                <a:spcPts val="0"/>
              </a:spcAft>
              <a:buNone/>
            </a:pPr>
            <a:r>
              <a:rPr lang="nl-BE" dirty="0" err="1"/>
              <a:t>Bow</a:t>
            </a:r>
            <a:r>
              <a:rPr lang="nl-BE" dirty="0"/>
              <a:t>: could </a:t>
            </a:r>
            <a:r>
              <a:rPr lang="nl-BE" dirty="0" err="1"/>
              <a:t>lose</a:t>
            </a:r>
            <a:r>
              <a:rPr lang="nl-BE" dirty="0"/>
              <a:t> context/</a:t>
            </a:r>
            <a:r>
              <a:rPr lang="nl-BE" dirty="0" err="1"/>
              <a:t>syntactic</a:t>
            </a:r>
            <a:r>
              <a:rPr lang="nl-BE" dirty="0"/>
              <a:t> </a:t>
            </a:r>
            <a:r>
              <a:rPr lang="nl-BE" dirty="0" err="1"/>
              <a:t>meaning</a:t>
            </a:r>
            <a:r>
              <a:rPr lang="nl-BE" dirty="0"/>
              <a:t> </a:t>
            </a:r>
            <a:r>
              <a:rPr lang="nl-BE" dirty="0">
                <a:sym typeface="Wingdings" panose="05000000000000000000" pitchFamily="2" charset="2"/>
              </a:rPr>
              <a:t> </a:t>
            </a:r>
            <a:r>
              <a:rPr lang="nl-BE" dirty="0" err="1">
                <a:sym typeface="Wingdings" panose="05000000000000000000" pitchFamily="2" charset="2"/>
              </a:rPr>
              <a:t>character</a:t>
            </a:r>
            <a:r>
              <a:rPr lang="nl-BE" dirty="0">
                <a:sym typeface="Wingdings" panose="05000000000000000000" pitchFamily="2" charset="2"/>
              </a:rPr>
              <a:t> n grams could </a:t>
            </a:r>
            <a:r>
              <a:rPr lang="nl-BE" dirty="0" err="1">
                <a:sym typeface="Wingdings" panose="05000000000000000000" pitchFamily="2" charset="2"/>
              </a:rPr>
              <a:t>restore</a:t>
            </a:r>
            <a:r>
              <a:rPr lang="nl-BE" dirty="0">
                <a:sym typeface="Wingdings" panose="05000000000000000000" pitchFamily="2" charset="2"/>
              </a:rPr>
              <a:t> this + </a:t>
            </a:r>
            <a:r>
              <a:rPr lang="nl-BE" dirty="0" err="1">
                <a:sym typeface="Wingdings" panose="05000000000000000000" pitchFamily="2" charset="2"/>
              </a:rPr>
              <a:t>typing</a:t>
            </a:r>
            <a:r>
              <a:rPr lang="nl-BE" dirty="0">
                <a:sym typeface="Wingdings" panose="05000000000000000000" pitchFamily="2" charset="2"/>
              </a:rPr>
              <a:t> error spelling </a:t>
            </a:r>
            <a:r>
              <a:rPr lang="nl-BE" dirty="0" err="1">
                <a:sym typeface="Wingdings" panose="05000000000000000000" pitchFamily="2" charset="2"/>
              </a:rPr>
              <a:t>variation</a:t>
            </a:r>
            <a:endParaRPr lang="nl-BE" dirty="0">
              <a:sym typeface="Wingdings" panose="05000000000000000000" pitchFamily="2" charset="2"/>
            </a:endParaRPr>
          </a:p>
          <a:p>
            <a:pPr marL="0" lvl="0" indent="0" algn="l" rtl="0">
              <a:spcBef>
                <a:spcPts val="0"/>
              </a:spcBef>
              <a:spcAft>
                <a:spcPts val="0"/>
              </a:spcAft>
              <a:buNone/>
            </a:pPr>
            <a:endParaRPr lang="nl-BE" dirty="0">
              <a:sym typeface="Wingdings" panose="05000000000000000000" pitchFamily="2" charset="2"/>
            </a:endParaRPr>
          </a:p>
          <a:p>
            <a:pPr marL="0" lvl="0" indent="0" algn="l" rtl="0">
              <a:spcBef>
                <a:spcPts val="0"/>
              </a:spcBef>
              <a:spcAft>
                <a:spcPts val="0"/>
              </a:spcAft>
              <a:buNone/>
            </a:pPr>
            <a:r>
              <a:rPr lang="en-US" dirty="0"/>
              <a:t>Bag of Words (</a:t>
            </a:r>
            <a:r>
              <a:rPr lang="en-US" dirty="0" err="1"/>
              <a:t>BoW</a:t>
            </a:r>
            <a:r>
              <a:rPr lang="en-US" dirty="0"/>
              <a:t>) A common way to represent a text, is by creating a </a:t>
            </a:r>
            <a:r>
              <a:rPr lang="en-US" dirty="0" err="1"/>
              <a:t>BoW</a:t>
            </a:r>
            <a:r>
              <a:rPr lang="en-US" dirty="0"/>
              <a:t>, which entails generating a frequency dictionary based on the training data. This can be done by using either word or character n-grams. Whereas a </a:t>
            </a:r>
            <a:r>
              <a:rPr lang="en-US" dirty="0" err="1"/>
              <a:t>BoW</a:t>
            </a:r>
            <a:r>
              <a:rPr lang="en-US" dirty="0"/>
              <a:t> created on the basis of words loses the syntactic sequence and consequentially the semantic context, a </a:t>
            </a:r>
            <a:r>
              <a:rPr lang="en-US" dirty="0" err="1"/>
              <a:t>BoW</a:t>
            </a:r>
            <a:r>
              <a:rPr lang="en-US" dirty="0"/>
              <a:t> created on the basis of character n-grams partially overcomes this (</a:t>
            </a:r>
            <a:r>
              <a:rPr lang="en-US" dirty="0" err="1"/>
              <a:t>Burnap</a:t>
            </a:r>
            <a:r>
              <a:rPr lang="en-US" dirty="0"/>
              <a:t> and Williams, 2016). Next to that, character n-grams also overcome typing errors or spelling variation, a common characteristic of online writings (Schmidt and Wiegand, 2017; Fortuna and Nunes, 2018; </a:t>
            </a:r>
            <a:r>
              <a:rPr lang="en-US" dirty="0" err="1"/>
              <a:t>Alorainy</a:t>
            </a:r>
            <a:r>
              <a:rPr lang="en-US" dirty="0"/>
              <a:t> et al., 2018). Often, an n-gram range of 1-5 is used (</a:t>
            </a:r>
            <a:r>
              <a:rPr lang="en-US" dirty="0" err="1"/>
              <a:t>Alorainy</a:t>
            </a:r>
            <a:r>
              <a:rPr lang="en-US" dirty="0"/>
              <a:t> et al., 2018; </a:t>
            </a:r>
            <a:r>
              <a:rPr lang="en-US" dirty="0" err="1"/>
              <a:t>MacAvaney</a:t>
            </a:r>
            <a:r>
              <a:rPr lang="en-US" dirty="0"/>
              <a:t> et al., 2019; </a:t>
            </a:r>
            <a:r>
              <a:rPr lang="en-US" dirty="0" err="1"/>
              <a:t>Burnap</a:t>
            </a:r>
            <a:r>
              <a:rPr lang="en-US" dirty="0"/>
              <a:t> and Williams, 2016), this range was also explored in our models. Next to that, we explored word n-grams as well as character n-grams. 2 TF-IDF A variation on the ‘regular’ </a:t>
            </a:r>
            <a:r>
              <a:rPr lang="en-US" dirty="0" err="1"/>
              <a:t>BoW</a:t>
            </a:r>
            <a:r>
              <a:rPr lang="en-US" dirty="0"/>
              <a:t> is the term frequency-inverse document frequency (TFIDF). It differs from a </a:t>
            </a:r>
            <a:r>
              <a:rPr lang="en-US" dirty="0" err="1"/>
              <a:t>BoW</a:t>
            </a:r>
            <a:r>
              <a:rPr lang="en-US" dirty="0"/>
              <a:t> because it does not calculate just the frequency, but “the importance of a word in a document within a corpus and increases in proportion to the number of times that a word appears in the document” (Fortuna and Nunes, 2018). Just like a </a:t>
            </a:r>
            <a:r>
              <a:rPr lang="en-US" dirty="0" err="1"/>
              <a:t>BoW</a:t>
            </a:r>
            <a:r>
              <a:rPr lang="en-US" dirty="0"/>
              <a:t>, this can be built on either word or character n-grams. A TF-IDF based on character n-grams seems to be a recommended method for classifying hate speech (Markov and </a:t>
            </a:r>
            <a:r>
              <a:rPr lang="en-US" dirty="0" err="1"/>
              <a:t>Daelemans</a:t>
            </a:r>
            <a:r>
              <a:rPr lang="en-US" dirty="0"/>
              <a:t>, 2021; </a:t>
            </a:r>
            <a:r>
              <a:rPr lang="en-US" dirty="0" err="1"/>
              <a:t>Alorainy</a:t>
            </a:r>
            <a:r>
              <a:rPr lang="en-US" dirty="0"/>
              <a:t> et al., 2018; </a:t>
            </a:r>
            <a:r>
              <a:rPr lang="en-US" dirty="0" err="1"/>
              <a:t>MacAvaney</a:t>
            </a:r>
            <a:r>
              <a:rPr lang="en-US" dirty="0"/>
              <a:t> et al., 2019; </a:t>
            </a:r>
            <a:r>
              <a:rPr lang="en-US" dirty="0" err="1"/>
              <a:t>Burnap</a:t>
            </a:r>
            <a:r>
              <a:rPr lang="en-US" dirty="0"/>
              <a:t> and Williams, 2016). We explored both the regular </a:t>
            </a:r>
            <a:r>
              <a:rPr lang="en-US" dirty="0" err="1"/>
              <a:t>BoW</a:t>
            </a:r>
            <a:r>
              <a:rPr lang="en-US" dirty="0"/>
              <a:t> (using</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extLst>
      <p:ext uri="{BB962C8B-B14F-4D97-AF65-F5344CB8AC3E}">
        <p14:creationId xmlns:p14="http://schemas.microsoft.com/office/powerpoint/2010/main" val="415895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 </a:t>
            </a:r>
            <a:r>
              <a:rPr lang="en-US" dirty="0"/>
              <a:t>Other surface level features Apart from the text itself, there are other surface features relating to it, such as </a:t>
            </a:r>
            <a:r>
              <a:rPr lang="en-US" dirty="0" err="1"/>
              <a:t>capitalisation</a:t>
            </a:r>
            <a:r>
              <a:rPr lang="en-US" dirty="0"/>
              <a:t> (</a:t>
            </a:r>
            <a:r>
              <a:rPr lang="en-US" dirty="0" err="1"/>
              <a:t>Burnap</a:t>
            </a:r>
            <a:r>
              <a:rPr lang="en-US" dirty="0"/>
              <a:t> and Williams, 2016; </a:t>
            </a:r>
            <a:r>
              <a:rPr lang="en-US" dirty="0" err="1"/>
              <a:t>MacAvaney</a:t>
            </a:r>
            <a:r>
              <a:rPr lang="en-US" dirty="0"/>
              <a:t> et al., 2019), interpunction (</a:t>
            </a:r>
            <a:r>
              <a:rPr lang="en-US" dirty="0" err="1"/>
              <a:t>Alorainy</a:t>
            </a:r>
            <a:r>
              <a:rPr lang="en-US" dirty="0"/>
              <a:t> et al., 2018; </a:t>
            </a:r>
            <a:r>
              <a:rPr lang="en-US" dirty="0" err="1"/>
              <a:t>MacAvaney</a:t>
            </a:r>
            <a:r>
              <a:rPr lang="en-US" dirty="0"/>
              <a:t> et al., 2019), and the frequency of URL’s, @ mentions and hashtags (Davidson et al., 2017; Gambino and </a:t>
            </a:r>
            <a:r>
              <a:rPr lang="en-US" dirty="0" err="1"/>
              <a:t>Pirrone</a:t>
            </a:r>
            <a:r>
              <a:rPr lang="en-US" dirty="0"/>
              <a:t>, 2020). Because of that, the influence of </a:t>
            </a:r>
            <a:r>
              <a:rPr lang="en-US" dirty="0" err="1"/>
              <a:t>casefolding</a:t>
            </a:r>
            <a:r>
              <a:rPr lang="en-US" dirty="0"/>
              <a:t>, leaving out the punctuation or adding it as an extra feature, as well as the frequency of URL’s, mentions and hashtags were also explored. Lastly, there is another surface level feature typical for online texts, namely emojis. We wanted to make sure that our models took these into account as well. Accordingly, we used the </a:t>
            </a:r>
            <a:r>
              <a:rPr lang="en-US" dirty="0" err="1"/>
              <a:t>demojize</a:t>
            </a:r>
            <a:r>
              <a:rPr lang="en-US" dirty="0"/>
              <a:t> function from the emoji package to translate every emoji into its corresponding textual string.</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8</a:t>
            </a:fld>
            <a:endParaRPr/>
          </a:p>
        </p:txBody>
      </p:sp>
    </p:spTree>
    <p:extLst>
      <p:ext uri="{BB962C8B-B14F-4D97-AF65-F5344CB8AC3E}">
        <p14:creationId xmlns:p14="http://schemas.microsoft.com/office/powerpoint/2010/main" val="871982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endParaRPr dirty="0"/>
          </a:p>
          <a:p>
            <a:pPr marL="0" lvl="0" indent="0" algn="l" rtl="0">
              <a:spcBef>
                <a:spcPts val="0"/>
              </a:spcBef>
              <a:spcAft>
                <a:spcPts val="0"/>
              </a:spcAft>
              <a:buNone/>
            </a:pPr>
            <a:r>
              <a:rPr lang="en-US" dirty="0"/>
              <a:t>Parts-of-speech (POS) Since tagging the </a:t>
            </a:r>
            <a:r>
              <a:rPr lang="en-US" dirty="0" err="1"/>
              <a:t>partsof</a:t>
            </a:r>
            <a:r>
              <a:rPr lang="en-US" dirty="0"/>
              <a:t>-speech of the words in a text can uncover the role of a word in its context (Fortuna and Nunes, 2018), using this linguistic feature has proved to be beneficial as well. Several researchers have either used POS in their representation of the text or as an additional feature (Markov and </a:t>
            </a:r>
            <a:r>
              <a:rPr lang="en-US" dirty="0" err="1"/>
              <a:t>Daelemans</a:t>
            </a:r>
            <a:r>
              <a:rPr lang="en-US" dirty="0"/>
              <a:t>, 2021; </a:t>
            </a:r>
            <a:r>
              <a:rPr lang="en-US" dirty="0" err="1"/>
              <a:t>Alorainy</a:t>
            </a:r>
            <a:r>
              <a:rPr lang="en-US" dirty="0"/>
              <a:t> et al., 2018). We opt for adding </a:t>
            </a:r>
            <a:r>
              <a:rPr lang="en-US" dirty="0" err="1"/>
              <a:t>nltk’s</a:t>
            </a:r>
            <a:r>
              <a:rPr lang="en-US" dirty="0"/>
              <a:t> universal </a:t>
            </a:r>
            <a:r>
              <a:rPr lang="en-US" dirty="0" err="1"/>
              <a:t>tagset</a:t>
            </a:r>
            <a:r>
              <a:rPr lang="en-US" dirty="0"/>
              <a:t> as an extra textual feature. Apart from translating every word to its corresponding POS, we added custom tags for URL’s, @ mentions and hashtags to incorporate these features as well, just as Gambino and </a:t>
            </a:r>
            <a:r>
              <a:rPr lang="en-US" dirty="0" err="1"/>
              <a:t>Pirrone</a:t>
            </a:r>
            <a:r>
              <a:rPr lang="en-US" dirty="0"/>
              <a:t> (2020) did. </a:t>
            </a:r>
          </a:p>
          <a:p>
            <a:pPr marL="0" lvl="0" indent="0" algn="l" rtl="0">
              <a:spcBef>
                <a:spcPts val="0"/>
              </a:spcBef>
              <a:spcAft>
                <a:spcPts val="0"/>
              </a:spcAft>
              <a:buNone/>
            </a:pPr>
            <a:r>
              <a:rPr lang="en-US" dirty="0"/>
              <a:t>Lemmatization Another feature that could possibly improve a model, is lemmatizing the words of a text. Just as with POS tagging, several researchers have either used lemmas in their representation of the text or as an additional feature (Markov and </a:t>
            </a:r>
            <a:r>
              <a:rPr lang="en-US" dirty="0" err="1"/>
              <a:t>Daelemans</a:t>
            </a:r>
            <a:r>
              <a:rPr lang="en-US" dirty="0"/>
              <a:t>, 2021; Markov et al., 2021; </a:t>
            </a:r>
            <a:r>
              <a:rPr lang="en-US" dirty="0" err="1"/>
              <a:t>Hee</a:t>
            </a:r>
            <a:r>
              <a:rPr lang="en-US" dirty="0"/>
              <a:t> et al., 2018). This could be beneficial because all variants of the same word get transformed into the same root form. This could lead to less sparse data. We explored whether our models improved by using lemmatized tweets or by adding them as an extra feature</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spTree>
    <p:extLst>
      <p:ext uri="{BB962C8B-B14F-4D97-AF65-F5344CB8AC3E}">
        <p14:creationId xmlns:p14="http://schemas.microsoft.com/office/powerpoint/2010/main" val="373513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dia"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en object" type="obj">
  <p:cSld name="OBJECT">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ekop" type="secHead">
  <p:cSld name="SECTION_HEADER">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houd van twee" type="twoObj">
  <p:cSld name="TWO_OBJECTS">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lleen titel"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eeg"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‹nr.›</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8"/>
        <p:cNvGrpSpPr/>
        <p:nvPr/>
      </p:nvGrpSpPr>
      <p:grpSpPr>
        <a:xfrm>
          <a:off x="0" y="0"/>
          <a:ext cx="0" cy="0"/>
          <a:chOff x="0" y="0"/>
          <a:chExt cx="0" cy="0"/>
        </a:xfrm>
      </p:grpSpPr>
      <p:sp>
        <p:nvSpPr>
          <p:cNvPr id="15" name="Rechthoek 14">
            <a:extLst>
              <a:ext uri="{FF2B5EF4-FFF2-40B4-BE49-F238E27FC236}">
                <a16:creationId xmlns:a16="http://schemas.microsoft.com/office/drawing/2014/main" id="{E64597C6-5A97-4E35-BE60-9EF4EDE694F8}"/>
              </a:ext>
            </a:extLst>
          </p:cNvPr>
          <p:cNvSpPr/>
          <p:nvPr/>
        </p:nvSpPr>
        <p:spPr>
          <a:xfrm>
            <a:off x="11115040" y="0"/>
            <a:ext cx="1076960" cy="4338002"/>
          </a:xfrm>
          <a:prstGeom prst="rect">
            <a:avLst/>
          </a:prstGeom>
          <a:solidFill>
            <a:srgbClr val="FAF14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Google Shape;90;p1"/>
          <p:cNvSpPr/>
          <p:nvPr/>
        </p:nvSpPr>
        <p:spPr>
          <a:xfrm>
            <a:off x="0" y="0"/>
            <a:ext cx="11115040" cy="4338003"/>
          </a:xfrm>
          <a:prstGeom prst="rect">
            <a:avLst/>
          </a:prstGeom>
          <a:solidFill>
            <a:srgbClr val="FF5001"/>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 name="Rechthoek 1">
            <a:extLst>
              <a:ext uri="{FF2B5EF4-FFF2-40B4-BE49-F238E27FC236}">
                <a16:creationId xmlns:a16="http://schemas.microsoft.com/office/drawing/2014/main" id="{B23860CF-69B8-430C-A23C-338460B7E9F1}"/>
              </a:ext>
            </a:extLst>
          </p:cNvPr>
          <p:cNvSpPr/>
          <p:nvPr/>
        </p:nvSpPr>
        <p:spPr>
          <a:xfrm>
            <a:off x="4063038" y="4346881"/>
            <a:ext cx="8128962" cy="2519996"/>
          </a:xfrm>
          <a:prstGeom prst="rect">
            <a:avLst/>
          </a:prstGeom>
          <a:solidFill>
            <a:srgbClr val="FAF14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Google Shape;92;p1"/>
          <p:cNvSpPr txBox="1">
            <a:spLocks noGrp="1"/>
          </p:cNvSpPr>
          <p:nvPr>
            <p:ph type="subTitle" idx="1"/>
          </p:nvPr>
        </p:nvSpPr>
        <p:spPr>
          <a:xfrm>
            <a:off x="5174870" y="4338003"/>
            <a:ext cx="5325356" cy="604520"/>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chemeClr val="dk1"/>
              </a:buClr>
              <a:buSzPts val="3000"/>
              <a:buNone/>
            </a:pPr>
            <a:r>
              <a:rPr lang="en-GB" sz="3000" dirty="0">
                <a:solidFill>
                  <a:srgbClr val="FF5001"/>
                </a:solidFill>
                <a:latin typeface="Arial"/>
                <a:ea typeface="Arial"/>
                <a:cs typeface="Arial"/>
                <a:sym typeface="Arial"/>
              </a:rPr>
              <a:t>By Group 2: Still Processing…</a:t>
            </a:r>
            <a:endParaRPr sz="3000" dirty="0">
              <a:solidFill>
                <a:srgbClr val="FF5001"/>
              </a:solidFill>
              <a:latin typeface="Arial"/>
              <a:ea typeface="Arial"/>
              <a:cs typeface="Arial"/>
              <a:sym typeface="Arial"/>
            </a:endParaRPr>
          </a:p>
        </p:txBody>
      </p:sp>
      <p:sp>
        <p:nvSpPr>
          <p:cNvPr id="98" name="Google Shape;98;p1"/>
          <p:cNvSpPr/>
          <p:nvPr/>
        </p:nvSpPr>
        <p:spPr>
          <a:xfrm>
            <a:off x="4074775" y="4860925"/>
            <a:ext cx="7497600" cy="204900"/>
          </a:xfrm>
          <a:prstGeom prst="rect">
            <a:avLst/>
          </a:prstGeom>
          <a:solidFill>
            <a:srgbClr val="FF5001"/>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
          <p:cNvSpPr/>
          <p:nvPr/>
        </p:nvSpPr>
        <p:spPr>
          <a:xfrm>
            <a:off x="4063173" y="4208237"/>
            <a:ext cx="153567" cy="857587"/>
          </a:xfrm>
          <a:prstGeom prst="rect">
            <a:avLst/>
          </a:prstGeom>
          <a:solidFill>
            <a:srgbClr val="FF5001"/>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1"/>
          <p:cNvSpPr/>
          <p:nvPr/>
        </p:nvSpPr>
        <p:spPr>
          <a:xfrm>
            <a:off x="11419840" y="2087217"/>
            <a:ext cx="152400" cy="2952143"/>
          </a:xfrm>
          <a:prstGeom prst="rect">
            <a:avLst/>
          </a:prstGeom>
          <a:solidFill>
            <a:srgbClr val="FF5001"/>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
          <p:cNvSpPr/>
          <p:nvPr/>
        </p:nvSpPr>
        <p:spPr>
          <a:xfrm>
            <a:off x="4074775" y="1981534"/>
            <a:ext cx="7497465" cy="187467"/>
          </a:xfrm>
          <a:prstGeom prst="rect">
            <a:avLst/>
          </a:prstGeom>
          <a:solidFill>
            <a:srgbClr val="FFD13F"/>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Rechthoek 13">
            <a:extLst>
              <a:ext uri="{FF2B5EF4-FFF2-40B4-BE49-F238E27FC236}">
                <a16:creationId xmlns:a16="http://schemas.microsoft.com/office/drawing/2014/main" id="{D0539454-6902-441A-8F25-93D54F7F4956}"/>
              </a:ext>
            </a:extLst>
          </p:cNvPr>
          <p:cNvSpPr/>
          <p:nvPr/>
        </p:nvSpPr>
        <p:spPr>
          <a:xfrm>
            <a:off x="-11603" y="4356406"/>
            <a:ext cx="4074641" cy="2519996"/>
          </a:xfrm>
          <a:prstGeom prst="rect">
            <a:avLst/>
          </a:prstGeom>
          <a:solidFill>
            <a:srgbClr val="FAF14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
          <p:cNvSpPr txBox="1">
            <a:spLocks noGrp="1"/>
          </p:cNvSpPr>
          <p:nvPr>
            <p:ph type="ctrTitle"/>
          </p:nvPr>
        </p:nvSpPr>
        <p:spPr>
          <a:xfrm>
            <a:off x="4150982" y="1501464"/>
            <a:ext cx="6966080" cy="284541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9FFFFF"/>
              </a:buClr>
              <a:buSzPts val="7200"/>
              <a:buFont typeface="Arial"/>
              <a:buNone/>
            </a:pPr>
            <a:r>
              <a:rPr lang="en-GB" sz="7200" dirty="0">
                <a:solidFill>
                  <a:srgbClr val="FFD13F"/>
                </a:solidFill>
                <a:latin typeface="Arial"/>
                <a:ea typeface="Arial"/>
                <a:cs typeface="Arial"/>
                <a:sym typeface="Arial"/>
              </a:rPr>
              <a:t>Hate Speech Detection</a:t>
            </a:r>
            <a:endParaRPr sz="7200" dirty="0">
              <a:solidFill>
                <a:srgbClr val="FFD13F"/>
              </a:solidFill>
              <a:latin typeface="Arial"/>
              <a:ea typeface="Arial"/>
              <a:cs typeface="Arial"/>
              <a:sym typeface="Arial"/>
            </a:endParaRPr>
          </a:p>
        </p:txBody>
      </p:sp>
      <p:sp>
        <p:nvSpPr>
          <p:cNvPr id="17" name="Google Shape;99;p1">
            <a:extLst>
              <a:ext uri="{FF2B5EF4-FFF2-40B4-BE49-F238E27FC236}">
                <a16:creationId xmlns:a16="http://schemas.microsoft.com/office/drawing/2014/main" id="{928D4C00-B72E-40FA-9B6F-4F27EE511B3B}"/>
              </a:ext>
            </a:extLst>
          </p:cNvPr>
          <p:cNvSpPr/>
          <p:nvPr/>
        </p:nvSpPr>
        <p:spPr>
          <a:xfrm>
            <a:off x="4076558" y="1990381"/>
            <a:ext cx="151650" cy="2347622"/>
          </a:xfrm>
          <a:prstGeom prst="rect">
            <a:avLst/>
          </a:prstGeom>
          <a:solidFill>
            <a:srgbClr val="FFD13F"/>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10</a:t>
            </a:fld>
            <a:endParaRPr dirty="0">
              <a:solidFill>
                <a:srgbClr val="FCF78F"/>
              </a:solidFill>
            </a:endParaRPr>
          </a:p>
        </p:txBody>
      </p:sp>
      <p:sp>
        <p:nvSpPr>
          <p:cNvPr id="199" name="Google Shape;199;p7"/>
          <p:cNvSpPr txBox="1"/>
          <p:nvPr/>
        </p:nvSpPr>
        <p:spPr>
          <a:xfrm>
            <a:off x="3330741" y="874494"/>
            <a:ext cx="7458075" cy="3176395"/>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solidFill>
                <a:srgbClr val="FFFF66"/>
              </a:solidFill>
            </a:endParaRPr>
          </a:p>
          <a:p>
            <a:r>
              <a:rPr lang="nl-BE" dirty="0" err="1">
                <a:solidFill>
                  <a:srgbClr val="FFFF66"/>
                </a:solidFill>
              </a:rPr>
              <a:t>Semantic</a:t>
            </a:r>
            <a:r>
              <a:rPr lang="nl-BE" dirty="0">
                <a:solidFill>
                  <a:srgbClr val="FFFF66"/>
                </a:solidFill>
              </a:rPr>
              <a:t> lexicon</a:t>
            </a:r>
          </a:p>
          <a:p>
            <a:r>
              <a:rPr lang="da-DK" sz="1500" dirty="0">
                <a:solidFill>
                  <a:srgbClr val="FFFF66"/>
                </a:solidFill>
              </a:rPr>
              <a:t>(Alorainy et al., 2018; Markov and Daelemans, 2021)</a:t>
            </a:r>
          </a:p>
          <a:p>
            <a:endParaRPr lang="da-DK" sz="1500" dirty="0">
              <a:solidFill>
                <a:srgbClr val="FFFF66"/>
              </a:solidFill>
            </a:endParaRPr>
          </a:p>
          <a:p>
            <a:r>
              <a:rPr lang="da-DK" dirty="0">
                <a:solidFill>
                  <a:srgbClr val="FFFF66"/>
                </a:solidFill>
              </a:rPr>
              <a:t>Vader </a:t>
            </a:r>
          </a:p>
          <a:p>
            <a:r>
              <a:rPr lang="nl-BE" sz="1500" dirty="0">
                <a:solidFill>
                  <a:srgbClr val="FFFF66"/>
                </a:solidFill>
              </a:rPr>
              <a:t>(</a:t>
            </a:r>
            <a:r>
              <a:rPr lang="nl-BE" sz="1500" dirty="0" err="1">
                <a:solidFill>
                  <a:srgbClr val="FFFF66"/>
                </a:solidFill>
              </a:rPr>
              <a:t>Hutto</a:t>
            </a:r>
            <a:r>
              <a:rPr lang="nl-BE" sz="1500" dirty="0">
                <a:solidFill>
                  <a:srgbClr val="FFFF66"/>
                </a:solidFill>
              </a:rPr>
              <a:t> and Gilbert, 2014)</a:t>
            </a:r>
          </a:p>
          <a:p>
            <a:endParaRPr lang="da-DK" dirty="0">
              <a:solidFill>
                <a:srgbClr val="FFFF66"/>
              </a:solidFill>
            </a:endParaRPr>
          </a:p>
          <a:p>
            <a:r>
              <a:rPr lang="da-DK" dirty="0">
                <a:solidFill>
                  <a:srgbClr val="FFFF66"/>
                </a:solidFill>
              </a:rPr>
              <a:t>AFINN </a:t>
            </a:r>
          </a:p>
          <a:p>
            <a:r>
              <a:rPr lang="nl-BE" sz="1500" dirty="0">
                <a:solidFill>
                  <a:srgbClr val="FFFF66"/>
                </a:solidFill>
              </a:rPr>
              <a:t>(</a:t>
            </a:r>
            <a:r>
              <a:rPr lang="nl-BE" sz="1500" dirty="0" err="1">
                <a:solidFill>
                  <a:srgbClr val="FFFF66"/>
                </a:solidFill>
              </a:rPr>
              <a:t>Arup</a:t>
            </a:r>
            <a:r>
              <a:rPr lang="nl-BE" sz="1500" dirty="0">
                <a:solidFill>
                  <a:srgbClr val="FFFF66"/>
                </a:solidFill>
              </a:rPr>
              <a:t> </a:t>
            </a:r>
            <a:r>
              <a:rPr lang="nl-BE" sz="1500" dirty="0" err="1">
                <a:solidFill>
                  <a:srgbClr val="FFFF66"/>
                </a:solidFill>
              </a:rPr>
              <a:t>Nielsen</a:t>
            </a:r>
            <a:r>
              <a:rPr lang="nl-BE" sz="1500" dirty="0">
                <a:solidFill>
                  <a:srgbClr val="FFFF66"/>
                </a:solidFill>
              </a:rPr>
              <a:t>, 2011)</a:t>
            </a:r>
            <a:endParaRPr lang="en-GB" sz="1500" dirty="0">
              <a:solidFill>
                <a:srgbClr val="FFFF66"/>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err="1">
                <a:solidFill>
                  <a:srgbClr val="FCF78F"/>
                </a:solidFill>
              </a:rPr>
              <a:t>Semantic</a:t>
            </a:r>
            <a:r>
              <a:rPr lang="nl-BE" sz="2400" dirty="0">
                <a:solidFill>
                  <a:srgbClr val="FCF78F"/>
                </a:solidFill>
              </a:rPr>
              <a:t> Feature</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Related Research</a:t>
            </a:r>
            <a:endParaRPr sz="1800" b="0" i="0" u="none" strike="noStrike" cap="none" dirty="0">
              <a:solidFill>
                <a:srgbClr val="FCF78F"/>
              </a:solidFill>
              <a:latin typeface="Arial"/>
              <a:ea typeface="Arial"/>
              <a:cs typeface="Arial"/>
              <a:sym typeface="Arial"/>
            </a:endParaRPr>
          </a:p>
        </p:txBody>
      </p:sp>
    </p:spTree>
    <p:extLst>
      <p:ext uri="{BB962C8B-B14F-4D97-AF65-F5344CB8AC3E}">
        <p14:creationId xmlns:p14="http://schemas.microsoft.com/office/powerpoint/2010/main" val="3922265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11</a:t>
            </a:fld>
            <a:endParaRPr dirty="0">
              <a:solidFill>
                <a:srgbClr val="FCF78F"/>
              </a:solidFill>
            </a:endParaRPr>
          </a:p>
        </p:txBody>
      </p:sp>
      <p:sp>
        <p:nvSpPr>
          <p:cNvPr id="199" name="Google Shape;199;p7"/>
          <p:cNvSpPr txBox="1"/>
          <p:nvPr/>
        </p:nvSpPr>
        <p:spPr>
          <a:xfrm>
            <a:off x="3314699" y="874494"/>
            <a:ext cx="7458075" cy="305582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dirty="0">
              <a:solidFill>
                <a:srgbClr val="FFFF66"/>
              </a:solidFill>
            </a:endParaRPr>
          </a:p>
          <a:p>
            <a:r>
              <a:rPr lang="en-GB" dirty="0">
                <a:solidFill>
                  <a:srgbClr val="FFFF66"/>
                </a:solidFill>
              </a:rPr>
              <a:t>Stochastic Gradient Descent Model</a:t>
            </a:r>
          </a:p>
          <a:p>
            <a:r>
              <a:rPr lang="nl-BE" sz="1500" dirty="0">
                <a:solidFill>
                  <a:srgbClr val="FFFF66"/>
                </a:solidFill>
              </a:rPr>
              <a:t>(</a:t>
            </a:r>
            <a:r>
              <a:rPr lang="nl-BE" sz="1500" dirty="0" err="1">
                <a:solidFill>
                  <a:srgbClr val="FFFF66"/>
                </a:solidFill>
              </a:rPr>
              <a:t>Sharif</a:t>
            </a:r>
            <a:r>
              <a:rPr lang="nl-BE" sz="1500" dirty="0">
                <a:solidFill>
                  <a:srgbClr val="FFFF66"/>
                </a:solidFill>
              </a:rPr>
              <a:t> et al., 2020)</a:t>
            </a:r>
          </a:p>
          <a:p>
            <a:endParaRPr lang="en-GB" sz="1500" dirty="0">
              <a:solidFill>
                <a:srgbClr val="FFFF66"/>
              </a:solidFill>
            </a:endParaRPr>
          </a:p>
          <a:p>
            <a:r>
              <a:rPr lang="en-GB" dirty="0">
                <a:solidFill>
                  <a:srgbClr val="FFFF66"/>
                </a:solidFill>
              </a:rPr>
              <a:t>Logistic Regression Model</a:t>
            </a:r>
          </a:p>
          <a:p>
            <a:r>
              <a:rPr lang="da-DK" sz="1500" dirty="0">
                <a:solidFill>
                  <a:srgbClr val="FFFF66"/>
                </a:solidFill>
              </a:rPr>
              <a:t>(Alorainy et al., 2018; Davidson et al., 2017)</a:t>
            </a:r>
          </a:p>
          <a:p>
            <a:endParaRPr lang="en-GB" dirty="0">
              <a:solidFill>
                <a:srgbClr val="FFFF66"/>
              </a:solidFill>
            </a:endParaRPr>
          </a:p>
          <a:p>
            <a:r>
              <a:rPr lang="en-GB" dirty="0">
                <a:solidFill>
                  <a:srgbClr val="FFFF66"/>
                </a:solidFill>
              </a:rPr>
              <a:t> Support Vector Machine</a:t>
            </a:r>
          </a:p>
          <a:p>
            <a:r>
              <a:rPr lang="en-US" sz="1500" dirty="0">
                <a:solidFill>
                  <a:srgbClr val="FFFF66"/>
                </a:solidFill>
              </a:rPr>
              <a:t>(Markov and </a:t>
            </a:r>
            <a:r>
              <a:rPr lang="en-US" sz="1500" dirty="0" err="1">
                <a:solidFill>
                  <a:srgbClr val="FFFF66"/>
                </a:solidFill>
              </a:rPr>
              <a:t>Daelemans</a:t>
            </a:r>
            <a:r>
              <a:rPr lang="en-US" sz="1500" dirty="0">
                <a:solidFill>
                  <a:srgbClr val="FFFF66"/>
                </a:solidFill>
              </a:rPr>
              <a:t>,  2021; </a:t>
            </a:r>
            <a:r>
              <a:rPr lang="en-US" sz="1500" dirty="0" err="1">
                <a:solidFill>
                  <a:srgbClr val="FFFF66"/>
                </a:solidFill>
              </a:rPr>
              <a:t>Burnap</a:t>
            </a:r>
            <a:r>
              <a:rPr lang="en-US" sz="1500" dirty="0">
                <a:solidFill>
                  <a:srgbClr val="FFFF66"/>
                </a:solidFill>
              </a:rPr>
              <a:t> and Williams, 2016; </a:t>
            </a:r>
            <a:r>
              <a:rPr lang="en-US" sz="1500" dirty="0" err="1">
                <a:solidFill>
                  <a:srgbClr val="FFFF66"/>
                </a:solidFill>
              </a:rPr>
              <a:t>MacAvaney</a:t>
            </a:r>
            <a:r>
              <a:rPr lang="en-US" sz="1500" dirty="0">
                <a:solidFill>
                  <a:srgbClr val="FFFF66"/>
                </a:solidFill>
              </a:rPr>
              <a:t> et al., 2019)</a:t>
            </a:r>
            <a:endParaRPr lang="en-GB" sz="1500" dirty="0">
              <a:solidFill>
                <a:srgbClr val="FFFF66"/>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Traditional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Related Research</a:t>
            </a:r>
            <a:endParaRPr sz="1800" b="0" i="0" u="none" strike="noStrike" cap="none" dirty="0">
              <a:solidFill>
                <a:srgbClr val="FCF78F"/>
              </a:solidFill>
              <a:latin typeface="Arial"/>
              <a:ea typeface="Arial"/>
              <a:cs typeface="Arial"/>
              <a:sym typeface="Arial"/>
            </a:endParaRPr>
          </a:p>
        </p:txBody>
      </p:sp>
      <p:sp>
        <p:nvSpPr>
          <p:cNvPr id="6" name="Google Shape;199;p7">
            <a:extLst>
              <a:ext uri="{FF2B5EF4-FFF2-40B4-BE49-F238E27FC236}">
                <a16:creationId xmlns:a16="http://schemas.microsoft.com/office/drawing/2014/main" id="{00877A33-5403-415C-B2E3-5A2AA7FF2B65}"/>
              </a:ext>
            </a:extLst>
          </p:cNvPr>
          <p:cNvSpPr txBox="1"/>
          <p:nvPr/>
        </p:nvSpPr>
        <p:spPr>
          <a:xfrm>
            <a:off x="3327260" y="4483768"/>
            <a:ext cx="7458075" cy="149973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solidFill>
                <a:srgbClr val="FFFF66"/>
              </a:solidFill>
            </a:endParaRPr>
          </a:p>
          <a:p>
            <a:r>
              <a:rPr lang="nl-BE" dirty="0">
                <a:solidFill>
                  <a:srgbClr val="FFFF66"/>
                </a:solidFill>
              </a:rPr>
              <a:t>Hard </a:t>
            </a:r>
            <a:r>
              <a:rPr lang="nl-BE" dirty="0" err="1">
                <a:solidFill>
                  <a:srgbClr val="FFFF66"/>
                </a:solidFill>
              </a:rPr>
              <a:t>voting</a:t>
            </a:r>
            <a:r>
              <a:rPr lang="nl-BE" dirty="0">
                <a:solidFill>
                  <a:srgbClr val="FFFF66"/>
                </a:solidFill>
              </a:rPr>
              <a:t>: SVM + BERT + </a:t>
            </a:r>
            <a:r>
              <a:rPr lang="nl-BE" dirty="0" err="1">
                <a:solidFill>
                  <a:srgbClr val="FFFF66"/>
                </a:solidFill>
              </a:rPr>
              <a:t>RoBERTa</a:t>
            </a:r>
            <a:endParaRPr lang="nl-BE" dirty="0">
              <a:solidFill>
                <a:srgbClr val="FFFF66"/>
              </a:solidFill>
            </a:endParaRPr>
          </a:p>
          <a:p>
            <a:r>
              <a:rPr lang="nl-BE" sz="1500" dirty="0" err="1">
                <a:solidFill>
                  <a:srgbClr val="FFFF66"/>
                </a:solidFill>
              </a:rPr>
              <a:t>Markov</a:t>
            </a:r>
            <a:r>
              <a:rPr lang="nl-BE" sz="1500" dirty="0">
                <a:solidFill>
                  <a:srgbClr val="FFFF66"/>
                </a:solidFill>
              </a:rPr>
              <a:t> </a:t>
            </a:r>
            <a:r>
              <a:rPr lang="nl-BE" sz="1500" dirty="0" err="1">
                <a:solidFill>
                  <a:srgbClr val="FFFF66"/>
                </a:solidFill>
              </a:rPr>
              <a:t>and</a:t>
            </a:r>
            <a:r>
              <a:rPr lang="nl-BE" sz="1500" dirty="0">
                <a:solidFill>
                  <a:srgbClr val="FFFF66"/>
                </a:solidFill>
              </a:rPr>
              <a:t> Daelemans (2019)</a:t>
            </a:r>
          </a:p>
        </p:txBody>
      </p:sp>
      <p:sp>
        <p:nvSpPr>
          <p:cNvPr id="7" name="Google Shape;200;p7">
            <a:extLst>
              <a:ext uri="{FF2B5EF4-FFF2-40B4-BE49-F238E27FC236}">
                <a16:creationId xmlns:a16="http://schemas.microsoft.com/office/drawing/2014/main" id="{F3E4A8F5-8E50-40CC-A50A-BCAC2D1CE196}"/>
              </a:ext>
            </a:extLst>
          </p:cNvPr>
          <p:cNvSpPr txBox="1"/>
          <p:nvPr/>
        </p:nvSpPr>
        <p:spPr>
          <a:xfrm>
            <a:off x="4904280" y="4184364"/>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Neural Model</a:t>
            </a:r>
            <a:endParaRPr sz="2400" dirty="0">
              <a:solidFill>
                <a:srgbClr val="FCF78F"/>
              </a:solidFill>
            </a:endParaRPr>
          </a:p>
        </p:txBody>
      </p:sp>
    </p:spTree>
    <p:extLst>
      <p:ext uri="{BB962C8B-B14F-4D97-AF65-F5344CB8AC3E}">
        <p14:creationId xmlns:p14="http://schemas.microsoft.com/office/powerpoint/2010/main" val="2213457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745685"/>
            <a:ext cx="7483200" cy="1366629"/>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Methodology</a:t>
            </a:r>
          </a:p>
        </p:txBody>
      </p:sp>
    </p:spTree>
    <p:extLst>
      <p:ext uri="{BB962C8B-B14F-4D97-AF65-F5344CB8AC3E}">
        <p14:creationId xmlns:p14="http://schemas.microsoft.com/office/powerpoint/2010/main" val="3095623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13</a:t>
            </a:fld>
            <a:endParaRPr dirty="0">
              <a:solidFill>
                <a:srgbClr val="FCF78F"/>
              </a:solidFill>
            </a:endParaRPr>
          </a:p>
        </p:txBody>
      </p:sp>
      <p:sp>
        <p:nvSpPr>
          <p:cNvPr id="199" name="Google Shape;199;p7"/>
          <p:cNvSpPr txBox="1"/>
          <p:nvPr/>
        </p:nvSpPr>
        <p:spPr>
          <a:xfrm>
            <a:off x="3309731" y="745434"/>
            <a:ext cx="7463042" cy="2079113"/>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endParaRPr lang="nl-BE" dirty="0"/>
          </a:p>
          <a:p>
            <a:r>
              <a:rPr lang="nl-BE" dirty="0">
                <a:solidFill>
                  <a:srgbClr val="FFFF66"/>
                </a:solidFill>
              </a:rPr>
              <a:t>English tweets</a:t>
            </a:r>
          </a:p>
          <a:p>
            <a:r>
              <a:rPr lang="nl-BE" dirty="0" err="1">
                <a:solidFill>
                  <a:srgbClr val="FFFF66"/>
                </a:solidFill>
              </a:rPr>
              <a:t>Two</a:t>
            </a:r>
            <a:r>
              <a:rPr lang="nl-BE" dirty="0">
                <a:solidFill>
                  <a:srgbClr val="FFFF66"/>
                </a:solidFill>
              </a:rPr>
              <a:t> or </a:t>
            </a:r>
            <a:r>
              <a:rPr lang="nl-BE" dirty="0" err="1">
                <a:solidFill>
                  <a:srgbClr val="FFFF66"/>
                </a:solidFill>
              </a:rPr>
              <a:t>three</a:t>
            </a:r>
            <a:r>
              <a:rPr lang="nl-BE" dirty="0">
                <a:solidFill>
                  <a:srgbClr val="FFFF66"/>
                </a:solidFill>
              </a:rPr>
              <a:t> </a:t>
            </a:r>
            <a:r>
              <a:rPr lang="nl-BE" dirty="0" err="1">
                <a:solidFill>
                  <a:srgbClr val="FFFF66"/>
                </a:solidFill>
              </a:rPr>
              <a:t>annotators</a:t>
            </a:r>
            <a:r>
              <a:rPr lang="nl-BE" dirty="0">
                <a:solidFill>
                  <a:srgbClr val="FFFF66"/>
                </a:solidFill>
              </a:rPr>
              <a:t> </a:t>
            </a:r>
          </a:p>
          <a:p>
            <a:r>
              <a:rPr lang="nl-BE" dirty="0" err="1">
                <a:solidFill>
                  <a:srgbClr val="FFFF66"/>
                </a:solidFill>
              </a:rPr>
              <a:t>Offensive</a:t>
            </a:r>
            <a:r>
              <a:rPr lang="nl-BE" dirty="0">
                <a:solidFill>
                  <a:srgbClr val="FFFF66"/>
                </a:solidFill>
              </a:rPr>
              <a:t> or </a:t>
            </a:r>
            <a:r>
              <a:rPr lang="nl-BE" dirty="0" err="1">
                <a:solidFill>
                  <a:srgbClr val="FFFF66"/>
                </a:solidFill>
              </a:rPr>
              <a:t>not</a:t>
            </a:r>
            <a:r>
              <a:rPr lang="nl-BE" dirty="0">
                <a:solidFill>
                  <a:srgbClr val="FFFF66"/>
                </a:solidFill>
              </a:rPr>
              <a:t> </a:t>
            </a:r>
            <a:r>
              <a:rPr lang="nl-BE" dirty="0" err="1">
                <a:solidFill>
                  <a:srgbClr val="FFFF66"/>
                </a:solidFill>
              </a:rPr>
              <a:t>offensive</a:t>
            </a:r>
            <a:endParaRPr lang="nl-BE" dirty="0">
              <a:solidFill>
                <a:srgbClr val="FFFF66"/>
              </a:solidFill>
            </a:endParaRPr>
          </a:p>
          <a:p>
            <a:r>
              <a:rPr lang="nl-BE" sz="1500" dirty="0">
                <a:solidFill>
                  <a:srgbClr val="FFFF66"/>
                </a:solidFill>
              </a:rPr>
              <a:t>(</a:t>
            </a:r>
            <a:r>
              <a:rPr lang="nl-BE" sz="1500" dirty="0" err="1">
                <a:solidFill>
                  <a:srgbClr val="FFFF66"/>
                </a:solidFill>
              </a:rPr>
              <a:t>Zampieri</a:t>
            </a:r>
            <a:r>
              <a:rPr lang="nl-BE" sz="1500" dirty="0">
                <a:solidFill>
                  <a:srgbClr val="FFFF66"/>
                </a:solidFill>
              </a:rPr>
              <a:t> et al., 2019)</a:t>
            </a:r>
          </a:p>
          <a:p>
            <a:endParaRPr lang="nl-BE" dirty="0"/>
          </a:p>
        </p:txBody>
      </p:sp>
      <p:sp>
        <p:nvSpPr>
          <p:cNvPr id="200" name="Google Shape;200;p7"/>
          <p:cNvSpPr txBox="1"/>
          <p:nvPr/>
        </p:nvSpPr>
        <p:spPr>
          <a:xfrm>
            <a:off x="4904280" y="547704"/>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OLID</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Methodology</a:t>
            </a:r>
            <a:endParaRPr sz="1800" b="0" i="0" u="none" strike="noStrike" cap="none" dirty="0">
              <a:solidFill>
                <a:srgbClr val="FCF78F"/>
              </a:solidFill>
              <a:latin typeface="Arial"/>
              <a:ea typeface="Arial"/>
              <a:cs typeface="Arial"/>
              <a:sym typeface="Arial"/>
            </a:endParaRPr>
          </a:p>
        </p:txBody>
      </p:sp>
      <p:sp>
        <p:nvSpPr>
          <p:cNvPr id="6" name="Google Shape;106;p2">
            <a:extLst>
              <a:ext uri="{FF2B5EF4-FFF2-40B4-BE49-F238E27FC236}">
                <a16:creationId xmlns:a16="http://schemas.microsoft.com/office/drawing/2014/main" id="{77761BE8-F848-47C0-8E0F-EFAA2B05A14A}"/>
              </a:ext>
            </a:extLst>
          </p:cNvPr>
          <p:cNvSpPr txBox="1"/>
          <p:nvPr/>
        </p:nvSpPr>
        <p:spPr>
          <a:xfrm>
            <a:off x="98545" y="1713895"/>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Train Data</a:t>
            </a:r>
            <a:endParaRPr sz="1800" b="0" i="0" u="none" strike="noStrike" cap="none" dirty="0">
              <a:solidFill>
                <a:srgbClr val="FCF78F"/>
              </a:solidFill>
              <a:latin typeface="Arial"/>
              <a:ea typeface="Arial"/>
              <a:cs typeface="Arial"/>
              <a:sym typeface="Arial"/>
            </a:endParaRPr>
          </a:p>
        </p:txBody>
      </p:sp>
      <p:pic>
        <p:nvPicPr>
          <p:cNvPr id="2" name="Afbeelding 1">
            <a:extLst>
              <a:ext uri="{FF2B5EF4-FFF2-40B4-BE49-F238E27FC236}">
                <a16:creationId xmlns:a16="http://schemas.microsoft.com/office/drawing/2014/main" id="{50CA0DCB-4838-4A7F-A10D-AED8941E7210}"/>
              </a:ext>
            </a:extLst>
          </p:cNvPr>
          <p:cNvPicPr>
            <a:picLocks noChangeAspect="1"/>
          </p:cNvPicPr>
          <p:nvPr/>
        </p:nvPicPr>
        <p:blipFill rotWithShape="1">
          <a:blip r:embed="rId3"/>
          <a:srcRect t="11958" b="11060"/>
          <a:stretch/>
        </p:blipFill>
        <p:spPr>
          <a:xfrm>
            <a:off x="3309731" y="2987009"/>
            <a:ext cx="7463042" cy="3447121"/>
          </a:xfrm>
          <a:prstGeom prst="rect">
            <a:avLst/>
          </a:prstGeom>
        </p:spPr>
      </p:pic>
    </p:spTree>
    <p:extLst>
      <p:ext uri="{BB962C8B-B14F-4D97-AF65-F5344CB8AC3E}">
        <p14:creationId xmlns:p14="http://schemas.microsoft.com/office/powerpoint/2010/main" val="645543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14</a:t>
            </a:fld>
            <a:endParaRPr dirty="0">
              <a:solidFill>
                <a:srgbClr val="FCF78F"/>
              </a:solidFill>
            </a:endParaRPr>
          </a:p>
        </p:txBody>
      </p:sp>
      <p:sp>
        <p:nvSpPr>
          <p:cNvPr id="199" name="Google Shape;199;p7"/>
          <p:cNvSpPr txBox="1"/>
          <p:nvPr/>
        </p:nvSpPr>
        <p:spPr>
          <a:xfrm>
            <a:off x="3314697" y="735346"/>
            <a:ext cx="7458075" cy="209730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endParaRPr lang="nl-BE" dirty="0"/>
          </a:p>
          <a:p>
            <a:r>
              <a:rPr lang="nl-BE" dirty="0">
                <a:solidFill>
                  <a:srgbClr val="FFFF66"/>
                </a:solidFill>
              </a:rPr>
              <a:t>English tweets</a:t>
            </a:r>
          </a:p>
          <a:p>
            <a:r>
              <a:rPr lang="nl-BE" dirty="0" err="1">
                <a:solidFill>
                  <a:srgbClr val="FFFF66"/>
                </a:solidFill>
              </a:rPr>
              <a:t>Two</a:t>
            </a:r>
            <a:r>
              <a:rPr lang="nl-BE" dirty="0">
                <a:solidFill>
                  <a:srgbClr val="FFFF66"/>
                </a:solidFill>
              </a:rPr>
              <a:t> or </a:t>
            </a:r>
            <a:r>
              <a:rPr lang="nl-BE" dirty="0" err="1">
                <a:solidFill>
                  <a:srgbClr val="FFFF66"/>
                </a:solidFill>
              </a:rPr>
              <a:t>three</a:t>
            </a:r>
            <a:r>
              <a:rPr lang="nl-BE" dirty="0">
                <a:solidFill>
                  <a:srgbClr val="FFFF66"/>
                </a:solidFill>
              </a:rPr>
              <a:t> </a:t>
            </a:r>
            <a:r>
              <a:rPr lang="nl-BE" dirty="0" err="1">
                <a:solidFill>
                  <a:srgbClr val="FFFF66"/>
                </a:solidFill>
              </a:rPr>
              <a:t>annotators</a:t>
            </a:r>
            <a:r>
              <a:rPr lang="nl-BE" dirty="0">
                <a:solidFill>
                  <a:srgbClr val="FFFF66"/>
                </a:solidFill>
              </a:rPr>
              <a:t> </a:t>
            </a:r>
          </a:p>
          <a:p>
            <a:r>
              <a:rPr lang="nl-BE" dirty="0" err="1">
                <a:solidFill>
                  <a:srgbClr val="FFFF66"/>
                </a:solidFill>
              </a:rPr>
              <a:t>Offensive</a:t>
            </a:r>
            <a:r>
              <a:rPr lang="nl-BE" dirty="0">
                <a:solidFill>
                  <a:srgbClr val="FFFF66"/>
                </a:solidFill>
              </a:rPr>
              <a:t> or </a:t>
            </a:r>
            <a:r>
              <a:rPr lang="nl-BE" dirty="0" err="1">
                <a:solidFill>
                  <a:srgbClr val="FFFF66"/>
                </a:solidFill>
              </a:rPr>
              <a:t>not</a:t>
            </a:r>
            <a:r>
              <a:rPr lang="nl-BE" dirty="0">
                <a:solidFill>
                  <a:srgbClr val="FFFF66"/>
                </a:solidFill>
              </a:rPr>
              <a:t> </a:t>
            </a:r>
            <a:r>
              <a:rPr lang="nl-BE" dirty="0" err="1">
                <a:solidFill>
                  <a:srgbClr val="FFFF66"/>
                </a:solidFill>
              </a:rPr>
              <a:t>offensive</a:t>
            </a:r>
            <a:endParaRPr lang="nl-BE" dirty="0">
              <a:solidFill>
                <a:srgbClr val="FFFF66"/>
              </a:solidFill>
            </a:endParaRPr>
          </a:p>
          <a:p>
            <a:r>
              <a:rPr lang="nl-BE" sz="1500" dirty="0">
                <a:solidFill>
                  <a:srgbClr val="FFFF66"/>
                </a:solidFill>
              </a:rPr>
              <a:t>(</a:t>
            </a:r>
            <a:r>
              <a:rPr lang="nl-BE" sz="1500" dirty="0" err="1">
                <a:solidFill>
                  <a:srgbClr val="FFFF66"/>
                </a:solidFill>
              </a:rPr>
              <a:t>Zampieri</a:t>
            </a:r>
            <a:r>
              <a:rPr lang="nl-BE" sz="1500" dirty="0">
                <a:solidFill>
                  <a:srgbClr val="FFFF66"/>
                </a:solidFill>
              </a:rPr>
              <a:t> et al., 2019)</a:t>
            </a:r>
          </a:p>
          <a:p>
            <a:endParaRPr lang="nl-BE" dirty="0"/>
          </a:p>
        </p:txBody>
      </p:sp>
      <p:sp>
        <p:nvSpPr>
          <p:cNvPr id="200" name="Google Shape;200;p7"/>
          <p:cNvSpPr txBox="1"/>
          <p:nvPr/>
        </p:nvSpPr>
        <p:spPr>
          <a:xfrm>
            <a:off x="4904280" y="547704"/>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OLID</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Methodology</a:t>
            </a:r>
            <a:endParaRPr sz="1800" b="0" i="0" u="none" strike="noStrike" cap="none" dirty="0">
              <a:solidFill>
                <a:srgbClr val="FCF78F"/>
              </a:solidFill>
              <a:latin typeface="Arial"/>
              <a:ea typeface="Arial"/>
              <a:cs typeface="Arial"/>
              <a:sym typeface="Arial"/>
            </a:endParaRPr>
          </a:p>
        </p:txBody>
      </p:sp>
      <p:sp>
        <p:nvSpPr>
          <p:cNvPr id="9" name="Google Shape;106;p2">
            <a:extLst>
              <a:ext uri="{FF2B5EF4-FFF2-40B4-BE49-F238E27FC236}">
                <a16:creationId xmlns:a16="http://schemas.microsoft.com/office/drawing/2014/main" id="{24CD27F5-FDD1-4110-AA85-220F028E8C40}"/>
              </a:ext>
            </a:extLst>
          </p:cNvPr>
          <p:cNvSpPr txBox="1"/>
          <p:nvPr/>
        </p:nvSpPr>
        <p:spPr>
          <a:xfrm>
            <a:off x="98545" y="1713895"/>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Test Data</a:t>
            </a:r>
            <a:endParaRPr sz="1800" b="0" i="0" u="none" strike="noStrike" cap="none" dirty="0">
              <a:solidFill>
                <a:srgbClr val="FCF78F"/>
              </a:solidFill>
              <a:latin typeface="Arial"/>
              <a:ea typeface="Arial"/>
              <a:cs typeface="Arial"/>
              <a:sym typeface="Arial"/>
            </a:endParaRPr>
          </a:p>
        </p:txBody>
      </p:sp>
      <p:pic>
        <p:nvPicPr>
          <p:cNvPr id="3" name="Afbeelding 2">
            <a:extLst>
              <a:ext uri="{FF2B5EF4-FFF2-40B4-BE49-F238E27FC236}">
                <a16:creationId xmlns:a16="http://schemas.microsoft.com/office/drawing/2014/main" id="{C99F13E8-1A72-422E-B9D3-81A5F71EAB0A}"/>
              </a:ext>
            </a:extLst>
          </p:cNvPr>
          <p:cNvPicPr>
            <a:picLocks noChangeAspect="1"/>
          </p:cNvPicPr>
          <p:nvPr/>
        </p:nvPicPr>
        <p:blipFill rotWithShape="1">
          <a:blip r:embed="rId3"/>
          <a:srcRect t="13394" b="11507"/>
          <a:stretch/>
        </p:blipFill>
        <p:spPr>
          <a:xfrm>
            <a:off x="3314697" y="3020294"/>
            <a:ext cx="7458075" cy="3226149"/>
          </a:xfrm>
          <a:prstGeom prst="rect">
            <a:avLst/>
          </a:prstGeom>
        </p:spPr>
      </p:pic>
    </p:spTree>
    <p:extLst>
      <p:ext uri="{BB962C8B-B14F-4D97-AF65-F5344CB8AC3E}">
        <p14:creationId xmlns:p14="http://schemas.microsoft.com/office/powerpoint/2010/main" val="1980078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15</a:t>
            </a:fld>
            <a:endParaRPr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Methodology</a:t>
            </a:r>
            <a:endParaRPr sz="1800" b="0" i="0" u="none" strike="noStrike" cap="none" dirty="0">
              <a:solidFill>
                <a:srgbClr val="FCF78F"/>
              </a:solidFill>
              <a:latin typeface="Arial"/>
              <a:ea typeface="Arial"/>
              <a:cs typeface="Arial"/>
              <a:sym typeface="Arial"/>
            </a:endParaRPr>
          </a:p>
        </p:txBody>
      </p:sp>
      <p:sp>
        <p:nvSpPr>
          <p:cNvPr id="6" name="Google Shape;199;p7">
            <a:extLst>
              <a:ext uri="{FF2B5EF4-FFF2-40B4-BE49-F238E27FC236}">
                <a16:creationId xmlns:a16="http://schemas.microsoft.com/office/drawing/2014/main" id="{25C4E1E5-22E0-470C-92F0-49247351A19B}"/>
              </a:ext>
            </a:extLst>
          </p:cNvPr>
          <p:cNvSpPr txBox="1"/>
          <p:nvPr/>
        </p:nvSpPr>
        <p:spPr>
          <a:xfrm>
            <a:off x="3314696" y="734816"/>
            <a:ext cx="7458075" cy="209730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r>
              <a:rPr lang="nl-BE" dirty="0">
                <a:solidFill>
                  <a:srgbClr val="FFFF66"/>
                </a:solidFill>
              </a:rPr>
              <a:t>English </a:t>
            </a:r>
            <a:r>
              <a:rPr lang="nl-BE" dirty="0" err="1">
                <a:solidFill>
                  <a:srgbClr val="FFFF66"/>
                </a:solidFill>
              </a:rPr>
              <a:t>Reddit</a:t>
            </a:r>
            <a:r>
              <a:rPr lang="nl-BE" dirty="0">
                <a:solidFill>
                  <a:srgbClr val="FFFF66"/>
                </a:solidFill>
              </a:rPr>
              <a:t> </a:t>
            </a:r>
            <a:r>
              <a:rPr lang="nl-BE" dirty="0" err="1">
                <a:solidFill>
                  <a:srgbClr val="FFFF66"/>
                </a:solidFill>
              </a:rPr>
              <a:t>posts</a:t>
            </a:r>
            <a:endParaRPr lang="nl-BE" dirty="0">
              <a:solidFill>
                <a:srgbClr val="FFFF66"/>
              </a:solidFill>
            </a:endParaRPr>
          </a:p>
          <a:p>
            <a:r>
              <a:rPr lang="nl-BE" dirty="0">
                <a:solidFill>
                  <a:srgbClr val="FFFF66"/>
                </a:solidFill>
              </a:rPr>
              <a:t>Best-worst </a:t>
            </a:r>
            <a:r>
              <a:rPr lang="nl-BE" dirty="0" err="1">
                <a:solidFill>
                  <a:srgbClr val="FFFF66"/>
                </a:solidFill>
              </a:rPr>
              <a:t>scaling</a:t>
            </a:r>
            <a:endParaRPr lang="nl-BE" dirty="0">
              <a:solidFill>
                <a:srgbClr val="FFFF66"/>
              </a:solidFill>
            </a:endParaRPr>
          </a:p>
          <a:p>
            <a:r>
              <a:rPr lang="nl-BE" dirty="0">
                <a:solidFill>
                  <a:srgbClr val="FFFF66"/>
                </a:solidFill>
              </a:rPr>
              <a:t>[-1, 1] </a:t>
            </a:r>
            <a:r>
              <a:rPr lang="nl-BE" dirty="0">
                <a:solidFill>
                  <a:srgbClr val="FFFF66"/>
                </a:solidFill>
                <a:sym typeface="Wingdings" panose="05000000000000000000" pitchFamily="2" charset="2"/>
              </a:rPr>
              <a:t> [-0.4, 0.4]</a:t>
            </a:r>
            <a:endParaRPr lang="nl-BE" dirty="0">
              <a:solidFill>
                <a:srgbClr val="FFFF66"/>
              </a:solidFill>
            </a:endParaRPr>
          </a:p>
          <a:p>
            <a:r>
              <a:rPr lang="nl-BE" sz="1500" dirty="0">
                <a:solidFill>
                  <a:srgbClr val="FFFF66"/>
                </a:solidFill>
              </a:rPr>
              <a:t>(</a:t>
            </a:r>
            <a:r>
              <a:rPr lang="nl-BE" sz="1500" dirty="0" err="1">
                <a:solidFill>
                  <a:srgbClr val="FFFF66"/>
                </a:solidFill>
              </a:rPr>
              <a:t>Hada</a:t>
            </a:r>
            <a:r>
              <a:rPr lang="nl-BE" sz="1500" dirty="0">
                <a:solidFill>
                  <a:srgbClr val="FFFF66"/>
                </a:solidFill>
              </a:rPr>
              <a:t> et al., 2021)</a:t>
            </a:r>
            <a:endParaRPr lang="nl-BE" sz="1500" dirty="0">
              <a:solidFill>
                <a:srgbClr val="FFFF66"/>
              </a:solidFill>
              <a:sym typeface="Wingdings" panose="05000000000000000000" pitchFamily="2" charset="2"/>
            </a:endParaRPr>
          </a:p>
        </p:txBody>
      </p:sp>
      <p:sp>
        <p:nvSpPr>
          <p:cNvPr id="9" name="Google Shape;106;p2">
            <a:extLst>
              <a:ext uri="{FF2B5EF4-FFF2-40B4-BE49-F238E27FC236}">
                <a16:creationId xmlns:a16="http://schemas.microsoft.com/office/drawing/2014/main" id="{24CD27F5-FDD1-4110-AA85-220F028E8C40}"/>
              </a:ext>
            </a:extLst>
          </p:cNvPr>
          <p:cNvSpPr txBox="1"/>
          <p:nvPr/>
        </p:nvSpPr>
        <p:spPr>
          <a:xfrm>
            <a:off x="98545" y="1713895"/>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Test Data</a:t>
            </a:r>
            <a:endParaRPr sz="1800" b="0" i="0" u="none" strike="noStrike" cap="none" dirty="0">
              <a:solidFill>
                <a:srgbClr val="FCF78F"/>
              </a:solidFill>
              <a:latin typeface="Arial"/>
              <a:ea typeface="Arial"/>
              <a:cs typeface="Arial"/>
              <a:sym typeface="Arial"/>
            </a:endParaRPr>
          </a:p>
        </p:txBody>
      </p:sp>
      <p:sp>
        <p:nvSpPr>
          <p:cNvPr id="10" name="Google Shape;200;p7">
            <a:extLst>
              <a:ext uri="{FF2B5EF4-FFF2-40B4-BE49-F238E27FC236}">
                <a16:creationId xmlns:a16="http://schemas.microsoft.com/office/drawing/2014/main" id="{E3705C89-7776-47C9-B9C8-C8C503883453}"/>
              </a:ext>
            </a:extLst>
          </p:cNvPr>
          <p:cNvSpPr txBox="1"/>
          <p:nvPr/>
        </p:nvSpPr>
        <p:spPr>
          <a:xfrm>
            <a:off x="4904280" y="547704"/>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err="1">
                <a:solidFill>
                  <a:srgbClr val="FCF78F"/>
                </a:solidFill>
              </a:rPr>
              <a:t>Ruddit</a:t>
            </a:r>
            <a:endParaRPr sz="2400" dirty="0">
              <a:solidFill>
                <a:srgbClr val="FCF78F"/>
              </a:solidFill>
            </a:endParaRPr>
          </a:p>
        </p:txBody>
      </p:sp>
      <p:pic>
        <p:nvPicPr>
          <p:cNvPr id="2" name="Afbeelding 1">
            <a:extLst>
              <a:ext uri="{FF2B5EF4-FFF2-40B4-BE49-F238E27FC236}">
                <a16:creationId xmlns:a16="http://schemas.microsoft.com/office/drawing/2014/main" id="{F9310A69-5771-4EF9-9FF1-94B10F75134A}"/>
              </a:ext>
            </a:extLst>
          </p:cNvPr>
          <p:cNvPicPr>
            <a:picLocks noChangeAspect="1"/>
          </p:cNvPicPr>
          <p:nvPr/>
        </p:nvPicPr>
        <p:blipFill>
          <a:blip r:embed="rId3"/>
          <a:stretch>
            <a:fillRect/>
          </a:stretch>
        </p:blipFill>
        <p:spPr>
          <a:xfrm>
            <a:off x="3314696" y="3014181"/>
            <a:ext cx="7458075" cy="3296115"/>
          </a:xfrm>
          <a:prstGeom prst="rect">
            <a:avLst/>
          </a:prstGeom>
        </p:spPr>
      </p:pic>
    </p:spTree>
    <p:extLst>
      <p:ext uri="{BB962C8B-B14F-4D97-AF65-F5344CB8AC3E}">
        <p14:creationId xmlns:p14="http://schemas.microsoft.com/office/powerpoint/2010/main" val="3843274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16</a:t>
            </a:fld>
            <a:endParaRPr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Methodology</a:t>
            </a:r>
            <a:endParaRPr sz="1800" b="0" i="0" u="none" strike="noStrike" cap="none" dirty="0">
              <a:solidFill>
                <a:srgbClr val="FCF78F"/>
              </a:solidFill>
              <a:latin typeface="Arial"/>
              <a:ea typeface="Arial"/>
              <a:cs typeface="Arial"/>
              <a:sym typeface="Arial"/>
            </a:endParaRPr>
          </a:p>
        </p:txBody>
      </p:sp>
      <p:sp>
        <p:nvSpPr>
          <p:cNvPr id="9" name="Google Shape;106;p2">
            <a:extLst>
              <a:ext uri="{FF2B5EF4-FFF2-40B4-BE49-F238E27FC236}">
                <a16:creationId xmlns:a16="http://schemas.microsoft.com/office/drawing/2014/main" id="{D0CF1D17-B86E-4641-A03D-9DA1753CDB81}"/>
              </a:ext>
            </a:extLst>
          </p:cNvPr>
          <p:cNvSpPr txBox="1"/>
          <p:nvPr/>
        </p:nvSpPr>
        <p:spPr>
          <a:xfrm>
            <a:off x="98545" y="1713895"/>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Test Data</a:t>
            </a:r>
            <a:endParaRPr sz="1800" b="0" i="0" u="none" strike="noStrike" cap="none" dirty="0">
              <a:solidFill>
                <a:srgbClr val="FCF78F"/>
              </a:solidFill>
              <a:latin typeface="Arial"/>
              <a:ea typeface="Arial"/>
              <a:cs typeface="Arial"/>
              <a:sym typeface="Arial"/>
            </a:endParaRPr>
          </a:p>
        </p:txBody>
      </p:sp>
      <p:sp>
        <p:nvSpPr>
          <p:cNvPr id="10" name="Google Shape;199;p7">
            <a:extLst>
              <a:ext uri="{FF2B5EF4-FFF2-40B4-BE49-F238E27FC236}">
                <a16:creationId xmlns:a16="http://schemas.microsoft.com/office/drawing/2014/main" id="{DFC9C7CA-09B4-4171-A8C0-CA3945360F75}"/>
              </a:ext>
            </a:extLst>
          </p:cNvPr>
          <p:cNvSpPr txBox="1"/>
          <p:nvPr/>
        </p:nvSpPr>
        <p:spPr>
          <a:xfrm>
            <a:off x="3314693" y="810366"/>
            <a:ext cx="7458075" cy="180705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endParaRPr lang="nl-BE" dirty="0"/>
          </a:p>
          <a:p>
            <a:r>
              <a:rPr lang="nl-BE" dirty="0">
                <a:solidFill>
                  <a:srgbClr val="FFFF66"/>
                </a:solidFill>
              </a:rPr>
              <a:t>English Wikipedia </a:t>
            </a:r>
            <a:r>
              <a:rPr lang="nl-BE" dirty="0" err="1">
                <a:solidFill>
                  <a:srgbClr val="FFFF66"/>
                </a:solidFill>
              </a:rPr>
              <a:t>comments</a:t>
            </a:r>
            <a:endParaRPr lang="nl-BE" dirty="0">
              <a:solidFill>
                <a:srgbClr val="FFFF66"/>
              </a:solidFill>
            </a:endParaRPr>
          </a:p>
          <a:p>
            <a:r>
              <a:rPr lang="nl-BE" dirty="0" err="1">
                <a:solidFill>
                  <a:srgbClr val="FFFF66"/>
                </a:solidFill>
              </a:rPr>
              <a:t>Manually</a:t>
            </a:r>
            <a:r>
              <a:rPr lang="nl-BE" dirty="0">
                <a:solidFill>
                  <a:srgbClr val="FFFF66"/>
                </a:solidFill>
              </a:rPr>
              <a:t> </a:t>
            </a:r>
            <a:r>
              <a:rPr lang="nl-BE" dirty="0" err="1">
                <a:solidFill>
                  <a:srgbClr val="FFFF66"/>
                </a:solidFill>
              </a:rPr>
              <a:t>annotated</a:t>
            </a:r>
            <a:endParaRPr lang="nl-BE" dirty="0">
              <a:solidFill>
                <a:srgbClr val="FFFF66"/>
              </a:solidFill>
            </a:endParaRPr>
          </a:p>
          <a:p>
            <a:r>
              <a:rPr lang="nl-BE" dirty="0">
                <a:solidFill>
                  <a:srgbClr val="FFFF66"/>
                </a:solidFill>
              </a:rPr>
              <a:t>Non-</a:t>
            </a:r>
            <a:r>
              <a:rPr lang="nl-BE" dirty="0" err="1">
                <a:solidFill>
                  <a:srgbClr val="FFFF66"/>
                </a:solidFill>
              </a:rPr>
              <a:t>toxic</a:t>
            </a:r>
            <a:r>
              <a:rPr lang="nl-BE" dirty="0">
                <a:solidFill>
                  <a:srgbClr val="FFFF66"/>
                </a:solidFill>
              </a:rPr>
              <a:t>, </a:t>
            </a:r>
            <a:r>
              <a:rPr lang="nl-BE" dirty="0" err="1">
                <a:solidFill>
                  <a:srgbClr val="FFFF66"/>
                </a:solidFill>
              </a:rPr>
              <a:t>moderately</a:t>
            </a:r>
            <a:r>
              <a:rPr lang="nl-BE" dirty="0">
                <a:solidFill>
                  <a:srgbClr val="FFFF66"/>
                </a:solidFill>
              </a:rPr>
              <a:t> </a:t>
            </a:r>
            <a:r>
              <a:rPr lang="nl-BE" dirty="0" err="1">
                <a:solidFill>
                  <a:srgbClr val="FFFF66"/>
                </a:solidFill>
              </a:rPr>
              <a:t>offensive</a:t>
            </a:r>
            <a:r>
              <a:rPr lang="nl-BE" dirty="0">
                <a:solidFill>
                  <a:srgbClr val="FFFF66"/>
                </a:solidFill>
              </a:rPr>
              <a:t>, </a:t>
            </a:r>
            <a:r>
              <a:rPr lang="nl-BE" dirty="0" err="1">
                <a:solidFill>
                  <a:srgbClr val="FFFF66"/>
                </a:solidFill>
              </a:rPr>
              <a:t>severely</a:t>
            </a:r>
            <a:r>
              <a:rPr lang="nl-BE" dirty="0">
                <a:solidFill>
                  <a:srgbClr val="FFFF66"/>
                </a:solidFill>
              </a:rPr>
              <a:t> </a:t>
            </a:r>
            <a:r>
              <a:rPr lang="nl-BE" dirty="0" err="1">
                <a:solidFill>
                  <a:srgbClr val="FFFF66"/>
                </a:solidFill>
              </a:rPr>
              <a:t>offensive</a:t>
            </a:r>
            <a:endParaRPr lang="nl-BE" dirty="0">
              <a:solidFill>
                <a:srgbClr val="FFFF66"/>
              </a:solidFill>
            </a:endParaRPr>
          </a:p>
          <a:p>
            <a:r>
              <a:rPr lang="nl-BE" sz="1500" dirty="0">
                <a:solidFill>
                  <a:srgbClr val="FFFF66"/>
                </a:solidFill>
              </a:rPr>
              <a:t>(AI, 2018)</a:t>
            </a:r>
          </a:p>
          <a:p>
            <a:endParaRPr lang="nl-BE" dirty="0"/>
          </a:p>
        </p:txBody>
      </p:sp>
      <p:sp>
        <p:nvSpPr>
          <p:cNvPr id="11" name="Google Shape;200;p7">
            <a:extLst>
              <a:ext uri="{FF2B5EF4-FFF2-40B4-BE49-F238E27FC236}">
                <a16:creationId xmlns:a16="http://schemas.microsoft.com/office/drawing/2014/main" id="{BE61974D-9D8C-4CEF-8443-692F92B74552}"/>
              </a:ext>
            </a:extLst>
          </p:cNvPr>
          <p:cNvSpPr txBox="1"/>
          <p:nvPr/>
        </p:nvSpPr>
        <p:spPr>
          <a:xfrm>
            <a:off x="4904276" y="54748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a:solidFill>
                  <a:srgbClr val="FCF78F"/>
                </a:solidFill>
              </a:rPr>
              <a:t>Wikipedia</a:t>
            </a:r>
          </a:p>
        </p:txBody>
      </p:sp>
      <p:pic>
        <p:nvPicPr>
          <p:cNvPr id="2" name="Afbeelding 1">
            <a:extLst>
              <a:ext uri="{FF2B5EF4-FFF2-40B4-BE49-F238E27FC236}">
                <a16:creationId xmlns:a16="http://schemas.microsoft.com/office/drawing/2014/main" id="{761FF5E7-514F-442B-A450-88C203D2F663}"/>
              </a:ext>
            </a:extLst>
          </p:cNvPr>
          <p:cNvPicPr>
            <a:picLocks noChangeAspect="1"/>
          </p:cNvPicPr>
          <p:nvPr/>
        </p:nvPicPr>
        <p:blipFill>
          <a:blip r:embed="rId3"/>
          <a:stretch>
            <a:fillRect/>
          </a:stretch>
        </p:blipFill>
        <p:spPr>
          <a:xfrm>
            <a:off x="3314694" y="2880301"/>
            <a:ext cx="7458074" cy="3221888"/>
          </a:xfrm>
          <a:prstGeom prst="rect">
            <a:avLst/>
          </a:prstGeom>
        </p:spPr>
      </p:pic>
    </p:spTree>
    <p:extLst>
      <p:ext uri="{BB962C8B-B14F-4D97-AF65-F5344CB8AC3E}">
        <p14:creationId xmlns:p14="http://schemas.microsoft.com/office/powerpoint/2010/main" val="3671958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17</a:t>
            </a:fld>
            <a:endParaRPr dirty="0">
              <a:solidFill>
                <a:srgbClr val="FCF78F"/>
              </a:solidFill>
            </a:endParaRPr>
          </a:p>
        </p:txBody>
      </p:sp>
      <p:sp>
        <p:nvSpPr>
          <p:cNvPr id="199" name="Google Shape;199;p7"/>
          <p:cNvSpPr txBox="1"/>
          <p:nvPr/>
        </p:nvSpPr>
        <p:spPr>
          <a:xfrm>
            <a:off x="3317975" y="781546"/>
            <a:ext cx="7458075" cy="161378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GB" dirty="0"/>
          </a:p>
          <a:p>
            <a:r>
              <a:rPr lang="en-GB" dirty="0">
                <a:solidFill>
                  <a:srgbClr val="FFFF66"/>
                </a:solidFill>
              </a:rPr>
              <a:t>English football tweets</a:t>
            </a:r>
          </a:p>
          <a:p>
            <a:r>
              <a:rPr lang="en-GB" dirty="0">
                <a:solidFill>
                  <a:srgbClr val="FFFF66"/>
                </a:solidFill>
              </a:rPr>
              <a:t>Manually labelled as offensive or not offensive</a:t>
            </a:r>
          </a:p>
        </p:txBody>
      </p:sp>
      <p:sp>
        <p:nvSpPr>
          <p:cNvPr id="200" name="Google Shape;200;p7"/>
          <p:cNvSpPr txBox="1"/>
          <p:nvPr/>
        </p:nvSpPr>
        <p:spPr>
          <a:xfrm>
            <a:off x="4904276" y="547704"/>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a:solidFill>
                  <a:srgbClr val="FCF78F"/>
                </a:solidFill>
              </a:rPr>
              <a:t>TEXTGAIN</a:t>
            </a: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Methodology</a:t>
            </a:r>
            <a:endParaRPr sz="1800" b="0" i="0" u="none" strike="noStrike" cap="none" dirty="0">
              <a:solidFill>
                <a:srgbClr val="FCF78F"/>
              </a:solidFill>
              <a:latin typeface="Arial"/>
              <a:ea typeface="Arial"/>
              <a:cs typeface="Arial"/>
              <a:sym typeface="Arial"/>
            </a:endParaRPr>
          </a:p>
        </p:txBody>
      </p:sp>
      <p:sp>
        <p:nvSpPr>
          <p:cNvPr id="9" name="Google Shape;106;p2">
            <a:extLst>
              <a:ext uri="{FF2B5EF4-FFF2-40B4-BE49-F238E27FC236}">
                <a16:creationId xmlns:a16="http://schemas.microsoft.com/office/drawing/2014/main" id="{D0CF1D17-B86E-4641-A03D-9DA1753CDB81}"/>
              </a:ext>
            </a:extLst>
          </p:cNvPr>
          <p:cNvSpPr txBox="1"/>
          <p:nvPr/>
        </p:nvSpPr>
        <p:spPr>
          <a:xfrm>
            <a:off x="98545" y="1713895"/>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Test Data</a:t>
            </a:r>
            <a:endParaRPr sz="1800" b="0" i="0" u="none" strike="noStrike" cap="none" dirty="0">
              <a:solidFill>
                <a:srgbClr val="FCF78F"/>
              </a:solidFill>
              <a:latin typeface="Arial"/>
              <a:ea typeface="Arial"/>
              <a:cs typeface="Arial"/>
              <a:sym typeface="Arial"/>
            </a:endParaRPr>
          </a:p>
        </p:txBody>
      </p:sp>
      <p:pic>
        <p:nvPicPr>
          <p:cNvPr id="2" name="Afbeelding 1">
            <a:extLst>
              <a:ext uri="{FF2B5EF4-FFF2-40B4-BE49-F238E27FC236}">
                <a16:creationId xmlns:a16="http://schemas.microsoft.com/office/drawing/2014/main" id="{94B59C88-E633-456C-B6CE-1F3BD39BCD85}"/>
              </a:ext>
            </a:extLst>
          </p:cNvPr>
          <p:cNvPicPr>
            <a:picLocks noChangeAspect="1"/>
          </p:cNvPicPr>
          <p:nvPr/>
        </p:nvPicPr>
        <p:blipFill>
          <a:blip r:embed="rId3"/>
          <a:stretch>
            <a:fillRect/>
          </a:stretch>
        </p:blipFill>
        <p:spPr>
          <a:xfrm>
            <a:off x="3313052" y="2629172"/>
            <a:ext cx="7461357" cy="3392430"/>
          </a:xfrm>
          <a:prstGeom prst="rect">
            <a:avLst/>
          </a:prstGeom>
        </p:spPr>
      </p:pic>
    </p:spTree>
    <p:extLst>
      <p:ext uri="{BB962C8B-B14F-4D97-AF65-F5344CB8AC3E}">
        <p14:creationId xmlns:p14="http://schemas.microsoft.com/office/powerpoint/2010/main" val="3694971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18</a:t>
            </a:fld>
            <a:endParaRPr dirty="0">
              <a:solidFill>
                <a:srgbClr val="FCF78F"/>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Baselines</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Methodology</a:t>
            </a:r>
            <a:endParaRPr sz="1800" b="0" i="0" u="none" strike="noStrike" cap="none" dirty="0">
              <a:solidFill>
                <a:srgbClr val="FCF78F"/>
              </a:solidFill>
              <a:latin typeface="Arial"/>
              <a:ea typeface="Arial"/>
              <a:cs typeface="Arial"/>
              <a:sym typeface="Arial"/>
            </a:endParaRPr>
          </a:p>
        </p:txBody>
      </p:sp>
      <p:graphicFrame>
        <p:nvGraphicFramePr>
          <p:cNvPr id="7" name="Tabel 4">
            <a:extLst>
              <a:ext uri="{FF2B5EF4-FFF2-40B4-BE49-F238E27FC236}">
                <a16:creationId xmlns:a16="http://schemas.microsoft.com/office/drawing/2014/main" id="{4D9EF578-DB46-4D94-AD8D-431E2207905F}"/>
              </a:ext>
            </a:extLst>
          </p:cNvPr>
          <p:cNvGraphicFramePr>
            <a:graphicFrameLocks noGrp="1"/>
          </p:cNvGraphicFramePr>
          <p:nvPr>
            <p:extLst>
              <p:ext uri="{D42A27DB-BD31-4B8C-83A1-F6EECF244321}">
                <p14:modId xmlns:p14="http://schemas.microsoft.com/office/powerpoint/2010/main" val="2021116790"/>
              </p:ext>
            </p:extLst>
          </p:nvPr>
        </p:nvGraphicFramePr>
        <p:xfrm>
          <a:off x="2559920" y="1933512"/>
          <a:ext cx="8992755" cy="2990975"/>
        </p:xfrm>
        <a:graphic>
          <a:graphicData uri="http://schemas.openxmlformats.org/drawingml/2006/table">
            <a:tbl>
              <a:tblPr firstRow="1" bandRow="1">
                <a:tableStyleId>{1E171933-4619-4E11-9A3F-F7608DF75F80}</a:tableStyleId>
              </a:tblPr>
              <a:tblGrid>
                <a:gridCol w="2039975">
                  <a:extLst>
                    <a:ext uri="{9D8B030D-6E8A-4147-A177-3AD203B41FA5}">
                      <a16:colId xmlns:a16="http://schemas.microsoft.com/office/drawing/2014/main" val="4260046393"/>
                    </a:ext>
                  </a:extLst>
                </a:gridCol>
                <a:gridCol w="1057671">
                  <a:extLst>
                    <a:ext uri="{9D8B030D-6E8A-4147-A177-3AD203B41FA5}">
                      <a16:colId xmlns:a16="http://schemas.microsoft.com/office/drawing/2014/main" val="3113716173"/>
                    </a:ext>
                  </a:extLst>
                </a:gridCol>
                <a:gridCol w="1080664">
                  <a:extLst>
                    <a:ext uri="{9D8B030D-6E8A-4147-A177-3AD203B41FA5}">
                      <a16:colId xmlns:a16="http://schemas.microsoft.com/office/drawing/2014/main" val="2897927076"/>
                    </a:ext>
                  </a:extLst>
                </a:gridCol>
                <a:gridCol w="1391066">
                  <a:extLst>
                    <a:ext uri="{9D8B030D-6E8A-4147-A177-3AD203B41FA5}">
                      <a16:colId xmlns:a16="http://schemas.microsoft.com/office/drawing/2014/main" val="3564170842"/>
                    </a:ext>
                  </a:extLst>
                </a:gridCol>
                <a:gridCol w="1218620">
                  <a:extLst>
                    <a:ext uri="{9D8B030D-6E8A-4147-A177-3AD203B41FA5}">
                      <a16:colId xmlns:a16="http://schemas.microsoft.com/office/drawing/2014/main" val="1778975963"/>
                    </a:ext>
                  </a:extLst>
                </a:gridCol>
                <a:gridCol w="2204759">
                  <a:extLst>
                    <a:ext uri="{9D8B030D-6E8A-4147-A177-3AD203B41FA5}">
                      <a16:colId xmlns:a16="http://schemas.microsoft.com/office/drawing/2014/main" val="2892636505"/>
                    </a:ext>
                  </a:extLst>
                </a:gridCol>
              </a:tblGrid>
              <a:tr h="520764">
                <a:tc>
                  <a:txBody>
                    <a:bodyPr/>
                    <a:lstStyle/>
                    <a:p>
                      <a:pPr algn="ctr"/>
                      <a:endParaRPr lang="en-US" sz="2000" dirty="0"/>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a:txBody>
                    <a:bodyPr/>
                    <a:lstStyle/>
                    <a:p>
                      <a:pPr algn="ctr"/>
                      <a:r>
                        <a:rPr lang="en-GB" sz="2000" dirty="0">
                          <a:solidFill>
                            <a:schemeClr val="accent4">
                              <a:lumMod val="20000"/>
                              <a:lumOff val="80000"/>
                            </a:schemeClr>
                          </a:solidFill>
                        </a:rPr>
                        <a:t>OLID</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err="1">
                          <a:solidFill>
                            <a:schemeClr val="accent4">
                              <a:lumMod val="20000"/>
                              <a:lumOff val="80000"/>
                            </a:schemeClr>
                          </a:solidFill>
                        </a:rPr>
                        <a:t>Ruddit</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Wikipedia</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b="1" dirty="0">
                          <a:solidFill>
                            <a:schemeClr val="accent4">
                              <a:lumMod val="20000"/>
                              <a:lumOff val="80000"/>
                            </a:schemeClr>
                          </a:solidFill>
                        </a:rPr>
                        <a:t>Total</a:t>
                      </a:r>
                      <a:endParaRPr lang="en-US" sz="2000" b="1"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TEXTGAIN</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extLst>
                  <a:ext uri="{0D108BD9-81ED-4DB2-BD59-A6C34878D82A}">
                    <a16:rowId xmlns:a16="http://schemas.microsoft.com/office/drawing/2014/main" val="1951672527"/>
                  </a:ext>
                </a:extLst>
              </a:tr>
              <a:tr h="727643">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accent4">
                              <a:lumMod val="20000"/>
                              <a:lumOff val="80000"/>
                            </a:schemeClr>
                          </a:solidFill>
                          <a:latin typeface="+mn-lt"/>
                          <a:ea typeface="+mn-ea"/>
                          <a:cs typeface="+mn-cs"/>
                          <a:sym typeface="Arial"/>
                        </a:rPr>
                        <a:t>Most Frequent Class</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rgbClr val="FF6600"/>
                          </a:solidFill>
                        </a:rPr>
                        <a:t>0.28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0.31</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0.33</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algn="ctr"/>
                      <a:r>
                        <a:rPr lang="en-GB" sz="2000" b="1" dirty="0">
                          <a:solidFill>
                            <a:srgbClr val="FF6600"/>
                          </a:solidFill>
                        </a:rPr>
                        <a:t>0.30</a:t>
                      </a:r>
                      <a:endParaRPr lang="en-US" sz="2000" b="1"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55776119"/>
                  </a:ext>
                </a:extLst>
              </a:tr>
              <a:tr h="520764">
                <a:tc>
                  <a:txBody>
                    <a:bodyPr/>
                    <a:lstStyle/>
                    <a:p>
                      <a:pPr marR="0" algn="ctr" rtl="0">
                        <a:lnSpc>
                          <a:spcPct val="100000"/>
                        </a:lnSpc>
                        <a:spcBef>
                          <a:spcPts val="0"/>
                        </a:spcBef>
                        <a:spcAft>
                          <a:spcPts val="0"/>
                        </a:spcAft>
                        <a:buClr>
                          <a:srgbClr val="000000"/>
                        </a:buClr>
                        <a:buFont typeface="Arial"/>
                      </a:pPr>
                      <a:r>
                        <a:rPr lang="en-GB" sz="2000" b="1" i="0" u="none" strike="noStrike" cap="none" dirty="0" err="1">
                          <a:solidFill>
                            <a:schemeClr val="accent4">
                              <a:lumMod val="20000"/>
                              <a:lumOff val="80000"/>
                            </a:schemeClr>
                          </a:solidFill>
                          <a:latin typeface="+mn-lt"/>
                          <a:ea typeface="+mn-ea"/>
                          <a:cs typeface="+mn-cs"/>
                          <a:sym typeface="Arial"/>
                        </a:rPr>
                        <a:t>SpaCy</a:t>
                      </a:r>
                      <a:r>
                        <a:rPr lang="en-GB" sz="2000" b="1" i="0" u="none" strike="noStrike" cap="none" dirty="0">
                          <a:solidFill>
                            <a:schemeClr val="accent4">
                              <a:lumMod val="20000"/>
                              <a:lumOff val="80000"/>
                            </a:schemeClr>
                          </a:solidFill>
                          <a:latin typeface="+mn-lt"/>
                          <a:ea typeface="+mn-ea"/>
                          <a:cs typeface="+mn-cs"/>
                          <a:sym typeface="Arial"/>
                        </a:rPr>
                        <a:t> </a:t>
                      </a:r>
                      <a:r>
                        <a:rPr lang="en-GB" sz="2000" b="1" i="0" u="none" strike="noStrike" cap="none" dirty="0" err="1">
                          <a:solidFill>
                            <a:schemeClr val="accent4">
                              <a:lumMod val="20000"/>
                              <a:lumOff val="80000"/>
                            </a:schemeClr>
                          </a:solidFill>
                          <a:latin typeface="+mn-lt"/>
                          <a:ea typeface="+mn-ea"/>
                          <a:cs typeface="+mn-cs"/>
                          <a:sym typeface="Arial"/>
                        </a:rPr>
                        <a:t>BoW</a:t>
                      </a:r>
                      <a:r>
                        <a:rPr lang="en-GB" sz="2000" b="1" i="0" u="none" strike="noStrike" cap="none" dirty="0">
                          <a:solidFill>
                            <a:schemeClr val="accent4">
                              <a:lumMod val="20000"/>
                              <a:lumOff val="80000"/>
                            </a:schemeClr>
                          </a:solidFill>
                          <a:latin typeface="+mn-lt"/>
                          <a:ea typeface="+mn-ea"/>
                          <a:cs typeface="+mn-cs"/>
                          <a:sym typeface="Arial"/>
                        </a:rPr>
                        <a:t>-Model</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rgbClr val="FF6600"/>
                          </a:solidFill>
                        </a:rPr>
                        <a:t>0.70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0.66</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0.86</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0.73</a:t>
                      </a:r>
                      <a:endParaRPr lang="en-US" sz="2000" b="1"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0.54</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34270200"/>
                  </a:ext>
                </a:extLst>
              </a:tr>
              <a:tr h="520764">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accent4">
                              <a:lumMod val="20000"/>
                              <a:lumOff val="80000"/>
                            </a:schemeClr>
                          </a:solidFill>
                          <a:latin typeface="+mn-lt"/>
                          <a:ea typeface="+mn-ea"/>
                          <a:cs typeface="+mn-cs"/>
                          <a:sym typeface="Arial"/>
                        </a:rPr>
                        <a:t>Bert</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0.70</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0.90</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0.81</a:t>
                      </a:r>
                      <a:endParaRPr lang="en-US" sz="2000" b="1"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0.47</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30208815"/>
                  </a:ext>
                </a:extLst>
              </a:tr>
              <a:tr h="520764">
                <a:tc>
                  <a:txBody>
                    <a:bodyPr/>
                    <a:lstStyle/>
                    <a:p>
                      <a:pPr marR="0" algn="ctr" rtl="0">
                        <a:lnSpc>
                          <a:spcPct val="100000"/>
                        </a:lnSpc>
                        <a:spcBef>
                          <a:spcPts val="0"/>
                        </a:spcBef>
                        <a:spcAft>
                          <a:spcPts val="0"/>
                        </a:spcAft>
                        <a:buClr>
                          <a:srgbClr val="000000"/>
                        </a:buClr>
                        <a:buFont typeface="Arial"/>
                      </a:pPr>
                      <a:r>
                        <a:rPr lang="en-GB" sz="2000" b="1" i="0" u="none" strike="noStrike" cap="none" dirty="0" err="1">
                          <a:solidFill>
                            <a:schemeClr val="accent4">
                              <a:lumMod val="20000"/>
                              <a:lumOff val="80000"/>
                            </a:schemeClr>
                          </a:solidFill>
                          <a:latin typeface="+mn-lt"/>
                          <a:ea typeface="+mn-ea"/>
                          <a:cs typeface="+mn-cs"/>
                          <a:sym typeface="Arial"/>
                        </a:rPr>
                        <a:t>HateBert</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0.82</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0.68</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0.91</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0.81</a:t>
                      </a:r>
                      <a:endParaRPr lang="en-US" sz="2000" b="1"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68024865"/>
                  </a:ext>
                </a:extLst>
              </a:tr>
            </a:tbl>
          </a:graphicData>
        </a:graphic>
      </p:graphicFrame>
    </p:spTree>
    <p:extLst>
      <p:ext uri="{BB962C8B-B14F-4D97-AF65-F5344CB8AC3E}">
        <p14:creationId xmlns:p14="http://schemas.microsoft.com/office/powerpoint/2010/main" val="3560461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297181"/>
            <a:ext cx="7483200" cy="2263637"/>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Traditional</a:t>
            </a:r>
          </a:p>
          <a:p>
            <a:r>
              <a:rPr lang="en-GB" sz="6000" dirty="0">
                <a:solidFill>
                  <a:srgbClr val="FF6600"/>
                </a:solidFill>
              </a:rPr>
              <a:t>Classification</a:t>
            </a:r>
          </a:p>
        </p:txBody>
      </p:sp>
    </p:spTree>
    <p:extLst>
      <p:ext uri="{BB962C8B-B14F-4D97-AF65-F5344CB8AC3E}">
        <p14:creationId xmlns:p14="http://schemas.microsoft.com/office/powerpoint/2010/main" val="3451806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4" name="Tekstvak 3">
            <a:extLst>
              <a:ext uri="{FF2B5EF4-FFF2-40B4-BE49-F238E27FC236}">
                <a16:creationId xmlns:a16="http://schemas.microsoft.com/office/drawing/2014/main" id="{0A7ABE02-72AF-418B-92D6-19E18EE9D9B7}"/>
              </a:ext>
            </a:extLst>
          </p:cNvPr>
          <p:cNvSpPr txBox="1"/>
          <p:nvPr/>
        </p:nvSpPr>
        <p:spPr>
          <a:xfrm>
            <a:off x="1041952" y="2091799"/>
            <a:ext cx="10108096" cy="2674402"/>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4000" dirty="0">
                <a:solidFill>
                  <a:srgbClr val="FF6600"/>
                </a:solidFill>
              </a:rPr>
              <a:t>Ready? If your view was correct, all strippers would be millionaires. </a:t>
            </a:r>
          </a:p>
          <a:p>
            <a:r>
              <a:rPr lang="en-GB" sz="4000" dirty="0">
                <a:solidFill>
                  <a:srgbClr val="FF6600"/>
                </a:solidFill>
              </a:rPr>
              <a:t>Reality: Strippers are dirt poor sociopaths.</a:t>
            </a:r>
            <a:endParaRPr lang="en-US" sz="4000" dirty="0">
              <a:solidFill>
                <a:srgbClr val="FF6600"/>
              </a:solidFill>
            </a:endParaRPr>
          </a:p>
        </p:txBody>
      </p:sp>
      <p:pic>
        <p:nvPicPr>
          <p:cNvPr id="6" name="Afbeelding 5">
            <a:extLst>
              <a:ext uri="{FF2B5EF4-FFF2-40B4-BE49-F238E27FC236}">
                <a16:creationId xmlns:a16="http://schemas.microsoft.com/office/drawing/2014/main" id="{577C4E2B-6052-4CEC-83BA-DFC3A30BB78F}"/>
              </a:ext>
            </a:extLst>
          </p:cNvPr>
          <p:cNvPicPr>
            <a:picLocks noChangeAspect="1"/>
          </p:cNvPicPr>
          <p:nvPr/>
        </p:nvPicPr>
        <p:blipFill>
          <a:blip r:embed="rId3"/>
          <a:stretch>
            <a:fillRect/>
          </a:stretch>
        </p:blipFill>
        <p:spPr>
          <a:xfrm rot="790497">
            <a:off x="420757" y="1424609"/>
            <a:ext cx="1616766" cy="1616766"/>
          </a:xfrm>
          <a:prstGeom prst="rect">
            <a:avLst/>
          </a:prstGeom>
        </p:spPr>
      </p:pic>
    </p:spTree>
    <p:extLst>
      <p:ext uri="{BB962C8B-B14F-4D97-AF65-F5344CB8AC3E}">
        <p14:creationId xmlns:p14="http://schemas.microsoft.com/office/powerpoint/2010/main" val="3773605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20</a:t>
            </a:fld>
            <a:endParaRPr dirty="0">
              <a:solidFill>
                <a:srgbClr val="FCF78F"/>
              </a:solidFill>
            </a:endParaRPr>
          </a:p>
        </p:txBody>
      </p:sp>
      <p:sp>
        <p:nvSpPr>
          <p:cNvPr id="199" name="Google Shape;199;p7"/>
          <p:cNvSpPr txBox="1"/>
          <p:nvPr/>
        </p:nvSpPr>
        <p:spPr>
          <a:xfrm>
            <a:off x="3314699" y="874495"/>
            <a:ext cx="7458075" cy="197503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dirty="0"/>
          </a:p>
          <a:p>
            <a:r>
              <a:rPr lang="en-GB" dirty="0">
                <a:solidFill>
                  <a:srgbClr val="FFFF66"/>
                </a:solidFill>
              </a:rPr>
              <a:t>Stochastic Gradient Descent Model (SGD)</a:t>
            </a:r>
          </a:p>
          <a:p>
            <a:r>
              <a:rPr lang="en-GB" dirty="0">
                <a:solidFill>
                  <a:srgbClr val="FFFF66"/>
                </a:solidFill>
              </a:rPr>
              <a:t>Logistic Regression Model (LR)</a:t>
            </a:r>
          </a:p>
          <a:p>
            <a:r>
              <a:rPr lang="en-GB" dirty="0">
                <a:solidFill>
                  <a:srgbClr val="FFFF66"/>
                </a:solidFill>
              </a:rPr>
              <a:t> Linear Support Vector Machine 1 (SVM1)</a:t>
            </a:r>
          </a:p>
          <a:p>
            <a:r>
              <a:rPr lang="en-GB" dirty="0">
                <a:solidFill>
                  <a:srgbClr val="FFFF66"/>
                </a:solidFill>
              </a:rPr>
              <a:t> Linear Support Vector Machine (SVM2)</a:t>
            </a: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Ensemble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Traditional Classification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14699" y="3128948"/>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Random state of 42</a:t>
            </a:r>
            <a:endParaRPr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314699" y="3808438"/>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Class weights are balanced</a:t>
            </a:r>
            <a:endParaRPr dirty="0">
              <a:solidFill>
                <a:srgbClr val="FFFF66"/>
              </a:solidFill>
            </a:endParaRPr>
          </a:p>
        </p:txBody>
      </p:sp>
    </p:spTree>
    <p:extLst>
      <p:ext uri="{BB962C8B-B14F-4D97-AF65-F5344CB8AC3E}">
        <p14:creationId xmlns:p14="http://schemas.microsoft.com/office/powerpoint/2010/main" val="4246690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21</a:t>
            </a:fld>
            <a:endParaRPr dirty="0">
              <a:solidFill>
                <a:srgbClr val="FCF78F"/>
              </a:solidFill>
            </a:endParaRPr>
          </a:p>
        </p:txBody>
      </p:sp>
      <p:sp>
        <p:nvSpPr>
          <p:cNvPr id="199" name="Google Shape;199;p7"/>
          <p:cNvSpPr txBox="1"/>
          <p:nvPr/>
        </p:nvSpPr>
        <p:spPr>
          <a:xfrm>
            <a:off x="3314699" y="874494"/>
            <a:ext cx="7458075" cy="194821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1800">
                <a:solidFill>
                  <a:srgbClr val="FFD13F"/>
                </a:solidFill>
              </a:defRPr>
            </a:lvl1pPr>
          </a:lstStyle>
          <a:p>
            <a:endParaRPr lang="en-US" dirty="0"/>
          </a:p>
          <a:p>
            <a:r>
              <a:rPr lang="en-US" sz="2000" b="1" dirty="0" err="1">
                <a:solidFill>
                  <a:srgbClr val="FCF78F"/>
                </a:solidFill>
                <a:latin typeface="Franklin Gothic Book" panose="020B0503020102020204" pitchFamily="34" charset="0"/>
                <a:cs typeface="Courier New" panose="02070309020205020404" pitchFamily="49" charset="0"/>
              </a:rPr>
              <a:t>SGDClassifier</a:t>
            </a:r>
            <a:r>
              <a:rPr lang="en-US" sz="2000" b="1" dirty="0">
                <a:solidFill>
                  <a:srgbClr val="FCF78F"/>
                </a:solidFill>
                <a:latin typeface="Franklin Gothic Book" panose="020B0503020102020204" pitchFamily="34" charset="0"/>
                <a:cs typeface="Courier New" panose="02070309020205020404" pitchFamily="49" charset="0"/>
              </a:rPr>
              <a:t>(</a:t>
            </a:r>
          </a:p>
          <a:p>
            <a:r>
              <a:rPr lang="en-US" sz="2000" b="1" dirty="0" err="1">
                <a:solidFill>
                  <a:srgbClr val="FCF78F"/>
                </a:solidFill>
                <a:latin typeface="Franklin Gothic Book" panose="020B0503020102020204" pitchFamily="34" charset="0"/>
                <a:cs typeface="Courier New" panose="02070309020205020404" pitchFamily="49" charset="0"/>
              </a:rPr>
              <a:t>random_state</a:t>
            </a:r>
            <a:r>
              <a:rPr lang="en-US" sz="2000" b="1" dirty="0">
                <a:solidFill>
                  <a:srgbClr val="FCF78F"/>
                </a:solidFill>
                <a:latin typeface="Franklin Gothic Book" panose="020B0503020102020204" pitchFamily="34" charset="0"/>
                <a:cs typeface="Courier New" panose="02070309020205020404" pitchFamily="49" charset="0"/>
              </a:rPr>
              <a:t>=42, </a:t>
            </a:r>
            <a:r>
              <a:rPr lang="en-US" sz="2000" b="1" dirty="0" err="1">
                <a:solidFill>
                  <a:srgbClr val="FCF78F"/>
                </a:solidFill>
                <a:latin typeface="Franklin Gothic Book" panose="020B0503020102020204" pitchFamily="34" charset="0"/>
                <a:cs typeface="Courier New" panose="02070309020205020404" pitchFamily="49" charset="0"/>
              </a:rPr>
              <a:t>class_weight</a:t>
            </a:r>
            <a:r>
              <a:rPr lang="en-US" sz="2000" b="1" dirty="0">
                <a:solidFill>
                  <a:srgbClr val="FCF78F"/>
                </a:solidFill>
                <a:latin typeface="Franklin Gothic Book" panose="020B0503020102020204" pitchFamily="34" charset="0"/>
                <a:cs typeface="Courier New" panose="02070309020205020404" pitchFamily="49" charset="0"/>
              </a:rPr>
              <a:t>='balanced’,</a:t>
            </a:r>
          </a:p>
          <a:p>
            <a:r>
              <a:rPr lang="en-US" sz="2000" b="1" dirty="0" err="1">
                <a:solidFill>
                  <a:srgbClr val="FCF78F"/>
                </a:solidFill>
                <a:latin typeface="Franklin Gothic Book" panose="020B0503020102020204" pitchFamily="34" charset="0"/>
                <a:cs typeface="Courier New" panose="02070309020205020404" pitchFamily="49" charset="0"/>
              </a:rPr>
              <a:t>early_stopping</a:t>
            </a:r>
            <a:r>
              <a:rPr lang="en-US" sz="2000" b="1" dirty="0">
                <a:solidFill>
                  <a:srgbClr val="FCF78F"/>
                </a:solidFill>
                <a:latin typeface="Franklin Gothic Book" panose="020B0503020102020204" pitchFamily="34" charset="0"/>
                <a:cs typeface="Courier New" panose="02070309020205020404" pitchFamily="49" charset="0"/>
              </a:rPr>
              <a:t>=True, </a:t>
            </a:r>
            <a:r>
              <a:rPr lang="en-US" sz="2000" b="1" dirty="0" err="1">
                <a:solidFill>
                  <a:srgbClr val="FCF78F"/>
                </a:solidFill>
                <a:latin typeface="Franklin Gothic Book" panose="020B0503020102020204" pitchFamily="34" charset="0"/>
                <a:cs typeface="Courier New" panose="02070309020205020404" pitchFamily="49" charset="0"/>
              </a:rPr>
              <a:t>n_iter_no_change</a:t>
            </a:r>
            <a:r>
              <a:rPr lang="en-US" sz="2000" b="1" dirty="0">
                <a:solidFill>
                  <a:srgbClr val="FCF78F"/>
                </a:solidFill>
                <a:latin typeface="Franklin Gothic Book" panose="020B0503020102020204" pitchFamily="34" charset="0"/>
                <a:cs typeface="Courier New" panose="02070309020205020404" pitchFamily="49" charset="0"/>
              </a:rPr>
              <a:t>=3, </a:t>
            </a:r>
          </a:p>
          <a:p>
            <a:r>
              <a:rPr lang="en-US" sz="2000" b="1" dirty="0">
                <a:solidFill>
                  <a:srgbClr val="FCF78F"/>
                </a:solidFill>
                <a:latin typeface="Franklin Gothic Book" panose="020B0503020102020204" pitchFamily="34" charset="0"/>
                <a:cs typeface="Courier New" panose="02070309020205020404" pitchFamily="49" charset="0"/>
              </a:rPr>
              <a:t>penalty='</a:t>
            </a:r>
            <a:r>
              <a:rPr lang="en-US" sz="2000" b="1" dirty="0" err="1">
                <a:solidFill>
                  <a:srgbClr val="FCF78F"/>
                </a:solidFill>
                <a:latin typeface="Franklin Gothic Book" panose="020B0503020102020204" pitchFamily="34" charset="0"/>
                <a:cs typeface="Courier New" panose="02070309020205020404" pitchFamily="49" charset="0"/>
              </a:rPr>
              <a:t>elasticnet</a:t>
            </a:r>
            <a:r>
              <a:rPr lang="en-US" sz="2000" b="1" dirty="0">
                <a:solidFill>
                  <a:srgbClr val="FCF78F"/>
                </a:solidFill>
                <a:latin typeface="Franklin Gothic Book" panose="020B0503020102020204" pitchFamily="34" charset="0"/>
                <a:cs typeface="Courier New" panose="02070309020205020404" pitchFamily="49" charset="0"/>
              </a:rPr>
              <a:t>’, loss='log'</a:t>
            </a:r>
          </a:p>
          <a:p>
            <a:r>
              <a:rPr lang="en-US" sz="2000" b="1" dirty="0">
                <a:solidFill>
                  <a:srgbClr val="FCF78F"/>
                </a:solidFill>
                <a:latin typeface="Franklin Gothic Book" panose="020B0503020102020204" pitchFamily="34" charset="0"/>
                <a:cs typeface="Courier New" panose="02070309020205020404" pitchFamily="49" charset="0"/>
              </a:rPr>
              <a:t>alpha=0.001)</a:t>
            </a:r>
          </a:p>
        </p:txBody>
      </p:sp>
      <p:sp>
        <p:nvSpPr>
          <p:cNvPr id="200" name="Google Shape;200;p7"/>
          <p:cNvSpPr txBox="1"/>
          <p:nvPr/>
        </p:nvSpPr>
        <p:spPr>
          <a:xfrm>
            <a:off x="4891718"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SGD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57068"/>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Traditional Classification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27261" y="3028931"/>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CF78F"/>
                </a:solidFill>
              </a:rPr>
              <a:t>Count: </a:t>
            </a:r>
            <a:r>
              <a:rPr lang="en-GB" dirty="0" err="1">
                <a:solidFill>
                  <a:srgbClr val="FFFF66"/>
                </a:solidFill>
              </a:rPr>
              <a:t>Demojised</a:t>
            </a:r>
            <a:r>
              <a:rPr lang="en-GB" dirty="0">
                <a:solidFill>
                  <a:srgbClr val="FFFF66"/>
                </a:solidFill>
              </a:rPr>
              <a:t> tweet column</a:t>
            </a:r>
            <a:endParaRPr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327261" y="3634348"/>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CF78F"/>
                </a:solidFill>
              </a:rPr>
              <a:t>Tfidf</a:t>
            </a:r>
            <a:r>
              <a:rPr lang="en-GB" dirty="0">
                <a:solidFill>
                  <a:srgbClr val="FCF78F"/>
                </a:solidFill>
              </a:rPr>
              <a:t>:</a:t>
            </a:r>
            <a:r>
              <a:rPr lang="en-GB" dirty="0"/>
              <a:t> </a:t>
            </a:r>
            <a:r>
              <a:rPr lang="en-GB" dirty="0">
                <a:solidFill>
                  <a:srgbClr val="FFFF66"/>
                </a:solidFill>
              </a:rPr>
              <a:t>POS column (</a:t>
            </a:r>
            <a:r>
              <a:rPr lang="en-GB" dirty="0" err="1">
                <a:solidFill>
                  <a:srgbClr val="FFFF66"/>
                </a:solidFill>
              </a:rPr>
              <a:t>demojised</a:t>
            </a:r>
            <a:r>
              <a:rPr lang="en-GB" dirty="0">
                <a:solidFill>
                  <a:srgbClr val="FFFF66"/>
                </a:solidFill>
              </a:rPr>
              <a:t> tweets)</a:t>
            </a:r>
            <a:endParaRPr dirty="0">
              <a:solidFill>
                <a:srgbClr val="FFFF66"/>
              </a:solidFill>
            </a:endParaRPr>
          </a:p>
        </p:txBody>
      </p:sp>
      <p:sp>
        <p:nvSpPr>
          <p:cNvPr id="11" name="Google Shape;107;p2">
            <a:extLst>
              <a:ext uri="{FF2B5EF4-FFF2-40B4-BE49-F238E27FC236}">
                <a16:creationId xmlns:a16="http://schemas.microsoft.com/office/drawing/2014/main" id="{3EF051C5-EBB3-468B-B4F1-DAB51D4636C2}"/>
              </a:ext>
            </a:extLst>
          </p:cNvPr>
          <p:cNvSpPr txBox="1"/>
          <p:nvPr/>
        </p:nvSpPr>
        <p:spPr>
          <a:xfrm>
            <a:off x="3327261" y="4239765"/>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CF78F"/>
                </a:solidFill>
              </a:rPr>
              <a:t>Count: </a:t>
            </a:r>
            <a:r>
              <a:rPr lang="en-GB" dirty="0">
                <a:solidFill>
                  <a:srgbClr val="FFFF66"/>
                </a:solidFill>
              </a:rPr>
              <a:t>Lemma column (</a:t>
            </a:r>
            <a:r>
              <a:rPr lang="en-GB" dirty="0" err="1">
                <a:solidFill>
                  <a:srgbClr val="FFFF66"/>
                </a:solidFill>
              </a:rPr>
              <a:t>demojised</a:t>
            </a:r>
            <a:r>
              <a:rPr lang="en-GB" dirty="0">
                <a:solidFill>
                  <a:srgbClr val="FFFF66"/>
                </a:solidFill>
              </a:rPr>
              <a:t> tweets)</a:t>
            </a:r>
            <a:endParaRPr dirty="0">
              <a:solidFill>
                <a:srgbClr val="FFFF66"/>
              </a:solidFill>
            </a:endParaRPr>
          </a:p>
        </p:txBody>
      </p:sp>
      <p:sp>
        <p:nvSpPr>
          <p:cNvPr id="12" name="Google Shape;107;p2">
            <a:extLst>
              <a:ext uri="{FF2B5EF4-FFF2-40B4-BE49-F238E27FC236}">
                <a16:creationId xmlns:a16="http://schemas.microsoft.com/office/drawing/2014/main" id="{EB0EE968-A7B5-4524-9240-D7823B3617D6}"/>
              </a:ext>
            </a:extLst>
          </p:cNvPr>
          <p:cNvSpPr txBox="1"/>
          <p:nvPr/>
        </p:nvSpPr>
        <p:spPr>
          <a:xfrm>
            <a:off x="3327261" y="4845182"/>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Afinn</a:t>
            </a:r>
            <a:endParaRPr dirty="0">
              <a:solidFill>
                <a:srgbClr val="FFFF66"/>
              </a:solidFill>
            </a:endParaRPr>
          </a:p>
        </p:txBody>
      </p:sp>
      <p:sp>
        <p:nvSpPr>
          <p:cNvPr id="13" name="Google Shape;107;p2">
            <a:extLst>
              <a:ext uri="{FF2B5EF4-FFF2-40B4-BE49-F238E27FC236}">
                <a16:creationId xmlns:a16="http://schemas.microsoft.com/office/drawing/2014/main" id="{182FACB9-E4EF-4F0D-B4D8-6B01D1FC5B33}"/>
              </a:ext>
            </a:extLst>
          </p:cNvPr>
          <p:cNvSpPr txBox="1"/>
          <p:nvPr/>
        </p:nvSpPr>
        <p:spPr>
          <a:xfrm>
            <a:off x="3327261" y="5450599"/>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vaderSentiment</a:t>
            </a:r>
            <a:r>
              <a:rPr lang="en-GB" dirty="0">
                <a:solidFill>
                  <a:srgbClr val="FFFF66"/>
                </a:solidFill>
              </a:rPr>
              <a:t>: ‘</a:t>
            </a:r>
            <a:r>
              <a:rPr lang="en-GB" dirty="0" err="1">
                <a:solidFill>
                  <a:srgbClr val="FFFF66"/>
                </a:solidFill>
              </a:rPr>
              <a:t>pos</a:t>
            </a:r>
            <a:r>
              <a:rPr lang="en-GB" dirty="0">
                <a:solidFill>
                  <a:srgbClr val="FFFF66"/>
                </a:solidFill>
              </a:rPr>
              <a:t>’, ‘neg’ and ‘compound’</a:t>
            </a:r>
            <a:endParaRPr dirty="0">
              <a:solidFill>
                <a:srgbClr val="FFFF66"/>
              </a:solidFill>
            </a:endParaRPr>
          </a:p>
        </p:txBody>
      </p:sp>
      <p:sp>
        <p:nvSpPr>
          <p:cNvPr id="14" name="Google Shape;107;p2">
            <a:extLst>
              <a:ext uri="{FF2B5EF4-FFF2-40B4-BE49-F238E27FC236}">
                <a16:creationId xmlns:a16="http://schemas.microsoft.com/office/drawing/2014/main" id="{EC42B483-204D-4457-99C5-3DF1150CF7D6}"/>
              </a:ext>
            </a:extLst>
          </p:cNvPr>
          <p:cNvSpPr txBox="1"/>
          <p:nvPr/>
        </p:nvSpPr>
        <p:spPr>
          <a:xfrm>
            <a:off x="3327261" y="6051329"/>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F1 score of 0.71</a:t>
            </a:r>
            <a:endParaRPr dirty="0">
              <a:solidFill>
                <a:srgbClr val="FFFF66"/>
              </a:solidFill>
            </a:endParaRPr>
          </a:p>
        </p:txBody>
      </p:sp>
    </p:spTree>
    <p:extLst>
      <p:ext uri="{BB962C8B-B14F-4D97-AF65-F5344CB8AC3E}">
        <p14:creationId xmlns:p14="http://schemas.microsoft.com/office/powerpoint/2010/main" val="1323508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22</a:t>
            </a:fld>
            <a:endParaRPr dirty="0">
              <a:solidFill>
                <a:srgbClr val="FCF78F"/>
              </a:solidFill>
            </a:endParaRPr>
          </a:p>
        </p:txBody>
      </p:sp>
      <p:sp>
        <p:nvSpPr>
          <p:cNvPr id="199" name="Google Shape;199;p7"/>
          <p:cNvSpPr txBox="1"/>
          <p:nvPr/>
        </p:nvSpPr>
        <p:spPr>
          <a:xfrm>
            <a:off x="3314699" y="874494"/>
            <a:ext cx="7458075" cy="2144515"/>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sz="1800" b="0" dirty="0">
              <a:effectLst/>
              <a:latin typeface="Courier New" panose="02070309020205020404" pitchFamily="49" charset="0"/>
            </a:endParaRPr>
          </a:p>
          <a:p>
            <a:r>
              <a:rPr lang="en-US" b="1" dirty="0" err="1">
                <a:solidFill>
                  <a:srgbClr val="FCF78F"/>
                </a:solidFill>
                <a:latin typeface="Franklin Gothic Book" panose="020B0503020102020204" pitchFamily="34" charset="0"/>
                <a:cs typeface="Courier New" panose="02070309020205020404" pitchFamily="49" charset="0"/>
              </a:rPr>
              <a:t>LogisticRegressionCV</a:t>
            </a:r>
            <a:r>
              <a:rPr lang="en-US" b="1" dirty="0">
                <a:solidFill>
                  <a:srgbClr val="FCF78F"/>
                </a:solidFill>
                <a:latin typeface="Franklin Gothic Book" panose="020B0503020102020204" pitchFamily="34" charset="0"/>
                <a:cs typeface="Courier New" panose="02070309020205020404" pitchFamily="49" charset="0"/>
              </a:rPr>
              <a:t>(</a:t>
            </a:r>
          </a:p>
          <a:p>
            <a:r>
              <a:rPr lang="en-US" b="1" dirty="0" err="1">
                <a:solidFill>
                  <a:srgbClr val="FCF78F"/>
                </a:solidFill>
                <a:latin typeface="Franklin Gothic Book" panose="020B0503020102020204" pitchFamily="34" charset="0"/>
                <a:cs typeface="Courier New" panose="02070309020205020404" pitchFamily="49" charset="0"/>
              </a:rPr>
              <a:t>random_state</a:t>
            </a:r>
            <a:r>
              <a:rPr lang="en-US" b="1" dirty="0">
                <a:solidFill>
                  <a:srgbClr val="FCF78F"/>
                </a:solidFill>
                <a:latin typeface="Franklin Gothic Book" panose="020B0503020102020204" pitchFamily="34" charset="0"/>
                <a:cs typeface="Courier New" panose="02070309020205020404" pitchFamily="49" charset="0"/>
              </a:rPr>
              <a:t>=42, </a:t>
            </a:r>
            <a:r>
              <a:rPr lang="en-US" b="1" dirty="0" err="1">
                <a:solidFill>
                  <a:srgbClr val="FCF78F"/>
                </a:solidFill>
                <a:latin typeface="Franklin Gothic Book" panose="020B0503020102020204" pitchFamily="34" charset="0"/>
                <a:cs typeface="Courier New" panose="02070309020205020404" pitchFamily="49" charset="0"/>
              </a:rPr>
              <a:t>class_weight</a:t>
            </a:r>
            <a:r>
              <a:rPr lang="en-US" b="1" dirty="0">
                <a:solidFill>
                  <a:srgbClr val="FCF78F"/>
                </a:solidFill>
                <a:latin typeface="Franklin Gothic Book" panose="020B0503020102020204" pitchFamily="34" charset="0"/>
                <a:cs typeface="Courier New" panose="02070309020205020404" pitchFamily="49" charset="0"/>
              </a:rPr>
              <a:t>='balanced', </a:t>
            </a:r>
          </a:p>
          <a:p>
            <a:r>
              <a:rPr lang="en-US" b="1" dirty="0">
                <a:solidFill>
                  <a:srgbClr val="FCF78F"/>
                </a:solidFill>
                <a:latin typeface="Franklin Gothic Book" panose="020B0503020102020204" pitchFamily="34" charset="0"/>
                <a:cs typeface="Courier New" panose="02070309020205020404" pitchFamily="49" charset="0"/>
              </a:rPr>
              <a:t>cv = 2, scoring='f1_macro’, </a:t>
            </a:r>
          </a:p>
          <a:p>
            <a:r>
              <a:rPr lang="en-US" b="1" dirty="0">
                <a:solidFill>
                  <a:srgbClr val="FCF78F"/>
                </a:solidFill>
                <a:latin typeface="Franklin Gothic Book" panose="020B0503020102020204" pitchFamily="34" charset="0"/>
                <a:cs typeface="Courier New" panose="02070309020205020404" pitchFamily="49" charset="0"/>
              </a:rPr>
              <a:t>penalty = 'l1’, solver = 'saga’, </a:t>
            </a:r>
          </a:p>
          <a:p>
            <a:r>
              <a:rPr lang="en-US" b="1" dirty="0" err="1">
                <a:solidFill>
                  <a:srgbClr val="FCF78F"/>
                </a:solidFill>
                <a:latin typeface="Franklin Gothic Book" panose="020B0503020102020204" pitchFamily="34" charset="0"/>
                <a:cs typeface="Courier New" panose="02070309020205020404" pitchFamily="49" charset="0"/>
              </a:rPr>
              <a:t>n_jobs</a:t>
            </a:r>
            <a:r>
              <a:rPr lang="en-US" b="1" dirty="0">
                <a:solidFill>
                  <a:srgbClr val="FCF78F"/>
                </a:solidFill>
                <a:latin typeface="Franklin Gothic Book" panose="020B0503020102020204" pitchFamily="34" charset="0"/>
                <a:cs typeface="Courier New" panose="02070309020205020404" pitchFamily="49" charset="0"/>
              </a:rPr>
              <a:t>=-1, verbose=2, </a:t>
            </a:r>
            <a:r>
              <a:rPr lang="en-US" b="1" dirty="0" err="1">
                <a:solidFill>
                  <a:srgbClr val="FCF78F"/>
                </a:solidFill>
                <a:latin typeface="Franklin Gothic Book" panose="020B0503020102020204" pitchFamily="34" charset="0"/>
                <a:cs typeface="Courier New" panose="02070309020205020404" pitchFamily="49" charset="0"/>
              </a:rPr>
              <a:t>multi_class</a:t>
            </a:r>
            <a:r>
              <a:rPr lang="en-US" b="1" dirty="0">
                <a:solidFill>
                  <a:srgbClr val="FCF78F"/>
                </a:solidFill>
                <a:latin typeface="Franklin Gothic Book" panose="020B0503020102020204" pitchFamily="34" charset="0"/>
                <a:cs typeface="Courier New" panose="02070309020205020404" pitchFamily="49" charset="0"/>
              </a:rPr>
              <a:t>='</a:t>
            </a:r>
            <a:r>
              <a:rPr lang="en-US" b="1" dirty="0" err="1">
                <a:solidFill>
                  <a:srgbClr val="FCF78F"/>
                </a:solidFill>
                <a:latin typeface="Franklin Gothic Book" panose="020B0503020102020204" pitchFamily="34" charset="0"/>
                <a:cs typeface="Courier New" panose="02070309020205020404" pitchFamily="49" charset="0"/>
              </a:rPr>
              <a:t>ovr</a:t>
            </a:r>
            <a:r>
              <a:rPr lang="en-US" b="1" dirty="0">
                <a:solidFill>
                  <a:srgbClr val="FCF78F"/>
                </a:solidFill>
                <a:latin typeface="Franklin Gothic Book" panose="020B0503020102020204" pitchFamily="34" charset="0"/>
                <a:cs typeface="Courier New" panose="02070309020205020404" pitchFamily="49" charset="0"/>
              </a:rPr>
              <a:t>')</a:t>
            </a:r>
          </a:p>
        </p:txBody>
      </p:sp>
      <p:sp>
        <p:nvSpPr>
          <p:cNvPr id="200" name="Google Shape;200;p7"/>
          <p:cNvSpPr txBox="1"/>
          <p:nvPr/>
        </p:nvSpPr>
        <p:spPr>
          <a:xfrm>
            <a:off x="4891718"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LR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57068"/>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Traditional Classification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02136" y="3228965"/>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CF78F"/>
                </a:solidFill>
              </a:rPr>
              <a:t>Tfidf</a:t>
            </a:r>
            <a:r>
              <a:rPr lang="en-GB" dirty="0">
                <a:solidFill>
                  <a:srgbClr val="FCF78F"/>
                </a:solidFill>
              </a:rPr>
              <a:t>:</a:t>
            </a:r>
            <a:r>
              <a:rPr lang="en-GB" dirty="0">
                <a:solidFill>
                  <a:srgbClr val="FFFF66"/>
                </a:solidFill>
              </a:rPr>
              <a:t> </a:t>
            </a:r>
            <a:r>
              <a:rPr lang="en-GB" dirty="0" err="1">
                <a:solidFill>
                  <a:srgbClr val="FFFF66"/>
                </a:solidFill>
              </a:rPr>
              <a:t>Demojised</a:t>
            </a:r>
            <a:r>
              <a:rPr lang="en-GB" dirty="0">
                <a:solidFill>
                  <a:srgbClr val="FFFF66"/>
                </a:solidFill>
              </a:rPr>
              <a:t> tweet column (without hashtags)</a:t>
            </a:r>
            <a:endParaRPr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289573" y="3838621"/>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CF78F"/>
                </a:solidFill>
              </a:rPr>
              <a:t>Count: </a:t>
            </a:r>
            <a:r>
              <a:rPr lang="en-GB" dirty="0">
                <a:solidFill>
                  <a:srgbClr val="FFFF66"/>
                </a:solidFill>
              </a:rPr>
              <a:t>POS column (</a:t>
            </a:r>
            <a:r>
              <a:rPr lang="en-GB" dirty="0" err="1">
                <a:solidFill>
                  <a:srgbClr val="FFFF66"/>
                </a:solidFill>
              </a:rPr>
              <a:t>demojised</a:t>
            </a:r>
            <a:r>
              <a:rPr lang="en-GB" dirty="0">
                <a:solidFill>
                  <a:srgbClr val="FFFF66"/>
                </a:solidFill>
              </a:rPr>
              <a:t> tweets without punctuation)</a:t>
            </a:r>
            <a:endParaRPr dirty="0">
              <a:solidFill>
                <a:srgbClr val="FFFF66"/>
              </a:solidFill>
            </a:endParaRPr>
          </a:p>
        </p:txBody>
      </p:sp>
      <p:sp>
        <p:nvSpPr>
          <p:cNvPr id="12" name="Google Shape;107;p2">
            <a:extLst>
              <a:ext uri="{FF2B5EF4-FFF2-40B4-BE49-F238E27FC236}">
                <a16:creationId xmlns:a16="http://schemas.microsoft.com/office/drawing/2014/main" id="{EB0EE968-A7B5-4524-9240-D7823B3617D6}"/>
              </a:ext>
            </a:extLst>
          </p:cNvPr>
          <p:cNvSpPr txBox="1"/>
          <p:nvPr/>
        </p:nvSpPr>
        <p:spPr>
          <a:xfrm>
            <a:off x="3289573" y="4442154"/>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Afinn</a:t>
            </a:r>
            <a:endParaRPr dirty="0">
              <a:solidFill>
                <a:srgbClr val="FFFF66"/>
              </a:solidFill>
            </a:endParaRPr>
          </a:p>
        </p:txBody>
      </p:sp>
      <p:sp>
        <p:nvSpPr>
          <p:cNvPr id="13" name="Google Shape;107;p2">
            <a:extLst>
              <a:ext uri="{FF2B5EF4-FFF2-40B4-BE49-F238E27FC236}">
                <a16:creationId xmlns:a16="http://schemas.microsoft.com/office/drawing/2014/main" id="{182FACB9-E4EF-4F0D-B4D8-6B01D1FC5B33}"/>
              </a:ext>
            </a:extLst>
          </p:cNvPr>
          <p:cNvSpPr txBox="1"/>
          <p:nvPr/>
        </p:nvSpPr>
        <p:spPr>
          <a:xfrm>
            <a:off x="3289573" y="5045687"/>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vaderSentiment</a:t>
            </a:r>
            <a:r>
              <a:rPr lang="en-GB" dirty="0">
                <a:solidFill>
                  <a:srgbClr val="FFFF66"/>
                </a:solidFill>
              </a:rPr>
              <a:t>: ‘neg’</a:t>
            </a:r>
            <a:endParaRPr dirty="0">
              <a:solidFill>
                <a:srgbClr val="FFFF66"/>
              </a:solidFill>
            </a:endParaRPr>
          </a:p>
        </p:txBody>
      </p:sp>
      <p:sp>
        <p:nvSpPr>
          <p:cNvPr id="11" name="Google Shape;107;p2">
            <a:extLst>
              <a:ext uri="{FF2B5EF4-FFF2-40B4-BE49-F238E27FC236}">
                <a16:creationId xmlns:a16="http://schemas.microsoft.com/office/drawing/2014/main" id="{DC089ED2-28D3-490B-8B75-AA3F9C2C3610}"/>
              </a:ext>
            </a:extLst>
          </p:cNvPr>
          <p:cNvSpPr txBox="1"/>
          <p:nvPr/>
        </p:nvSpPr>
        <p:spPr>
          <a:xfrm>
            <a:off x="3302136" y="5649220"/>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F1 score of 0.71</a:t>
            </a:r>
            <a:endParaRPr dirty="0">
              <a:solidFill>
                <a:srgbClr val="FFFF66"/>
              </a:solidFill>
            </a:endParaRPr>
          </a:p>
        </p:txBody>
      </p:sp>
    </p:spTree>
    <p:extLst>
      <p:ext uri="{BB962C8B-B14F-4D97-AF65-F5344CB8AC3E}">
        <p14:creationId xmlns:p14="http://schemas.microsoft.com/office/powerpoint/2010/main" val="2710476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23</a:t>
            </a:fld>
            <a:endParaRPr dirty="0">
              <a:solidFill>
                <a:srgbClr val="FCF78F"/>
              </a:solidFill>
            </a:endParaRPr>
          </a:p>
        </p:txBody>
      </p:sp>
      <p:sp>
        <p:nvSpPr>
          <p:cNvPr id="199" name="Google Shape;199;p7"/>
          <p:cNvSpPr txBox="1"/>
          <p:nvPr/>
        </p:nvSpPr>
        <p:spPr>
          <a:xfrm>
            <a:off x="3314699" y="874494"/>
            <a:ext cx="7458075" cy="1741115"/>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sz="1800" b="0" dirty="0">
              <a:solidFill>
                <a:srgbClr val="D4D4D4"/>
              </a:solidFill>
              <a:effectLst/>
              <a:latin typeface="Courier New" panose="02070309020205020404" pitchFamily="49" charset="0"/>
            </a:endParaRPr>
          </a:p>
          <a:p>
            <a:r>
              <a:rPr lang="en-GB" b="1" dirty="0">
                <a:solidFill>
                  <a:srgbClr val="FCF78F"/>
                </a:solidFill>
                <a:latin typeface="Franklin Gothic Book" panose="020B0503020102020204" pitchFamily="34" charset="0"/>
                <a:cs typeface="Courier New" panose="02070309020205020404" pitchFamily="49" charset="0"/>
              </a:rPr>
              <a:t>SVC(</a:t>
            </a:r>
          </a:p>
          <a:p>
            <a:r>
              <a:rPr lang="en-GB" b="1" dirty="0" err="1">
                <a:solidFill>
                  <a:srgbClr val="FCF78F"/>
                </a:solidFill>
                <a:latin typeface="Franklin Gothic Book" panose="020B0503020102020204" pitchFamily="34" charset="0"/>
                <a:cs typeface="Courier New" panose="02070309020205020404" pitchFamily="49" charset="0"/>
              </a:rPr>
              <a:t>random_state</a:t>
            </a:r>
            <a:r>
              <a:rPr lang="en-GB" b="1" dirty="0">
                <a:solidFill>
                  <a:srgbClr val="FCF78F"/>
                </a:solidFill>
                <a:latin typeface="Franklin Gothic Book" panose="020B0503020102020204" pitchFamily="34" charset="0"/>
                <a:cs typeface="Courier New" panose="02070309020205020404" pitchFamily="49" charset="0"/>
              </a:rPr>
              <a:t>=42, </a:t>
            </a:r>
            <a:r>
              <a:rPr lang="en-GB" b="1" dirty="0" err="1">
                <a:solidFill>
                  <a:srgbClr val="FCF78F"/>
                </a:solidFill>
                <a:latin typeface="Franklin Gothic Book" panose="020B0503020102020204" pitchFamily="34" charset="0"/>
                <a:cs typeface="Courier New" panose="02070309020205020404" pitchFamily="49" charset="0"/>
              </a:rPr>
              <a:t>class_weight</a:t>
            </a:r>
            <a:r>
              <a:rPr lang="en-GB" b="1" dirty="0">
                <a:solidFill>
                  <a:srgbClr val="FCF78F"/>
                </a:solidFill>
                <a:latin typeface="Franklin Gothic Book" panose="020B0503020102020204" pitchFamily="34" charset="0"/>
                <a:cs typeface="Courier New" panose="02070309020205020404" pitchFamily="49" charset="0"/>
              </a:rPr>
              <a:t>='balanced’,</a:t>
            </a:r>
          </a:p>
          <a:p>
            <a:r>
              <a:rPr lang="en-GB" b="1" dirty="0">
                <a:solidFill>
                  <a:srgbClr val="FCF78F"/>
                </a:solidFill>
                <a:latin typeface="Franklin Gothic Book" panose="020B0503020102020204" pitchFamily="34" charset="0"/>
                <a:cs typeface="Courier New" panose="02070309020205020404" pitchFamily="49" charset="0"/>
              </a:rPr>
              <a:t> kernel='linear', C=0.1, verbose = 2, </a:t>
            </a:r>
          </a:p>
          <a:p>
            <a:r>
              <a:rPr lang="en-GB" b="1" dirty="0">
                <a:solidFill>
                  <a:srgbClr val="FCF78F"/>
                </a:solidFill>
                <a:latin typeface="Franklin Gothic Book" panose="020B0503020102020204" pitchFamily="34" charset="0"/>
                <a:cs typeface="Courier New" panose="02070309020205020404" pitchFamily="49" charset="0"/>
              </a:rPr>
              <a:t>probability=True)</a:t>
            </a:r>
          </a:p>
        </p:txBody>
      </p:sp>
      <p:sp>
        <p:nvSpPr>
          <p:cNvPr id="200" name="Google Shape;200;p7"/>
          <p:cNvSpPr txBox="1"/>
          <p:nvPr/>
        </p:nvSpPr>
        <p:spPr>
          <a:xfrm>
            <a:off x="4891718"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SVM1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57068"/>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Traditional Classification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02136" y="2816868"/>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CF78F"/>
                </a:solidFill>
              </a:rPr>
              <a:t>Tfidf</a:t>
            </a:r>
            <a:r>
              <a:rPr lang="en-GB" dirty="0">
                <a:solidFill>
                  <a:srgbClr val="FCF78F"/>
                </a:solidFill>
              </a:rPr>
              <a:t>: </a:t>
            </a:r>
            <a:r>
              <a:rPr lang="en-GB" dirty="0" err="1">
                <a:solidFill>
                  <a:srgbClr val="FFFF66"/>
                </a:solidFill>
              </a:rPr>
              <a:t>Demojised</a:t>
            </a:r>
            <a:r>
              <a:rPr lang="en-GB" dirty="0">
                <a:solidFill>
                  <a:srgbClr val="FFFF66"/>
                </a:solidFill>
              </a:rPr>
              <a:t> tweet column (without punctuation)</a:t>
            </a:r>
            <a:endParaRPr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314699" y="3415280"/>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CF78F"/>
                </a:solidFill>
              </a:rPr>
              <a:t>Tfidf</a:t>
            </a:r>
            <a:r>
              <a:rPr lang="en-GB" dirty="0">
                <a:solidFill>
                  <a:srgbClr val="FCF78F"/>
                </a:solidFill>
              </a:rPr>
              <a:t>: </a:t>
            </a:r>
            <a:r>
              <a:rPr lang="en-GB" dirty="0">
                <a:solidFill>
                  <a:srgbClr val="FFFF66"/>
                </a:solidFill>
              </a:rPr>
              <a:t>POS column (basic tweets)</a:t>
            </a:r>
            <a:endParaRPr dirty="0">
              <a:solidFill>
                <a:srgbClr val="FFFF66"/>
              </a:solidFill>
            </a:endParaRPr>
          </a:p>
        </p:txBody>
      </p:sp>
      <p:sp>
        <p:nvSpPr>
          <p:cNvPr id="12" name="Google Shape;107;p2">
            <a:extLst>
              <a:ext uri="{FF2B5EF4-FFF2-40B4-BE49-F238E27FC236}">
                <a16:creationId xmlns:a16="http://schemas.microsoft.com/office/drawing/2014/main" id="{EB0EE968-A7B5-4524-9240-D7823B3617D6}"/>
              </a:ext>
            </a:extLst>
          </p:cNvPr>
          <p:cNvSpPr txBox="1"/>
          <p:nvPr/>
        </p:nvSpPr>
        <p:spPr>
          <a:xfrm>
            <a:off x="3314699" y="4013692"/>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Afinn</a:t>
            </a:r>
            <a:endParaRPr dirty="0">
              <a:solidFill>
                <a:srgbClr val="FFFF66"/>
              </a:solidFill>
            </a:endParaRPr>
          </a:p>
        </p:txBody>
      </p:sp>
      <p:sp>
        <p:nvSpPr>
          <p:cNvPr id="13" name="Google Shape;107;p2">
            <a:extLst>
              <a:ext uri="{FF2B5EF4-FFF2-40B4-BE49-F238E27FC236}">
                <a16:creationId xmlns:a16="http://schemas.microsoft.com/office/drawing/2014/main" id="{182FACB9-E4EF-4F0D-B4D8-6B01D1FC5B33}"/>
              </a:ext>
            </a:extLst>
          </p:cNvPr>
          <p:cNvSpPr txBox="1"/>
          <p:nvPr/>
        </p:nvSpPr>
        <p:spPr>
          <a:xfrm>
            <a:off x="3314699" y="4612104"/>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vaderSentiment</a:t>
            </a:r>
            <a:r>
              <a:rPr lang="en-GB" dirty="0">
                <a:solidFill>
                  <a:srgbClr val="FFFF66"/>
                </a:solidFill>
              </a:rPr>
              <a:t>: ‘</a:t>
            </a:r>
            <a:r>
              <a:rPr lang="en-GB" dirty="0" err="1">
                <a:solidFill>
                  <a:srgbClr val="FFFF66"/>
                </a:solidFill>
              </a:rPr>
              <a:t>pos</a:t>
            </a:r>
            <a:r>
              <a:rPr lang="en-GB" dirty="0">
                <a:solidFill>
                  <a:srgbClr val="FFFF66"/>
                </a:solidFill>
              </a:rPr>
              <a:t>’ and ‘compound’</a:t>
            </a:r>
            <a:endParaRPr dirty="0">
              <a:solidFill>
                <a:srgbClr val="FFFF66"/>
              </a:solidFill>
            </a:endParaRPr>
          </a:p>
        </p:txBody>
      </p:sp>
      <p:sp>
        <p:nvSpPr>
          <p:cNvPr id="11" name="Google Shape;107;p2">
            <a:extLst>
              <a:ext uri="{FF2B5EF4-FFF2-40B4-BE49-F238E27FC236}">
                <a16:creationId xmlns:a16="http://schemas.microsoft.com/office/drawing/2014/main" id="{EA95E181-D669-4919-B4D0-B4FC9CE23A37}"/>
              </a:ext>
            </a:extLst>
          </p:cNvPr>
          <p:cNvSpPr txBox="1"/>
          <p:nvPr/>
        </p:nvSpPr>
        <p:spPr>
          <a:xfrm>
            <a:off x="3289573" y="5210516"/>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F1 score of 0.72</a:t>
            </a:r>
            <a:endParaRPr dirty="0">
              <a:solidFill>
                <a:srgbClr val="FFFF66"/>
              </a:solidFill>
            </a:endParaRPr>
          </a:p>
        </p:txBody>
      </p:sp>
    </p:spTree>
    <p:extLst>
      <p:ext uri="{BB962C8B-B14F-4D97-AF65-F5344CB8AC3E}">
        <p14:creationId xmlns:p14="http://schemas.microsoft.com/office/powerpoint/2010/main" val="375005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24</a:t>
            </a:fld>
            <a:endParaRPr dirty="0">
              <a:solidFill>
                <a:srgbClr val="FCF78F"/>
              </a:solidFill>
            </a:endParaRPr>
          </a:p>
        </p:txBody>
      </p:sp>
      <p:sp>
        <p:nvSpPr>
          <p:cNvPr id="199" name="Google Shape;199;p7"/>
          <p:cNvSpPr txBox="1"/>
          <p:nvPr/>
        </p:nvSpPr>
        <p:spPr>
          <a:xfrm>
            <a:off x="3289575" y="874495"/>
            <a:ext cx="7483200" cy="196258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sz="1800" b="0" dirty="0">
              <a:solidFill>
                <a:srgbClr val="D4D4D4"/>
              </a:solidFill>
              <a:effectLst/>
              <a:latin typeface="Courier New" panose="02070309020205020404" pitchFamily="49" charset="0"/>
            </a:endParaRPr>
          </a:p>
          <a:p>
            <a:r>
              <a:rPr lang="en-US" b="1" dirty="0" err="1">
                <a:solidFill>
                  <a:srgbClr val="FCF78F"/>
                </a:solidFill>
                <a:latin typeface="Franklin Gothic Book" panose="020B0503020102020204" pitchFamily="34" charset="0"/>
                <a:cs typeface="Courier New" panose="02070309020205020404" pitchFamily="49" charset="0"/>
              </a:rPr>
              <a:t>NuSVC</a:t>
            </a:r>
            <a:r>
              <a:rPr lang="en-US" b="1" dirty="0">
                <a:solidFill>
                  <a:srgbClr val="FCF78F"/>
                </a:solidFill>
                <a:latin typeface="Franklin Gothic Book" panose="020B0503020102020204" pitchFamily="34" charset="0"/>
                <a:cs typeface="Courier New" panose="02070309020205020404" pitchFamily="49" charset="0"/>
              </a:rPr>
              <a:t>(</a:t>
            </a:r>
          </a:p>
          <a:p>
            <a:r>
              <a:rPr lang="en-US" b="1" dirty="0" err="1">
                <a:solidFill>
                  <a:srgbClr val="FCF78F"/>
                </a:solidFill>
                <a:latin typeface="Franklin Gothic Book" panose="020B0503020102020204" pitchFamily="34" charset="0"/>
                <a:cs typeface="Courier New" panose="02070309020205020404" pitchFamily="49" charset="0"/>
              </a:rPr>
              <a:t>random_state</a:t>
            </a:r>
            <a:r>
              <a:rPr lang="en-US" b="1" dirty="0">
                <a:solidFill>
                  <a:srgbClr val="FCF78F"/>
                </a:solidFill>
                <a:latin typeface="Franklin Gothic Book" panose="020B0503020102020204" pitchFamily="34" charset="0"/>
                <a:cs typeface="Courier New" panose="02070309020205020404" pitchFamily="49" charset="0"/>
              </a:rPr>
              <a:t>=42, </a:t>
            </a:r>
            <a:r>
              <a:rPr lang="en-US" b="1" dirty="0" err="1">
                <a:solidFill>
                  <a:srgbClr val="FCF78F"/>
                </a:solidFill>
                <a:latin typeface="Franklin Gothic Book" panose="020B0503020102020204" pitchFamily="34" charset="0"/>
                <a:cs typeface="Courier New" panose="02070309020205020404" pitchFamily="49" charset="0"/>
              </a:rPr>
              <a:t>class_weight</a:t>
            </a:r>
            <a:r>
              <a:rPr lang="en-US" b="1" dirty="0">
                <a:solidFill>
                  <a:srgbClr val="FCF78F"/>
                </a:solidFill>
                <a:latin typeface="Franklin Gothic Book" panose="020B0503020102020204" pitchFamily="34" charset="0"/>
                <a:cs typeface="Courier New" panose="02070309020205020404" pitchFamily="49" charset="0"/>
              </a:rPr>
              <a:t>='balanced’,</a:t>
            </a:r>
          </a:p>
          <a:p>
            <a:r>
              <a:rPr lang="en-US" b="1" dirty="0">
                <a:solidFill>
                  <a:srgbClr val="FCF78F"/>
                </a:solidFill>
                <a:latin typeface="Franklin Gothic Book" panose="020B0503020102020204" pitchFamily="34" charset="0"/>
                <a:cs typeface="Courier New" panose="02070309020205020404" pitchFamily="49" charset="0"/>
              </a:rPr>
              <a:t>probability=True, </a:t>
            </a:r>
          </a:p>
          <a:p>
            <a:r>
              <a:rPr lang="en-US" b="1" dirty="0">
                <a:solidFill>
                  <a:srgbClr val="FCF78F"/>
                </a:solidFill>
                <a:latin typeface="Franklin Gothic Book" panose="020B0503020102020204" pitchFamily="34" charset="0"/>
                <a:cs typeface="Courier New" panose="02070309020205020404" pitchFamily="49" charset="0"/>
              </a:rPr>
              <a:t>verbose=2)</a:t>
            </a:r>
          </a:p>
        </p:txBody>
      </p:sp>
      <p:sp>
        <p:nvSpPr>
          <p:cNvPr id="200" name="Google Shape;200;p7"/>
          <p:cNvSpPr txBox="1"/>
          <p:nvPr/>
        </p:nvSpPr>
        <p:spPr>
          <a:xfrm>
            <a:off x="4891718"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SVM2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57068"/>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Traditional Classification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289573" y="3134266"/>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CF78F"/>
                </a:solidFill>
              </a:rPr>
              <a:t>Tfidf</a:t>
            </a:r>
            <a:r>
              <a:rPr lang="en-GB" dirty="0">
                <a:solidFill>
                  <a:srgbClr val="FCF78F"/>
                </a:solidFill>
              </a:rPr>
              <a:t>: </a:t>
            </a:r>
            <a:r>
              <a:rPr lang="en-GB" dirty="0" err="1">
                <a:solidFill>
                  <a:srgbClr val="FFFF66"/>
                </a:solidFill>
              </a:rPr>
              <a:t>Demojised</a:t>
            </a:r>
            <a:r>
              <a:rPr lang="en-GB" dirty="0">
                <a:solidFill>
                  <a:srgbClr val="FFFF66"/>
                </a:solidFill>
              </a:rPr>
              <a:t> tweet column (without hashtags)</a:t>
            </a:r>
            <a:endParaRPr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289573" y="3831518"/>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CF78F"/>
                </a:solidFill>
              </a:rPr>
              <a:t>Tfidf</a:t>
            </a:r>
            <a:r>
              <a:rPr lang="en-GB" dirty="0">
                <a:solidFill>
                  <a:srgbClr val="FCF78F"/>
                </a:solidFill>
              </a:rPr>
              <a:t>: </a:t>
            </a:r>
            <a:r>
              <a:rPr lang="en-GB" dirty="0">
                <a:solidFill>
                  <a:srgbClr val="FFFF66"/>
                </a:solidFill>
              </a:rPr>
              <a:t>POS column (basic tweets)</a:t>
            </a:r>
            <a:endParaRPr dirty="0">
              <a:solidFill>
                <a:srgbClr val="FFFF66"/>
              </a:solidFill>
            </a:endParaRPr>
          </a:p>
        </p:txBody>
      </p:sp>
      <p:sp>
        <p:nvSpPr>
          <p:cNvPr id="12" name="Google Shape;107;p2">
            <a:extLst>
              <a:ext uri="{FF2B5EF4-FFF2-40B4-BE49-F238E27FC236}">
                <a16:creationId xmlns:a16="http://schemas.microsoft.com/office/drawing/2014/main" id="{EB0EE968-A7B5-4524-9240-D7823B3617D6}"/>
              </a:ext>
            </a:extLst>
          </p:cNvPr>
          <p:cNvSpPr txBox="1"/>
          <p:nvPr/>
        </p:nvSpPr>
        <p:spPr>
          <a:xfrm>
            <a:off x="3289573" y="4528770"/>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Afinn</a:t>
            </a:r>
            <a:endParaRPr dirty="0">
              <a:solidFill>
                <a:srgbClr val="FFFF66"/>
              </a:solidFill>
            </a:endParaRPr>
          </a:p>
        </p:txBody>
      </p:sp>
      <p:sp>
        <p:nvSpPr>
          <p:cNvPr id="13" name="Google Shape;107;p2">
            <a:extLst>
              <a:ext uri="{FF2B5EF4-FFF2-40B4-BE49-F238E27FC236}">
                <a16:creationId xmlns:a16="http://schemas.microsoft.com/office/drawing/2014/main" id="{182FACB9-E4EF-4F0D-B4D8-6B01D1FC5B33}"/>
              </a:ext>
            </a:extLst>
          </p:cNvPr>
          <p:cNvSpPr txBox="1"/>
          <p:nvPr/>
        </p:nvSpPr>
        <p:spPr>
          <a:xfrm>
            <a:off x="3289573" y="5226022"/>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vaderSentiment</a:t>
            </a:r>
            <a:r>
              <a:rPr lang="en-GB" dirty="0">
                <a:solidFill>
                  <a:srgbClr val="FFFF66"/>
                </a:solidFill>
              </a:rPr>
              <a:t>: ‘</a:t>
            </a:r>
            <a:r>
              <a:rPr lang="en-GB" dirty="0" err="1">
                <a:solidFill>
                  <a:srgbClr val="FFFF66"/>
                </a:solidFill>
              </a:rPr>
              <a:t>pos</a:t>
            </a:r>
            <a:r>
              <a:rPr lang="en-GB" dirty="0">
                <a:solidFill>
                  <a:srgbClr val="FFFF66"/>
                </a:solidFill>
              </a:rPr>
              <a:t>’ and ‘compound’</a:t>
            </a:r>
            <a:endParaRPr dirty="0">
              <a:solidFill>
                <a:srgbClr val="FFFF66"/>
              </a:solidFill>
            </a:endParaRPr>
          </a:p>
        </p:txBody>
      </p:sp>
      <p:sp>
        <p:nvSpPr>
          <p:cNvPr id="11" name="Google Shape;107;p2">
            <a:extLst>
              <a:ext uri="{FF2B5EF4-FFF2-40B4-BE49-F238E27FC236}">
                <a16:creationId xmlns:a16="http://schemas.microsoft.com/office/drawing/2014/main" id="{F5141179-2F1E-4E02-8569-60E094A73229}"/>
              </a:ext>
            </a:extLst>
          </p:cNvPr>
          <p:cNvSpPr txBox="1"/>
          <p:nvPr/>
        </p:nvSpPr>
        <p:spPr>
          <a:xfrm>
            <a:off x="3289573" y="5923274"/>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Macro Average F1 score of 0.72</a:t>
            </a:r>
            <a:endParaRPr dirty="0">
              <a:solidFill>
                <a:srgbClr val="FFFF66"/>
              </a:solidFill>
            </a:endParaRPr>
          </a:p>
        </p:txBody>
      </p:sp>
    </p:spTree>
    <p:extLst>
      <p:ext uri="{BB962C8B-B14F-4D97-AF65-F5344CB8AC3E}">
        <p14:creationId xmlns:p14="http://schemas.microsoft.com/office/powerpoint/2010/main" val="1893585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25</a:t>
            </a:fld>
            <a:endParaRPr dirty="0">
              <a:solidFill>
                <a:srgbClr val="FCF78F"/>
              </a:solidFill>
            </a:endParaRPr>
          </a:p>
        </p:txBody>
      </p:sp>
      <p:sp>
        <p:nvSpPr>
          <p:cNvPr id="199" name="Google Shape;199;p7"/>
          <p:cNvSpPr txBox="1"/>
          <p:nvPr/>
        </p:nvSpPr>
        <p:spPr>
          <a:xfrm>
            <a:off x="3314699" y="874494"/>
            <a:ext cx="7458075" cy="286354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sz="1800" b="0" dirty="0">
              <a:effectLst/>
              <a:latin typeface="Courier New" panose="02070309020205020404" pitchFamily="49" charset="0"/>
            </a:endParaRPr>
          </a:p>
          <a:p>
            <a:r>
              <a:rPr lang="en-US" b="1" dirty="0" err="1">
                <a:solidFill>
                  <a:srgbClr val="FCF78F"/>
                </a:solidFill>
                <a:latin typeface="Franklin Gothic Book" panose="020B0503020102020204" pitchFamily="34" charset="0"/>
                <a:cs typeface="Courier New" panose="02070309020205020404" pitchFamily="49" charset="0"/>
              </a:rPr>
              <a:t>VotingClassifier</a:t>
            </a:r>
            <a:r>
              <a:rPr lang="en-US" b="1" dirty="0">
                <a:solidFill>
                  <a:srgbClr val="FCF78F"/>
                </a:solidFill>
                <a:latin typeface="Franklin Gothic Book" panose="020B0503020102020204" pitchFamily="34" charset="0"/>
                <a:cs typeface="Courier New" panose="02070309020205020404" pitchFamily="49" charset="0"/>
              </a:rPr>
              <a:t>(</a:t>
            </a:r>
          </a:p>
          <a:p>
            <a:r>
              <a:rPr lang="en-US" b="1" dirty="0">
                <a:solidFill>
                  <a:srgbClr val="FCF78F"/>
                </a:solidFill>
                <a:latin typeface="Franklin Gothic Book" panose="020B0503020102020204" pitchFamily="34" charset="0"/>
                <a:cs typeface="Courier New" panose="02070309020205020404" pitchFamily="49" charset="0"/>
              </a:rPr>
              <a:t>estimators=[</a:t>
            </a:r>
          </a:p>
          <a:p>
            <a:r>
              <a:rPr lang="en-US" b="1" dirty="0">
                <a:solidFill>
                  <a:srgbClr val="FCF78F"/>
                </a:solidFill>
                <a:latin typeface="Franklin Gothic Book" panose="020B0503020102020204" pitchFamily="34" charset="0"/>
                <a:cs typeface="Courier New" panose="02070309020205020404" pitchFamily="49" charset="0"/>
              </a:rPr>
              <a:t>('sgd2', sgd_pipe2), ('log1', log_pipe1), ('svm1', </a:t>
            </a:r>
            <a:r>
              <a:rPr lang="en-US" b="1" dirty="0" err="1">
                <a:solidFill>
                  <a:srgbClr val="FCF78F"/>
                </a:solidFill>
                <a:latin typeface="Franklin Gothic Book" panose="020B0503020102020204" pitchFamily="34" charset="0"/>
                <a:cs typeface="Courier New" panose="02070309020205020404" pitchFamily="49" charset="0"/>
              </a:rPr>
              <a:t>svm_pipe</a:t>
            </a:r>
            <a:r>
              <a:rPr lang="en-US" b="1" dirty="0">
                <a:solidFill>
                  <a:srgbClr val="FCF78F"/>
                </a:solidFill>
                <a:latin typeface="Franklin Gothic Book" panose="020B0503020102020204" pitchFamily="34" charset="0"/>
                <a:cs typeface="Courier New" panose="02070309020205020404" pitchFamily="49" charset="0"/>
              </a:rPr>
              <a:t>), ('svm2', </a:t>
            </a:r>
            <a:r>
              <a:rPr lang="en-US" b="1" dirty="0" err="1">
                <a:solidFill>
                  <a:srgbClr val="FCF78F"/>
                </a:solidFill>
                <a:latin typeface="Franklin Gothic Book" panose="020B0503020102020204" pitchFamily="34" charset="0"/>
                <a:cs typeface="Courier New" panose="02070309020205020404" pitchFamily="49" charset="0"/>
              </a:rPr>
              <a:t>nu_svm_pipe</a:t>
            </a:r>
            <a:r>
              <a:rPr lang="en-US" b="1" dirty="0">
                <a:solidFill>
                  <a:srgbClr val="FCF78F"/>
                </a:solidFill>
                <a:latin typeface="Franklin Gothic Book" panose="020B0503020102020204" pitchFamily="34" charset="0"/>
                <a:cs typeface="Courier New" panose="02070309020205020404" pitchFamily="49" charset="0"/>
              </a:rPr>
              <a:t>)</a:t>
            </a:r>
          </a:p>
          <a:p>
            <a:r>
              <a:rPr lang="en-US" b="1" dirty="0">
                <a:solidFill>
                  <a:srgbClr val="FCF78F"/>
                </a:solidFill>
                <a:latin typeface="Franklin Gothic Book" panose="020B0503020102020204" pitchFamily="34" charset="0"/>
                <a:cs typeface="Courier New" panose="02070309020205020404" pitchFamily="49" charset="0"/>
              </a:rPr>
              <a:t>], </a:t>
            </a:r>
          </a:p>
          <a:p>
            <a:r>
              <a:rPr lang="en-US" b="1" dirty="0">
                <a:solidFill>
                  <a:srgbClr val="FCF78F"/>
                </a:solidFill>
                <a:latin typeface="Franklin Gothic Book" panose="020B0503020102020204" pitchFamily="34" charset="0"/>
                <a:cs typeface="Courier New" panose="02070309020205020404" pitchFamily="49" charset="0"/>
              </a:rPr>
              <a:t>verbose= 10, voting='soft’, </a:t>
            </a:r>
          </a:p>
          <a:p>
            <a:r>
              <a:rPr lang="en-US" b="1" dirty="0">
                <a:solidFill>
                  <a:srgbClr val="FCF78F"/>
                </a:solidFill>
                <a:latin typeface="Franklin Gothic Book" panose="020B0503020102020204" pitchFamily="34" charset="0"/>
                <a:cs typeface="Courier New" panose="02070309020205020404" pitchFamily="49" charset="0"/>
              </a:rPr>
              <a:t>weights=[3, 3, 2, 3])</a:t>
            </a:r>
          </a:p>
        </p:txBody>
      </p:sp>
      <p:sp>
        <p:nvSpPr>
          <p:cNvPr id="200" name="Google Shape;200;p7"/>
          <p:cNvSpPr txBox="1"/>
          <p:nvPr/>
        </p:nvSpPr>
        <p:spPr>
          <a:xfrm>
            <a:off x="4916843"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Ensemble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57068"/>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Traditional Classification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02136" y="3933245"/>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Soft Voting</a:t>
            </a:r>
            <a:endParaRPr dirty="0">
              <a:solidFill>
                <a:srgbClr val="FFFF66"/>
              </a:solidFill>
            </a:endParaRPr>
          </a:p>
        </p:txBody>
      </p:sp>
      <p:sp>
        <p:nvSpPr>
          <p:cNvPr id="11" name="Google Shape;107;p2">
            <a:extLst>
              <a:ext uri="{FF2B5EF4-FFF2-40B4-BE49-F238E27FC236}">
                <a16:creationId xmlns:a16="http://schemas.microsoft.com/office/drawing/2014/main" id="{D215AFB1-9470-4582-9823-5FDC52A7BDB8}"/>
              </a:ext>
            </a:extLst>
          </p:cNvPr>
          <p:cNvSpPr txBox="1"/>
          <p:nvPr/>
        </p:nvSpPr>
        <p:spPr>
          <a:xfrm>
            <a:off x="3314699" y="4528521"/>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Macro Average F1 score of 0.74</a:t>
            </a:r>
            <a:endParaRPr dirty="0">
              <a:solidFill>
                <a:srgbClr val="FFFF66"/>
              </a:solidFill>
            </a:endParaRPr>
          </a:p>
        </p:txBody>
      </p:sp>
    </p:spTree>
    <p:extLst>
      <p:ext uri="{BB962C8B-B14F-4D97-AF65-F5344CB8AC3E}">
        <p14:creationId xmlns:p14="http://schemas.microsoft.com/office/powerpoint/2010/main" val="18558303"/>
      </p:ext>
    </p:extLst>
  </p:cSld>
  <p:clrMapOvr>
    <a:overrideClrMapping bg1="lt1" tx1="dk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297181"/>
            <a:ext cx="7483200" cy="2263637"/>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Neural</a:t>
            </a:r>
          </a:p>
          <a:p>
            <a:r>
              <a:rPr lang="en-GB" sz="6000" dirty="0">
                <a:solidFill>
                  <a:srgbClr val="FF6600"/>
                </a:solidFill>
              </a:rPr>
              <a:t>Classification</a:t>
            </a:r>
          </a:p>
        </p:txBody>
      </p:sp>
    </p:spTree>
    <p:extLst>
      <p:ext uri="{BB962C8B-B14F-4D97-AF65-F5344CB8AC3E}">
        <p14:creationId xmlns:p14="http://schemas.microsoft.com/office/powerpoint/2010/main" val="4099520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27</a:t>
            </a:fld>
            <a:endParaRPr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p>
        </p:txBody>
      </p:sp>
      <p:sp>
        <p:nvSpPr>
          <p:cNvPr id="11" name="Google Shape;107;p2">
            <a:extLst>
              <a:ext uri="{FF2B5EF4-FFF2-40B4-BE49-F238E27FC236}">
                <a16:creationId xmlns:a16="http://schemas.microsoft.com/office/drawing/2014/main" id="{E0A68FAB-1D8F-4641-A0E1-5FFFA154BA51}"/>
              </a:ext>
            </a:extLst>
          </p:cNvPr>
          <p:cNvSpPr txBox="1"/>
          <p:nvPr/>
        </p:nvSpPr>
        <p:spPr>
          <a:xfrm>
            <a:off x="3291373" y="3630471"/>
            <a:ext cx="7483200" cy="64943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sz="2800" dirty="0">
                <a:solidFill>
                  <a:srgbClr val="FCF78F"/>
                </a:solidFill>
              </a:rPr>
              <a:t>Hard Majority Vote</a:t>
            </a:r>
          </a:p>
        </p:txBody>
      </p:sp>
      <p:sp>
        <p:nvSpPr>
          <p:cNvPr id="12" name="Google Shape;107;p2">
            <a:extLst>
              <a:ext uri="{FF2B5EF4-FFF2-40B4-BE49-F238E27FC236}">
                <a16:creationId xmlns:a16="http://schemas.microsoft.com/office/drawing/2014/main" id="{B637018D-95C7-4784-A9BB-3FD97CC82A2F}"/>
              </a:ext>
            </a:extLst>
          </p:cNvPr>
          <p:cNvSpPr txBox="1"/>
          <p:nvPr/>
        </p:nvSpPr>
        <p:spPr>
          <a:xfrm>
            <a:off x="3292852" y="2460097"/>
            <a:ext cx="7483200" cy="64943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sz="2800" dirty="0">
                <a:solidFill>
                  <a:srgbClr val="FCF78F"/>
                </a:solidFill>
              </a:rPr>
              <a:t>5 RoBERTa Models</a:t>
            </a:r>
          </a:p>
        </p:txBody>
      </p:sp>
    </p:spTree>
    <p:extLst>
      <p:ext uri="{BB962C8B-B14F-4D97-AF65-F5344CB8AC3E}">
        <p14:creationId xmlns:p14="http://schemas.microsoft.com/office/powerpoint/2010/main" val="1105449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28</a:t>
            </a:fld>
            <a:endParaRPr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p>
        </p:txBody>
      </p:sp>
      <p:graphicFrame>
        <p:nvGraphicFramePr>
          <p:cNvPr id="2" name="Table 1">
            <a:extLst>
              <a:ext uri="{FF2B5EF4-FFF2-40B4-BE49-F238E27FC236}">
                <a16:creationId xmlns:a16="http://schemas.microsoft.com/office/drawing/2014/main" id="{58302D60-964D-4895-A048-265DBD1B5E3E}"/>
              </a:ext>
            </a:extLst>
          </p:cNvPr>
          <p:cNvGraphicFramePr>
            <a:graphicFrameLocks noGrp="1"/>
          </p:cNvGraphicFramePr>
          <p:nvPr>
            <p:extLst>
              <p:ext uri="{D42A27DB-BD31-4B8C-83A1-F6EECF244321}">
                <p14:modId xmlns:p14="http://schemas.microsoft.com/office/powerpoint/2010/main" val="1160056016"/>
              </p:ext>
            </p:extLst>
          </p:nvPr>
        </p:nvGraphicFramePr>
        <p:xfrm>
          <a:off x="2347404" y="1807870"/>
          <a:ext cx="9486529" cy="2810161"/>
        </p:xfrm>
        <a:graphic>
          <a:graphicData uri="http://schemas.openxmlformats.org/drawingml/2006/table">
            <a:tbl>
              <a:tblPr firstRow="1" firstCol="1" bandRow="1">
                <a:tableStyleId>{21E4AEA4-8DFA-4A89-87EB-49C32662AFE0}</a:tableStyleId>
              </a:tblPr>
              <a:tblGrid>
                <a:gridCol w="2463135">
                  <a:extLst>
                    <a:ext uri="{9D8B030D-6E8A-4147-A177-3AD203B41FA5}">
                      <a16:colId xmlns:a16="http://schemas.microsoft.com/office/drawing/2014/main" val="1679723015"/>
                    </a:ext>
                  </a:extLst>
                </a:gridCol>
                <a:gridCol w="1103244">
                  <a:extLst>
                    <a:ext uri="{9D8B030D-6E8A-4147-A177-3AD203B41FA5}">
                      <a16:colId xmlns:a16="http://schemas.microsoft.com/office/drawing/2014/main" val="4208148538"/>
                    </a:ext>
                  </a:extLst>
                </a:gridCol>
                <a:gridCol w="1313551">
                  <a:extLst>
                    <a:ext uri="{9D8B030D-6E8A-4147-A177-3AD203B41FA5}">
                      <a16:colId xmlns:a16="http://schemas.microsoft.com/office/drawing/2014/main" val="3056009603"/>
                    </a:ext>
                  </a:extLst>
                </a:gridCol>
                <a:gridCol w="1535533">
                  <a:extLst>
                    <a:ext uri="{9D8B030D-6E8A-4147-A177-3AD203B41FA5}">
                      <a16:colId xmlns:a16="http://schemas.microsoft.com/office/drawing/2014/main" val="891400661"/>
                    </a:ext>
                  </a:extLst>
                </a:gridCol>
                <a:gridCol w="1535533">
                  <a:extLst>
                    <a:ext uri="{9D8B030D-6E8A-4147-A177-3AD203B41FA5}">
                      <a16:colId xmlns:a16="http://schemas.microsoft.com/office/drawing/2014/main" val="3203581473"/>
                    </a:ext>
                  </a:extLst>
                </a:gridCol>
                <a:gridCol w="1535533">
                  <a:extLst>
                    <a:ext uri="{9D8B030D-6E8A-4147-A177-3AD203B41FA5}">
                      <a16:colId xmlns:a16="http://schemas.microsoft.com/office/drawing/2014/main" val="912765762"/>
                    </a:ext>
                  </a:extLst>
                </a:gridCol>
              </a:tblGrid>
              <a:tr h="616301">
                <a:tc>
                  <a:txBody>
                    <a:bodyPr/>
                    <a:lstStyle/>
                    <a:p>
                      <a:pPr algn="ctr"/>
                      <a:endParaRPr lang="en-GB" sz="1600" dirty="0">
                        <a:solidFill>
                          <a:schemeClr val="accent4">
                            <a:lumMod val="20000"/>
                            <a:lumOff val="80000"/>
                          </a:schemeClr>
                        </a:solidFill>
                      </a:endParaRPr>
                    </a:p>
                  </a:txBody>
                  <a:tcPr anchor="ctr">
                    <a:lnL w="12700" cap="flat" cmpd="sng" algn="ctr">
                      <a:no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a:txBody>
                    <a:bodyPr/>
                    <a:lstStyle/>
                    <a:p>
                      <a:pPr algn="ctr">
                        <a:lnSpc>
                          <a:spcPct val="107000"/>
                        </a:lnSpc>
                        <a:spcAft>
                          <a:spcPts val="800"/>
                        </a:spcAft>
                      </a:pPr>
                      <a:r>
                        <a:rPr lang="en-GB" sz="1600" dirty="0">
                          <a:solidFill>
                            <a:schemeClr val="accent4">
                              <a:lumMod val="20000"/>
                              <a:lumOff val="80000"/>
                            </a:schemeClr>
                          </a:solidFill>
                          <a:effectLst/>
                        </a:rPr>
                        <a:t>#    @User</a:t>
                      </a:r>
                      <a:endParaRPr lang="en-GB" sz="16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1600" dirty="0">
                          <a:solidFill>
                            <a:schemeClr val="accent4">
                              <a:lumMod val="20000"/>
                              <a:lumOff val="80000"/>
                            </a:schemeClr>
                          </a:solidFill>
                          <a:effectLst/>
                        </a:rPr>
                        <a:t>Tokenized</a:t>
                      </a:r>
                      <a:endParaRPr lang="en-GB" sz="16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1600" b="1" i="0" u="none" strike="noStrike" cap="none" dirty="0">
                          <a:solidFill>
                            <a:schemeClr val="accent4">
                              <a:lumMod val="20000"/>
                              <a:lumOff val="80000"/>
                            </a:schemeClr>
                          </a:solidFill>
                          <a:effectLst/>
                          <a:latin typeface="+mn-lt"/>
                          <a:ea typeface="+mn-ea"/>
                          <a:cs typeface="+mn-cs"/>
                          <a:sym typeface="Arial"/>
                        </a:rPr>
                        <a:t>Emoji</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nl-NL" sz="1600" b="1" i="0" u="none" strike="noStrike" cap="none" dirty="0" err="1">
                          <a:solidFill>
                            <a:schemeClr val="accent4">
                              <a:lumMod val="20000"/>
                              <a:lumOff val="80000"/>
                            </a:schemeClr>
                          </a:solidFill>
                          <a:effectLst/>
                          <a:latin typeface="+mn-lt"/>
                          <a:ea typeface="+mn-ea"/>
                          <a:cs typeface="+mn-cs"/>
                          <a:sym typeface="Arial"/>
                        </a:rPr>
                        <a:t>Punctuation</a:t>
                      </a:r>
                      <a:endParaRPr lang="en-GB" sz="1600" b="1" i="0" u="none" strike="noStrike" cap="none" dirty="0">
                        <a:solidFill>
                          <a:schemeClr val="accent4">
                            <a:lumMod val="20000"/>
                            <a:lumOff val="80000"/>
                          </a:schemeClr>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1600" b="1" i="0" u="none" strike="noStrike" cap="none" noProof="0" dirty="0">
                          <a:solidFill>
                            <a:schemeClr val="accent4">
                              <a:lumMod val="20000"/>
                              <a:lumOff val="80000"/>
                            </a:schemeClr>
                          </a:solidFill>
                          <a:effectLst/>
                          <a:latin typeface="+mn-lt"/>
                          <a:ea typeface="+mn-ea"/>
                          <a:cs typeface="+mn-cs"/>
                          <a:sym typeface="Arial"/>
                        </a:rPr>
                        <a:t>Lemmatized</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extLst>
                  <a:ext uri="{0D108BD9-81ED-4DB2-BD59-A6C34878D82A}">
                    <a16:rowId xmlns:a16="http://schemas.microsoft.com/office/drawing/2014/main" val="3727539616"/>
                  </a:ext>
                </a:extLst>
              </a:tr>
              <a:tr h="438772">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1500" dirty="0" err="1">
                          <a:solidFill>
                            <a:schemeClr val="accent4">
                              <a:lumMod val="20000"/>
                              <a:lumOff val="80000"/>
                            </a:schemeClr>
                          </a:solidFill>
                          <a:effectLst/>
                        </a:rPr>
                        <a:t>roberta_tweet</a:t>
                      </a:r>
                      <a:endParaRPr lang="en-GB" sz="1500" dirty="0">
                        <a:solidFill>
                          <a:schemeClr val="accent4">
                            <a:lumMod val="20000"/>
                            <a:lumOff val="80000"/>
                          </a:schemeClr>
                        </a:solidFill>
                        <a:effectLst/>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R="0" algn="ctr" rtl="0">
                        <a:lnSpc>
                          <a:spcPct val="107000"/>
                        </a:lnSpc>
                        <a:spcBef>
                          <a:spcPts val="0"/>
                        </a:spcBef>
                        <a:spcAft>
                          <a:spcPts val="800"/>
                        </a:spcAft>
                        <a:buClr>
                          <a:srgbClr val="000000"/>
                        </a:buClr>
                        <a:buFont typeface="Arial"/>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52027017"/>
                  </a:ext>
                </a:extLst>
              </a:tr>
              <a:tr h="438772">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1500" dirty="0" err="1">
                          <a:solidFill>
                            <a:schemeClr val="accent4">
                              <a:lumMod val="20000"/>
                              <a:lumOff val="80000"/>
                            </a:schemeClr>
                          </a:solidFill>
                          <a:effectLst/>
                        </a:rPr>
                        <a:t>roberta_hashtag_tweet</a:t>
                      </a:r>
                      <a:endParaRPr lang="en-GB" sz="1500" dirty="0">
                        <a:solidFill>
                          <a:schemeClr val="accent4">
                            <a:lumMod val="20000"/>
                            <a:lumOff val="80000"/>
                          </a:schemeClr>
                        </a:solidFill>
                        <a:effectLst/>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34322723"/>
                  </a:ext>
                </a:extLst>
              </a:tr>
              <a:tr h="438772">
                <a:tc>
                  <a:txBody>
                    <a:bodyPr/>
                    <a:lstStyle/>
                    <a:p>
                      <a:pPr algn="ctr">
                        <a:lnSpc>
                          <a:spcPct val="107000"/>
                        </a:lnSpc>
                        <a:spcAft>
                          <a:spcPts val="800"/>
                        </a:spcAft>
                      </a:pPr>
                      <a:r>
                        <a:rPr lang="en-GB" sz="1500" dirty="0" err="1">
                          <a:solidFill>
                            <a:schemeClr val="accent4">
                              <a:lumMod val="20000"/>
                              <a:lumOff val="80000"/>
                            </a:schemeClr>
                          </a:solidFill>
                          <a:effectLst/>
                        </a:rPr>
                        <a:t>roberta_token_tweet</a:t>
                      </a:r>
                      <a:endParaRPr lang="en-GB" sz="15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02846622"/>
                  </a:ext>
                </a:extLst>
              </a:tr>
              <a:tr h="438772">
                <a:tc>
                  <a:txBody>
                    <a:bodyPr/>
                    <a:lstStyle/>
                    <a:p>
                      <a:pPr algn="ctr">
                        <a:lnSpc>
                          <a:spcPct val="107000"/>
                        </a:lnSpc>
                        <a:spcAft>
                          <a:spcPts val="800"/>
                        </a:spcAft>
                      </a:pPr>
                      <a:r>
                        <a:rPr lang="en-GB" sz="1500" dirty="0" err="1">
                          <a:solidFill>
                            <a:schemeClr val="accent4">
                              <a:lumMod val="20000"/>
                              <a:lumOff val="80000"/>
                            </a:schemeClr>
                          </a:solidFill>
                          <a:effectLst/>
                        </a:rPr>
                        <a:t>roberta_token_demojize</a:t>
                      </a:r>
                      <a:endParaRPr lang="en-GB" sz="15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901653585"/>
                  </a:ext>
                </a:extLst>
              </a:tr>
              <a:tr h="438772">
                <a:tc>
                  <a:txBody>
                    <a:bodyPr/>
                    <a:lstStyle/>
                    <a:p>
                      <a:pPr algn="ctr">
                        <a:lnSpc>
                          <a:spcPct val="107000"/>
                        </a:lnSpc>
                        <a:spcAft>
                          <a:spcPts val="800"/>
                        </a:spcAft>
                      </a:pPr>
                      <a:r>
                        <a:rPr lang="en-GB" sz="1500" dirty="0" err="1">
                          <a:solidFill>
                            <a:schemeClr val="accent4">
                              <a:lumMod val="20000"/>
                              <a:lumOff val="80000"/>
                            </a:schemeClr>
                          </a:solidFill>
                          <a:effectLst/>
                        </a:rPr>
                        <a:t>roberta_lemma</a:t>
                      </a:r>
                      <a:endParaRPr lang="en-GB" sz="15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687680970"/>
                  </a:ext>
                </a:extLst>
              </a:tr>
            </a:tbl>
          </a:graphicData>
        </a:graphic>
      </p:graphicFrame>
    </p:spTree>
    <p:extLst>
      <p:ext uri="{BB962C8B-B14F-4D97-AF65-F5344CB8AC3E}">
        <p14:creationId xmlns:p14="http://schemas.microsoft.com/office/powerpoint/2010/main" val="1462123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29</a:t>
            </a:fld>
            <a:endParaRPr dirty="0">
              <a:solidFill>
                <a:srgbClr val="FCF78F"/>
              </a:solidFill>
            </a:endParaRPr>
          </a:p>
        </p:txBody>
      </p:sp>
      <p:sp>
        <p:nvSpPr>
          <p:cNvPr id="199" name="Google Shape;199;p7"/>
          <p:cNvSpPr txBox="1"/>
          <p:nvPr/>
        </p:nvSpPr>
        <p:spPr>
          <a:xfrm>
            <a:off x="3314699" y="874494"/>
            <a:ext cx="7458075" cy="164010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sz="1800" b="0" dirty="0">
              <a:effectLst/>
              <a:latin typeface="Courier New" panose="02070309020205020404" pitchFamily="49" charset="0"/>
            </a:endParaRPr>
          </a:p>
          <a:p>
            <a:endParaRPr lang="en-GB" b="1" dirty="0">
              <a:solidFill>
                <a:srgbClr val="FCF78F"/>
              </a:solidFill>
              <a:latin typeface="Franklin Gothic Book" panose="020B0503020102020204" pitchFamily="34" charset="0"/>
              <a:cs typeface="Courier New" panose="02070309020205020404" pitchFamily="49" charset="0"/>
            </a:endParaRPr>
          </a:p>
          <a:p>
            <a:r>
              <a:rPr lang="en-GB" b="1" dirty="0" err="1">
                <a:solidFill>
                  <a:srgbClr val="FCF78F"/>
                </a:solidFill>
                <a:latin typeface="Franklin Gothic Book" panose="020B0503020102020204" pitchFamily="34" charset="0"/>
                <a:cs typeface="Courier New" panose="02070309020205020404" pitchFamily="49" charset="0"/>
              </a:rPr>
              <a:t>ClassificationModel</a:t>
            </a:r>
            <a:r>
              <a:rPr lang="en-GB" b="1" dirty="0">
                <a:solidFill>
                  <a:srgbClr val="FCF78F"/>
                </a:solidFill>
                <a:latin typeface="Franklin Gothic Book" panose="020B0503020102020204" pitchFamily="34" charset="0"/>
                <a:cs typeface="Courier New" panose="02070309020205020404" pitchFamily="49" charset="0"/>
              </a:rPr>
              <a:t>(</a:t>
            </a:r>
          </a:p>
          <a:p>
            <a:r>
              <a:rPr lang="en-GB" b="1" dirty="0">
                <a:solidFill>
                  <a:srgbClr val="FCF78F"/>
                </a:solidFill>
                <a:latin typeface="Franklin Gothic Book" panose="020B0503020102020204" pitchFamily="34" charset="0"/>
                <a:cs typeface="Courier New" panose="02070309020205020404" pitchFamily="49" charset="0"/>
              </a:rPr>
              <a:t>'</a:t>
            </a:r>
            <a:r>
              <a:rPr lang="en-GB" b="1" dirty="0" err="1">
                <a:solidFill>
                  <a:srgbClr val="FCF78F"/>
                </a:solidFill>
                <a:latin typeface="Franklin Gothic Book" panose="020B0503020102020204" pitchFamily="34" charset="0"/>
                <a:cs typeface="Courier New" panose="02070309020205020404" pitchFamily="49" charset="0"/>
              </a:rPr>
              <a:t>roberta</a:t>
            </a:r>
            <a:r>
              <a:rPr lang="en-GB" b="1" dirty="0">
                <a:solidFill>
                  <a:srgbClr val="FCF78F"/>
                </a:solidFill>
                <a:latin typeface="Franklin Gothic Book" panose="020B0503020102020204" pitchFamily="34" charset="0"/>
                <a:cs typeface="Courier New" panose="02070309020205020404" pitchFamily="49" charset="0"/>
              </a:rPr>
              <a:t>’, '</a:t>
            </a:r>
            <a:r>
              <a:rPr lang="en-GB" b="1" dirty="0" err="1">
                <a:solidFill>
                  <a:srgbClr val="FCF78F"/>
                </a:solidFill>
                <a:latin typeface="Franklin Gothic Book" panose="020B0503020102020204" pitchFamily="34" charset="0"/>
                <a:cs typeface="Courier New" panose="02070309020205020404" pitchFamily="49" charset="0"/>
              </a:rPr>
              <a:t>roberta</a:t>
            </a:r>
            <a:r>
              <a:rPr lang="en-GB" b="1" dirty="0">
                <a:solidFill>
                  <a:srgbClr val="FCF78F"/>
                </a:solidFill>
                <a:latin typeface="Franklin Gothic Book" panose="020B0503020102020204" pitchFamily="34" charset="0"/>
                <a:cs typeface="Courier New" panose="02070309020205020404" pitchFamily="49" charset="0"/>
              </a:rPr>
              <a:t>-base', </a:t>
            </a:r>
            <a:r>
              <a:rPr lang="en-GB" b="1" dirty="0" err="1">
                <a:solidFill>
                  <a:srgbClr val="FCF78F"/>
                </a:solidFill>
                <a:latin typeface="Franklin Gothic Book" panose="020B0503020102020204" pitchFamily="34" charset="0"/>
                <a:cs typeface="Courier New" panose="02070309020205020404" pitchFamily="49" charset="0"/>
              </a:rPr>
              <a:t>num_labels</a:t>
            </a:r>
            <a:r>
              <a:rPr lang="en-GB" b="1" dirty="0">
                <a:solidFill>
                  <a:srgbClr val="FCF78F"/>
                </a:solidFill>
                <a:latin typeface="Franklin Gothic Book" panose="020B0503020102020204" pitchFamily="34" charset="0"/>
                <a:cs typeface="Courier New" panose="02070309020205020404" pitchFamily="49" charset="0"/>
              </a:rPr>
              <a:t>=2,</a:t>
            </a:r>
          </a:p>
          <a:p>
            <a:r>
              <a:rPr lang="en-GB" b="1" dirty="0">
                <a:solidFill>
                  <a:srgbClr val="FCF78F"/>
                </a:solidFill>
                <a:latin typeface="Franklin Gothic Book" panose="020B0503020102020204" pitchFamily="34" charset="0"/>
                <a:cs typeface="Courier New" panose="02070309020205020404" pitchFamily="49" charset="0"/>
              </a:rPr>
              <a:t> </a:t>
            </a:r>
            <a:r>
              <a:rPr lang="en-GB" b="1" dirty="0" err="1">
                <a:solidFill>
                  <a:srgbClr val="FCF78F"/>
                </a:solidFill>
                <a:latin typeface="Franklin Gothic Book" panose="020B0503020102020204" pitchFamily="34" charset="0"/>
                <a:cs typeface="Courier New" panose="02070309020205020404" pitchFamily="49" charset="0"/>
              </a:rPr>
              <a:t>args</a:t>
            </a:r>
            <a:r>
              <a:rPr lang="en-GB" b="1" dirty="0">
                <a:solidFill>
                  <a:srgbClr val="FCF78F"/>
                </a:solidFill>
                <a:latin typeface="Franklin Gothic Book" panose="020B0503020102020204" pitchFamily="34" charset="0"/>
                <a:cs typeface="Courier New" panose="02070309020205020404" pitchFamily="49" charset="0"/>
              </a:rPr>
              <a:t>=</a:t>
            </a:r>
            <a:r>
              <a:rPr lang="en-GB" b="1" dirty="0" err="1">
                <a:solidFill>
                  <a:srgbClr val="FCF78F"/>
                </a:solidFill>
                <a:latin typeface="Franklin Gothic Book" panose="020B0503020102020204" pitchFamily="34" charset="0"/>
                <a:cs typeface="Courier New" panose="02070309020205020404" pitchFamily="49" charset="0"/>
              </a:rPr>
              <a:t>model_args</a:t>
            </a:r>
            <a:r>
              <a:rPr lang="en-GB" b="1" dirty="0">
                <a:solidFill>
                  <a:srgbClr val="FCF78F"/>
                </a:solidFill>
                <a:latin typeface="Franklin Gothic Book" panose="020B0503020102020204" pitchFamily="34" charset="0"/>
                <a:cs typeface="Courier New" panose="02070309020205020404" pitchFamily="49" charset="0"/>
              </a:rPr>
              <a:t>, </a:t>
            </a:r>
            <a:r>
              <a:rPr lang="en-GB" b="1" dirty="0" err="1">
                <a:solidFill>
                  <a:srgbClr val="FCF78F"/>
                </a:solidFill>
                <a:latin typeface="Franklin Gothic Book" panose="020B0503020102020204" pitchFamily="34" charset="0"/>
                <a:cs typeface="Courier New" panose="02070309020205020404" pitchFamily="49" charset="0"/>
              </a:rPr>
              <a:t>use_cuda</a:t>
            </a:r>
            <a:r>
              <a:rPr lang="en-GB" b="1" dirty="0">
                <a:solidFill>
                  <a:srgbClr val="FCF78F"/>
                </a:solidFill>
                <a:latin typeface="Franklin Gothic Book" panose="020B0503020102020204" pitchFamily="34" charset="0"/>
                <a:cs typeface="Courier New" panose="02070309020205020404" pitchFamily="49" charset="0"/>
              </a:rPr>
              <a:t>=True)</a:t>
            </a:r>
          </a:p>
          <a:p>
            <a:endParaRPr lang="en-GB" sz="1800" dirty="0">
              <a:latin typeface="Courier New" panose="02070309020205020404" pitchFamily="49" charset="0"/>
            </a:endParaRPr>
          </a:p>
        </p:txBody>
      </p:sp>
      <p:sp>
        <p:nvSpPr>
          <p:cNvPr id="200" name="Google Shape;200;p7"/>
          <p:cNvSpPr txBox="1"/>
          <p:nvPr/>
        </p:nvSpPr>
        <p:spPr>
          <a:xfrm>
            <a:off x="4916843"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RoBERTa</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48190"/>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algn="ct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endParaRPr lang="nl-NL" sz="2000" dirty="0">
              <a:solidFill>
                <a:srgbClr val="FCF78F"/>
              </a:solidFil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14699" y="4493416"/>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Early Stopping</a:t>
            </a:r>
            <a:endParaRPr dirty="0">
              <a:solidFill>
                <a:srgbClr val="FFFF66"/>
              </a:solidFill>
            </a:endParaRPr>
          </a:p>
        </p:txBody>
      </p:sp>
      <p:sp>
        <p:nvSpPr>
          <p:cNvPr id="11" name="Google Shape;107;p2">
            <a:extLst>
              <a:ext uri="{FF2B5EF4-FFF2-40B4-BE49-F238E27FC236}">
                <a16:creationId xmlns:a16="http://schemas.microsoft.com/office/drawing/2014/main" id="{D215AFB1-9470-4582-9823-5FDC52A7BDB8}"/>
              </a:ext>
            </a:extLst>
          </p:cNvPr>
          <p:cNvSpPr txBox="1"/>
          <p:nvPr/>
        </p:nvSpPr>
        <p:spPr>
          <a:xfrm>
            <a:off x="3314699" y="5086261"/>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Pickle</a:t>
            </a:r>
          </a:p>
        </p:txBody>
      </p:sp>
      <p:sp>
        <p:nvSpPr>
          <p:cNvPr id="10" name="Google Shape;107;p2">
            <a:extLst>
              <a:ext uri="{FF2B5EF4-FFF2-40B4-BE49-F238E27FC236}">
                <a16:creationId xmlns:a16="http://schemas.microsoft.com/office/drawing/2014/main" id="{C3ABF2AF-B2C9-412A-A032-C0B0A25047BF}"/>
              </a:ext>
            </a:extLst>
          </p:cNvPr>
          <p:cNvSpPr txBox="1"/>
          <p:nvPr/>
        </p:nvSpPr>
        <p:spPr>
          <a:xfrm>
            <a:off x="3314699" y="2707376"/>
            <a:ext cx="7483200" cy="159326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b="1" dirty="0" err="1">
                <a:solidFill>
                  <a:srgbClr val="FCF78F"/>
                </a:solidFill>
                <a:latin typeface="Franklin Gothic Book" panose="020B0503020102020204" pitchFamily="34" charset="0"/>
                <a:cs typeface="Courier New" panose="02070309020205020404" pitchFamily="49" charset="0"/>
              </a:rPr>
              <a:t>model_args.num_train_epochs</a:t>
            </a:r>
            <a:r>
              <a:rPr lang="en-GB" b="1" dirty="0">
                <a:solidFill>
                  <a:srgbClr val="FCF78F"/>
                </a:solidFill>
                <a:latin typeface="Franklin Gothic Book" panose="020B0503020102020204" pitchFamily="34" charset="0"/>
                <a:cs typeface="Courier New" panose="02070309020205020404" pitchFamily="49" charset="0"/>
              </a:rPr>
              <a:t>=6</a:t>
            </a:r>
          </a:p>
          <a:p>
            <a:r>
              <a:rPr lang="en-GB" b="1" dirty="0" err="1">
                <a:solidFill>
                  <a:srgbClr val="FCF78F"/>
                </a:solidFill>
                <a:latin typeface="Franklin Gothic Book" panose="020B0503020102020204" pitchFamily="34" charset="0"/>
                <a:cs typeface="Courier New" panose="02070309020205020404" pitchFamily="49" charset="0"/>
              </a:rPr>
              <a:t>model_args.train_batch_size</a:t>
            </a:r>
            <a:r>
              <a:rPr lang="en-GB" b="1" dirty="0">
                <a:solidFill>
                  <a:srgbClr val="FCF78F"/>
                </a:solidFill>
                <a:latin typeface="Franklin Gothic Book" panose="020B0503020102020204" pitchFamily="34" charset="0"/>
                <a:cs typeface="Courier New" panose="02070309020205020404" pitchFamily="49" charset="0"/>
              </a:rPr>
              <a:t>=64</a:t>
            </a:r>
          </a:p>
          <a:p>
            <a:r>
              <a:rPr lang="en-GB" b="1" dirty="0" err="1">
                <a:solidFill>
                  <a:srgbClr val="FCF78F"/>
                </a:solidFill>
                <a:latin typeface="Franklin Gothic Book" panose="020B0503020102020204" pitchFamily="34" charset="0"/>
                <a:cs typeface="Courier New" panose="02070309020205020404" pitchFamily="49" charset="0"/>
              </a:rPr>
              <a:t>model_args.learning_rate</a:t>
            </a:r>
            <a:r>
              <a:rPr lang="en-GB" b="1" dirty="0">
                <a:solidFill>
                  <a:srgbClr val="FCF78F"/>
                </a:solidFill>
                <a:latin typeface="Franklin Gothic Book" panose="020B0503020102020204" pitchFamily="34" charset="0"/>
                <a:cs typeface="Courier New" panose="02070309020205020404" pitchFamily="49" charset="0"/>
              </a:rPr>
              <a:t>=1e-5</a:t>
            </a:r>
          </a:p>
          <a:p>
            <a:r>
              <a:rPr lang="en-GB" b="1" dirty="0" err="1">
                <a:solidFill>
                  <a:srgbClr val="FCF78F"/>
                </a:solidFill>
                <a:latin typeface="Franklin Gothic Book" panose="020B0503020102020204" pitchFamily="34" charset="0"/>
                <a:cs typeface="Courier New" panose="02070309020205020404" pitchFamily="49" charset="0"/>
              </a:rPr>
              <a:t>model_args.max_seq_length</a:t>
            </a:r>
            <a:r>
              <a:rPr lang="en-GB" b="1" dirty="0">
                <a:solidFill>
                  <a:srgbClr val="FCF78F"/>
                </a:solidFill>
                <a:latin typeface="Franklin Gothic Book" panose="020B0503020102020204" pitchFamily="34" charset="0"/>
                <a:cs typeface="Courier New" panose="02070309020205020404" pitchFamily="49" charset="0"/>
              </a:rPr>
              <a:t>=128</a:t>
            </a:r>
          </a:p>
        </p:txBody>
      </p:sp>
    </p:spTree>
    <p:extLst>
      <p:ext uri="{BB962C8B-B14F-4D97-AF65-F5344CB8AC3E}">
        <p14:creationId xmlns:p14="http://schemas.microsoft.com/office/powerpoint/2010/main" val="3842260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745685"/>
            <a:ext cx="7483200" cy="1366629"/>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Introduction</a:t>
            </a:r>
          </a:p>
        </p:txBody>
      </p:sp>
    </p:spTree>
    <p:extLst>
      <p:ext uri="{BB962C8B-B14F-4D97-AF65-F5344CB8AC3E}">
        <p14:creationId xmlns:p14="http://schemas.microsoft.com/office/powerpoint/2010/main" val="2745184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30</a:t>
            </a:fld>
            <a:endParaRPr dirty="0">
              <a:solidFill>
                <a:srgbClr val="FCF78F"/>
              </a:solidFill>
            </a:endParaRPr>
          </a:p>
        </p:txBody>
      </p:sp>
      <p:sp>
        <p:nvSpPr>
          <p:cNvPr id="200" name="Google Shape;200;p7"/>
          <p:cNvSpPr txBox="1"/>
          <p:nvPr/>
        </p:nvSpPr>
        <p:spPr>
          <a:xfrm>
            <a:off x="4916842" y="54819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Majority Vote</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48190"/>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algn="ct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endParaRPr lang="nl-NL" sz="2000" dirty="0">
              <a:solidFill>
                <a:srgbClr val="FCF78F"/>
              </a:solidFill>
            </a:endParaRPr>
          </a:p>
        </p:txBody>
      </p:sp>
      <p:graphicFrame>
        <p:nvGraphicFramePr>
          <p:cNvPr id="2" name="Tabel 2">
            <a:extLst>
              <a:ext uri="{FF2B5EF4-FFF2-40B4-BE49-F238E27FC236}">
                <a16:creationId xmlns:a16="http://schemas.microsoft.com/office/drawing/2014/main" id="{03346600-CA83-482A-B44B-886B8A6333CA}"/>
              </a:ext>
            </a:extLst>
          </p:cNvPr>
          <p:cNvGraphicFramePr>
            <a:graphicFrameLocks noGrp="1"/>
          </p:cNvGraphicFramePr>
          <p:nvPr>
            <p:extLst>
              <p:ext uri="{D42A27DB-BD31-4B8C-83A1-F6EECF244321}">
                <p14:modId xmlns:p14="http://schemas.microsoft.com/office/powerpoint/2010/main" val="541470003"/>
              </p:ext>
            </p:extLst>
          </p:nvPr>
        </p:nvGraphicFramePr>
        <p:xfrm>
          <a:off x="2992297" y="1521460"/>
          <a:ext cx="8128000" cy="4079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850093215"/>
                    </a:ext>
                  </a:extLst>
                </a:gridCol>
                <a:gridCol w="1016000">
                  <a:extLst>
                    <a:ext uri="{9D8B030D-6E8A-4147-A177-3AD203B41FA5}">
                      <a16:colId xmlns:a16="http://schemas.microsoft.com/office/drawing/2014/main" val="375906510"/>
                    </a:ext>
                  </a:extLst>
                </a:gridCol>
                <a:gridCol w="1016000">
                  <a:extLst>
                    <a:ext uri="{9D8B030D-6E8A-4147-A177-3AD203B41FA5}">
                      <a16:colId xmlns:a16="http://schemas.microsoft.com/office/drawing/2014/main" val="1228958080"/>
                    </a:ext>
                  </a:extLst>
                </a:gridCol>
                <a:gridCol w="1016000">
                  <a:extLst>
                    <a:ext uri="{9D8B030D-6E8A-4147-A177-3AD203B41FA5}">
                      <a16:colId xmlns:a16="http://schemas.microsoft.com/office/drawing/2014/main" val="3972884803"/>
                    </a:ext>
                  </a:extLst>
                </a:gridCol>
                <a:gridCol w="1016000">
                  <a:extLst>
                    <a:ext uri="{9D8B030D-6E8A-4147-A177-3AD203B41FA5}">
                      <a16:colId xmlns:a16="http://schemas.microsoft.com/office/drawing/2014/main" val="212691449"/>
                    </a:ext>
                  </a:extLst>
                </a:gridCol>
                <a:gridCol w="1016000">
                  <a:extLst>
                    <a:ext uri="{9D8B030D-6E8A-4147-A177-3AD203B41FA5}">
                      <a16:colId xmlns:a16="http://schemas.microsoft.com/office/drawing/2014/main" val="1624794209"/>
                    </a:ext>
                  </a:extLst>
                </a:gridCol>
                <a:gridCol w="1016000">
                  <a:extLst>
                    <a:ext uri="{9D8B030D-6E8A-4147-A177-3AD203B41FA5}">
                      <a16:colId xmlns:a16="http://schemas.microsoft.com/office/drawing/2014/main" val="371578194"/>
                    </a:ext>
                  </a:extLst>
                </a:gridCol>
                <a:gridCol w="1016000">
                  <a:extLst>
                    <a:ext uri="{9D8B030D-6E8A-4147-A177-3AD203B41FA5}">
                      <a16:colId xmlns:a16="http://schemas.microsoft.com/office/drawing/2014/main" val="3601987787"/>
                    </a:ext>
                  </a:extLst>
                </a:gridCol>
              </a:tblGrid>
              <a:tr h="370840">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CF78F"/>
                    </a:solidFill>
                  </a:tcPr>
                </a:tc>
                <a:tc>
                  <a:txBody>
                    <a:bodyPr/>
                    <a:lstStyle/>
                    <a:p>
                      <a:pPr algn="ctr"/>
                      <a:r>
                        <a:rPr lang="en-GB" sz="1800" dirty="0" err="1">
                          <a:solidFill>
                            <a:schemeClr val="accent4">
                              <a:lumMod val="20000"/>
                              <a:lumOff val="80000"/>
                            </a:schemeClr>
                          </a:solidFill>
                        </a:rPr>
                        <a:t>twt</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err="1">
                          <a:solidFill>
                            <a:schemeClr val="accent4">
                              <a:lumMod val="20000"/>
                              <a:lumOff val="80000"/>
                            </a:schemeClr>
                          </a:solidFill>
                        </a:rPr>
                        <a:t>tok_tw</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err="1">
                          <a:solidFill>
                            <a:schemeClr val="accent4">
                              <a:lumMod val="20000"/>
                              <a:lumOff val="80000"/>
                            </a:schemeClr>
                          </a:solidFill>
                        </a:rPr>
                        <a:t>tok_d</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err="1">
                          <a:solidFill>
                            <a:schemeClr val="accent4">
                              <a:lumMod val="20000"/>
                              <a:lumOff val="80000"/>
                            </a:schemeClr>
                          </a:solidFill>
                        </a:rPr>
                        <a:t>lem</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err="1">
                          <a:solidFill>
                            <a:schemeClr val="accent4">
                              <a:lumMod val="20000"/>
                              <a:lumOff val="80000"/>
                            </a:schemeClr>
                          </a:solidFill>
                        </a:rPr>
                        <a:t>hsh</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chemeClr val="accent4">
                              <a:lumMod val="20000"/>
                              <a:lumOff val="80000"/>
                            </a:schemeClr>
                          </a:solidFill>
                        </a:rPr>
                        <a:t>sum</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chemeClr val="accent4">
                              <a:lumMod val="20000"/>
                              <a:lumOff val="80000"/>
                            </a:schemeClr>
                          </a:solidFill>
                        </a:rPr>
                        <a:t>mv</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extLst>
                  <a:ext uri="{0D108BD9-81ED-4DB2-BD59-A6C34878D82A}">
                    <a16:rowId xmlns:a16="http://schemas.microsoft.com/office/drawing/2014/main" val="2738226640"/>
                  </a:ext>
                </a:extLst>
              </a:tr>
              <a:tr h="370840">
                <a:tc>
                  <a:txBody>
                    <a:bodyPr/>
                    <a:lstStyle/>
                    <a:p>
                      <a:pPr algn="ctr"/>
                      <a:r>
                        <a:rPr lang="en-GB" sz="1800" dirty="0">
                          <a:solidFill>
                            <a:schemeClr val="accent4">
                              <a:lumMod val="20000"/>
                              <a:lumOff val="80000"/>
                            </a:schemeClr>
                          </a:solidFill>
                        </a:rPr>
                        <a:t>0</a:t>
                      </a: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5</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26325238"/>
                  </a:ext>
                </a:extLst>
              </a:tr>
              <a:tr h="370840">
                <a:tc>
                  <a:txBody>
                    <a:bodyPr/>
                    <a:lstStyle/>
                    <a:p>
                      <a:pPr algn="ctr"/>
                      <a:r>
                        <a:rPr lang="en-GB" sz="1800" dirty="0">
                          <a:solidFill>
                            <a:schemeClr val="accent4">
                              <a:lumMod val="20000"/>
                              <a:lumOff val="80000"/>
                            </a:schemeClr>
                          </a:solidFill>
                        </a:rPr>
                        <a:t>1</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50095053"/>
                  </a:ext>
                </a:extLst>
              </a:tr>
              <a:tr h="370840">
                <a:tc>
                  <a:txBody>
                    <a:bodyPr/>
                    <a:lstStyle/>
                    <a:p>
                      <a:pPr algn="ctr"/>
                      <a:r>
                        <a:rPr lang="en-GB" sz="1800" dirty="0">
                          <a:solidFill>
                            <a:schemeClr val="accent4">
                              <a:lumMod val="20000"/>
                              <a:lumOff val="80000"/>
                            </a:schemeClr>
                          </a:solidFill>
                        </a:rPr>
                        <a:t>2</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89507594"/>
                  </a:ext>
                </a:extLst>
              </a:tr>
              <a:tr h="370840">
                <a:tc>
                  <a:txBody>
                    <a:bodyPr/>
                    <a:lstStyle/>
                    <a:p>
                      <a:pPr algn="ctr"/>
                      <a:r>
                        <a:rPr lang="en-GB" sz="1800" dirty="0">
                          <a:solidFill>
                            <a:schemeClr val="accent4">
                              <a:lumMod val="20000"/>
                              <a:lumOff val="80000"/>
                            </a:schemeClr>
                          </a:solidFill>
                        </a:rPr>
                        <a:t>3</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581445329"/>
                  </a:ext>
                </a:extLst>
              </a:tr>
              <a:tr h="370840">
                <a:tc>
                  <a:txBody>
                    <a:bodyPr/>
                    <a:lstStyle/>
                    <a:p>
                      <a:pPr algn="ctr"/>
                      <a:r>
                        <a:rPr lang="en-GB" sz="1800" dirty="0">
                          <a:solidFill>
                            <a:schemeClr val="accent4">
                              <a:lumMod val="20000"/>
                              <a:lumOff val="80000"/>
                            </a:schemeClr>
                          </a:solidFill>
                        </a:rPr>
                        <a:t>4</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81494320"/>
                  </a:ext>
                </a:extLst>
              </a:tr>
              <a:tr h="370840">
                <a:tc>
                  <a:txBody>
                    <a:bodyPr/>
                    <a:lstStyle/>
                    <a:p>
                      <a:pPr algn="ctr"/>
                      <a:r>
                        <a:rPr lang="en-GB" sz="1800" dirty="0">
                          <a:solidFill>
                            <a:schemeClr val="accent4">
                              <a:lumMod val="20000"/>
                              <a:lumOff val="80000"/>
                            </a:schemeClr>
                          </a:solidFill>
                        </a:rPr>
                        <a:t>5</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5</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97362745"/>
                  </a:ext>
                </a:extLst>
              </a:tr>
              <a:tr h="370840">
                <a:tc>
                  <a:txBody>
                    <a:bodyPr/>
                    <a:lstStyle/>
                    <a:p>
                      <a:pPr algn="ctr"/>
                      <a:r>
                        <a:rPr lang="en-GB" sz="1800" dirty="0">
                          <a:solidFill>
                            <a:schemeClr val="accent4">
                              <a:lumMod val="20000"/>
                              <a:lumOff val="80000"/>
                            </a:schemeClr>
                          </a:solidFill>
                        </a:rPr>
                        <a:t>6</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4</a:t>
                      </a: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863219270"/>
                  </a:ext>
                </a:extLst>
              </a:tr>
              <a:tr h="370840">
                <a:tc>
                  <a:txBody>
                    <a:bodyPr/>
                    <a:lstStyle/>
                    <a:p>
                      <a:pPr algn="ctr"/>
                      <a:r>
                        <a:rPr lang="en-GB" sz="1800" dirty="0">
                          <a:solidFill>
                            <a:schemeClr val="accent4">
                              <a:lumMod val="20000"/>
                              <a:lumOff val="80000"/>
                            </a:schemeClr>
                          </a:solidFill>
                        </a:rPr>
                        <a:t>7</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5</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48469976"/>
                  </a:ext>
                </a:extLst>
              </a:tr>
              <a:tr h="370840">
                <a:tc>
                  <a:txBody>
                    <a:bodyPr/>
                    <a:lstStyle/>
                    <a:p>
                      <a:pPr algn="ctr"/>
                      <a:r>
                        <a:rPr lang="en-GB" sz="1800" dirty="0">
                          <a:solidFill>
                            <a:schemeClr val="accent4">
                              <a:lumMod val="20000"/>
                              <a:lumOff val="80000"/>
                            </a:schemeClr>
                          </a:solidFill>
                        </a:rPr>
                        <a:t>8</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75270343"/>
                  </a:ext>
                </a:extLst>
              </a:tr>
              <a:tr h="370840">
                <a:tc>
                  <a:txBody>
                    <a:bodyPr/>
                    <a:lstStyle/>
                    <a:p>
                      <a:pPr algn="ctr"/>
                      <a:r>
                        <a:rPr lang="en-GB" sz="1800" dirty="0">
                          <a:solidFill>
                            <a:schemeClr val="accent4">
                              <a:lumMod val="20000"/>
                              <a:lumOff val="80000"/>
                            </a:schemeClr>
                          </a:solidFill>
                        </a:rPr>
                        <a:t>9</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00292912"/>
                  </a:ext>
                </a:extLst>
              </a:tr>
            </a:tbl>
          </a:graphicData>
        </a:graphic>
      </p:graphicFrame>
    </p:spTree>
    <p:extLst>
      <p:ext uri="{BB962C8B-B14F-4D97-AF65-F5344CB8AC3E}">
        <p14:creationId xmlns:p14="http://schemas.microsoft.com/office/powerpoint/2010/main" val="2431586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31</a:t>
            </a:fld>
            <a:endParaRPr dirty="0">
              <a:solidFill>
                <a:srgbClr val="FCF78F"/>
              </a:solidFill>
            </a:endParaRPr>
          </a:p>
        </p:txBody>
      </p:sp>
      <p:sp>
        <p:nvSpPr>
          <p:cNvPr id="7" name="Google Shape;106;p2">
            <a:extLst>
              <a:ext uri="{FF2B5EF4-FFF2-40B4-BE49-F238E27FC236}">
                <a16:creationId xmlns:a16="http://schemas.microsoft.com/office/drawing/2014/main" id="{CAEDBEF3-A32F-4808-8DEF-AF1B2828A374}"/>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p>
        </p:txBody>
      </p:sp>
      <p:sp>
        <p:nvSpPr>
          <p:cNvPr id="6" name="Google Shape;107;p2">
            <a:extLst>
              <a:ext uri="{FF2B5EF4-FFF2-40B4-BE49-F238E27FC236}">
                <a16:creationId xmlns:a16="http://schemas.microsoft.com/office/drawing/2014/main" id="{1CB68953-7822-4A03-A2B0-B45907095355}"/>
              </a:ext>
            </a:extLst>
          </p:cNvPr>
          <p:cNvSpPr txBox="1"/>
          <p:nvPr/>
        </p:nvSpPr>
        <p:spPr>
          <a:xfrm>
            <a:off x="3245885" y="637275"/>
            <a:ext cx="7594051" cy="71965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CF78F"/>
                </a:solidFill>
                <a:effectLst/>
                <a:latin typeface="+mj-lt"/>
                <a:ea typeface="Yu Mincho" panose="02020400000000000000" pitchFamily="18" charset="-128"/>
              </a:rPr>
              <a:t>F1-scores for the best performing </a:t>
            </a:r>
            <a:r>
              <a:rPr lang="en-GB" dirty="0" err="1">
                <a:solidFill>
                  <a:srgbClr val="FCF78F"/>
                </a:solidFill>
                <a:effectLst/>
                <a:latin typeface="+mj-lt"/>
                <a:ea typeface="Yu Mincho" panose="02020400000000000000" pitchFamily="18" charset="-128"/>
              </a:rPr>
              <a:t>RoBERTas</a:t>
            </a:r>
            <a:r>
              <a:rPr lang="en-GB" dirty="0">
                <a:solidFill>
                  <a:srgbClr val="FCF78F"/>
                </a:solidFill>
                <a:effectLst/>
                <a:latin typeface="+mj-lt"/>
                <a:ea typeface="Yu Mincho" panose="02020400000000000000" pitchFamily="18" charset="-128"/>
              </a:rPr>
              <a:t> + Majority Vote</a:t>
            </a:r>
            <a:endParaRPr dirty="0">
              <a:solidFill>
                <a:srgbClr val="FCF78F"/>
              </a:solidFill>
              <a:latin typeface="+mj-lt"/>
            </a:endParaRPr>
          </a:p>
        </p:txBody>
      </p:sp>
      <p:graphicFrame>
        <p:nvGraphicFramePr>
          <p:cNvPr id="2" name="Table 1">
            <a:extLst>
              <a:ext uri="{FF2B5EF4-FFF2-40B4-BE49-F238E27FC236}">
                <a16:creationId xmlns:a16="http://schemas.microsoft.com/office/drawing/2014/main" id="{8C3ED220-A287-4FEA-A2F1-F3BEFA24827E}"/>
              </a:ext>
            </a:extLst>
          </p:cNvPr>
          <p:cNvGraphicFramePr>
            <a:graphicFrameLocks noGrp="1"/>
          </p:cNvGraphicFramePr>
          <p:nvPr>
            <p:extLst>
              <p:ext uri="{D42A27DB-BD31-4B8C-83A1-F6EECF244321}">
                <p14:modId xmlns:p14="http://schemas.microsoft.com/office/powerpoint/2010/main" val="2946370459"/>
              </p:ext>
            </p:extLst>
          </p:nvPr>
        </p:nvGraphicFramePr>
        <p:xfrm>
          <a:off x="2299645" y="1893298"/>
          <a:ext cx="9486529" cy="3071404"/>
        </p:xfrm>
        <a:graphic>
          <a:graphicData uri="http://schemas.openxmlformats.org/drawingml/2006/table">
            <a:tbl>
              <a:tblPr firstRow="1" firstCol="1" bandRow="1">
                <a:tableStyleId>{21E4AEA4-8DFA-4A89-87EB-49C32662AFE0}</a:tableStyleId>
              </a:tblPr>
              <a:tblGrid>
                <a:gridCol w="3516411">
                  <a:extLst>
                    <a:ext uri="{9D8B030D-6E8A-4147-A177-3AD203B41FA5}">
                      <a16:colId xmlns:a16="http://schemas.microsoft.com/office/drawing/2014/main" val="803242428"/>
                    </a:ext>
                  </a:extLst>
                </a:gridCol>
                <a:gridCol w="2985059">
                  <a:extLst>
                    <a:ext uri="{9D8B030D-6E8A-4147-A177-3AD203B41FA5}">
                      <a16:colId xmlns:a16="http://schemas.microsoft.com/office/drawing/2014/main" val="3929066712"/>
                    </a:ext>
                  </a:extLst>
                </a:gridCol>
                <a:gridCol w="2985059">
                  <a:extLst>
                    <a:ext uri="{9D8B030D-6E8A-4147-A177-3AD203B41FA5}">
                      <a16:colId xmlns:a16="http://schemas.microsoft.com/office/drawing/2014/main" val="3285166117"/>
                    </a:ext>
                  </a:extLst>
                </a:gridCol>
              </a:tblGrid>
              <a:tr h="438772">
                <a:tc>
                  <a:txBody>
                    <a:bodyPr/>
                    <a:lstStyle/>
                    <a:p>
                      <a:pPr algn="ctr"/>
                      <a:endParaRPr lang="en-GB" dirty="0"/>
                    </a:p>
                  </a:txBody>
                  <a:tcPr anchor="ctr">
                    <a:lnL w="28575" cap="flat" cmpd="sng" algn="ctr">
                      <a:no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a:txBody>
                    <a:bodyPr/>
                    <a:lstStyle/>
                    <a:p>
                      <a:pPr algn="ctr">
                        <a:lnSpc>
                          <a:spcPct val="107000"/>
                        </a:lnSpc>
                        <a:spcAft>
                          <a:spcPts val="800"/>
                        </a:spcAft>
                      </a:pPr>
                      <a:r>
                        <a:rPr lang="en-GB" sz="2000" dirty="0">
                          <a:solidFill>
                            <a:schemeClr val="accent4">
                              <a:lumMod val="20000"/>
                              <a:lumOff val="80000"/>
                            </a:schemeClr>
                          </a:solidFill>
                          <a:effectLst/>
                        </a:rPr>
                        <a:t>Accuracy</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chemeClr val="accent4">
                              <a:lumMod val="20000"/>
                              <a:lumOff val="80000"/>
                            </a:schemeClr>
                          </a:solidFill>
                          <a:effectLst/>
                        </a:rPr>
                        <a:t>Macro Average</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extLst>
                  <a:ext uri="{0D108BD9-81ED-4DB2-BD59-A6C34878D82A}">
                    <a16:rowId xmlns:a16="http://schemas.microsoft.com/office/drawing/2014/main" val="3764913673"/>
                  </a:ext>
                </a:extLst>
              </a:tr>
              <a:tr h="438772">
                <a:tc>
                  <a:txBody>
                    <a:bodyPr/>
                    <a:lstStyle/>
                    <a:p>
                      <a:pPr algn="ctr">
                        <a:lnSpc>
                          <a:spcPct val="107000"/>
                        </a:lnSpc>
                        <a:spcAft>
                          <a:spcPts val="800"/>
                        </a:spcAft>
                      </a:pPr>
                      <a:r>
                        <a:rPr lang="en-GB" sz="2000" dirty="0" err="1">
                          <a:solidFill>
                            <a:schemeClr val="accent4">
                              <a:lumMod val="20000"/>
                              <a:lumOff val="80000"/>
                            </a:schemeClr>
                          </a:solidFill>
                          <a:effectLst/>
                        </a:rPr>
                        <a:t>roberta_token_demojize</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rgbClr val="FF6600"/>
                          </a:solidFill>
                          <a:effectLst/>
                        </a:rPr>
                        <a:t>0.82</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Aft>
                          <a:spcPts val="800"/>
                        </a:spcAft>
                      </a:pPr>
                      <a:r>
                        <a:rPr lang="en-GB" sz="2000" dirty="0">
                          <a:solidFill>
                            <a:srgbClr val="FF6600"/>
                          </a:solidFill>
                          <a:effectLst/>
                        </a:rPr>
                        <a:t>0.80</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586864483"/>
                  </a:ext>
                </a:extLst>
              </a:tr>
              <a:tr h="438772">
                <a:tc>
                  <a:txBody>
                    <a:bodyPr/>
                    <a:lstStyle/>
                    <a:p>
                      <a:pPr algn="ctr">
                        <a:lnSpc>
                          <a:spcPct val="107000"/>
                        </a:lnSpc>
                        <a:spcAft>
                          <a:spcPts val="800"/>
                        </a:spcAft>
                      </a:pPr>
                      <a:r>
                        <a:rPr lang="en-GB" sz="2000" dirty="0" err="1">
                          <a:solidFill>
                            <a:schemeClr val="accent4">
                              <a:lumMod val="20000"/>
                              <a:lumOff val="80000"/>
                            </a:schemeClr>
                          </a:solidFill>
                          <a:effectLst/>
                        </a:rPr>
                        <a:t>roberta_token_tweet</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rgbClr val="FF6600"/>
                          </a:solidFill>
                          <a:effectLst/>
                        </a:rPr>
                        <a:t>0.82</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Aft>
                          <a:spcPts val="800"/>
                        </a:spcAft>
                      </a:pPr>
                      <a:r>
                        <a:rPr lang="en-GB" sz="2000" dirty="0">
                          <a:solidFill>
                            <a:srgbClr val="FF6600"/>
                          </a:solidFill>
                          <a:effectLst/>
                        </a:rPr>
                        <a:t>0.80</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9680252"/>
                  </a:ext>
                </a:extLst>
              </a:tr>
              <a:tr h="438772">
                <a:tc>
                  <a:txBody>
                    <a:bodyPr/>
                    <a:lstStyle/>
                    <a:p>
                      <a:pPr algn="ctr">
                        <a:lnSpc>
                          <a:spcPct val="107000"/>
                        </a:lnSpc>
                        <a:spcAft>
                          <a:spcPts val="800"/>
                        </a:spcAft>
                      </a:pPr>
                      <a:r>
                        <a:rPr lang="en-GB" sz="2000" dirty="0" err="1">
                          <a:solidFill>
                            <a:schemeClr val="accent4">
                              <a:lumMod val="20000"/>
                              <a:lumOff val="80000"/>
                            </a:schemeClr>
                          </a:solidFill>
                          <a:effectLst/>
                        </a:rPr>
                        <a:t>roberta_hashtag_tweet</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rgbClr val="FF6600"/>
                          </a:solidFill>
                          <a:effectLst/>
                        </a:rPr>
                        <a:t>0.81</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Aft>
                          <a:spcPts val="800"/>
                        </a:spcAft>
                      </a:pPr>
                      <a:r>
                        <a:rPr lang="en-GB" sz="2000" dirty="0">
                          <a:solidFill>
                            <a:srgbClr val="FF6600"/>
                          </a:solidFill>
                          <a:effectLst/>
                        </a:rPr>
                        <a:t>0.79</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57040499"/>
                  </a:ext>
                </a:extLst>
              </a:tr>
              <a:tr h="438772">
                <a:tc>
                  <a:txBody>
                    <a:bodyPr/>
                    <a:lstStyle/>
                    <a:p>
                      <a:pPr algn="ctr">
                        <a:lnSpc>
                          <a:spcPct val="107000"/>
                        </a:lnSpc>
                        <a:spcAft>
                          <a:spcPts val="800"/>
                        </a:spcAft>
                      </a:pPr>
                      <a:r>
                        <a:rPr lang="en-GB" sz="2000" dirty="0" err="1">
                          <a:solidFill>
                            <a:schemeClr val="accent4">
                              <a:lumMod val="20000"/>
                              <a:lumOff val="80000"/>
                            </a:schemeClr>
                          </a:solidFill>
                          <a:effectLst/>
                        </a:rPr>
                        <a:t>roberta_tweet</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rgbClr val="FF6600"/>
                          </a:solidFill>
                          <a:effectLst/>
                        </a:rPr>
                        <a:t>0.81</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Aft>
                          <a:spcPts val="800"/>
                        </a:spcAft>
                      </a:pPr>
                      <a:r>
                        <a:rPr lang="en-GB" sz="2000" dirty="0">
                          <a:solidFill>
                            <a:srgbClr val="FF6600"/>
                          </a:solidFill>
                          <a:effectLst/>
                        </a:rPr>
                        <a:t>0.79</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86734674"/>
                  </a:ext>
                </a:extLst>
              </a:tr>
              <a:tr h="438772">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000" b="1" i="0" u="none" strike="noStrike" cap="none" dirty="0" err="1">
                          <a:solidFill>
                            <a:schemeClr val="accent4">
                              <a:lumMod val="20000"/>
                              <a:lumOff val="80000"/>
                            </a:schemeClr>
                          </a:solidFill>
                          <a:effectLst/>
                          <a:latin typeface="+mn-lt"/>
                          <a:ea typeface="+mn-ea"/>
                          <a:cs typeface="+mn-cs"/>
                          <a:sym typeface="Arial"/>
                        </a:rPr>
                        <a:t>roberta_lemma</a:t>
                      </a:r>
                      <a:endParaRPr lang="en-GB" sz="2000" b="1" i="0" u="none" strike="noStrike" cap="none" dirty="0">
                        <a:solidFill>
                          <a:schemeClr val="accent4">
                            <a:lumMod val="20000"/>
                            <a:lumOff val="80000"/>
                          </a:schemeClr>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rgbClr val="FF6600"/>
                          </a:solidFill>
                          <a:effectLst/>
                        </a:rPr>
                        <a:t>0.80</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Aft>
                          <a:spcPts val="800"/>
                        </a:spcAft>
                      </a:pPr>
                      <a:r>
                        <a:rPr lang="en-GB" sz="2000" dirty="0">
                          <a:solidFill>
                            <a:srgbClr val="FF6600"/>
                          </a:solidFill>
                          <a:effectLst/>
                        </a:rPr>
                        <a:t>0.78</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898256469"/>
                  </a:ext>
                </a:extLst>
              </a:tr>
              <a:tr h="438772">
                <a:tc>
                  <a:txBody>
                    <a:bodyPr/>
                    <a:lstStyle/>
                    <a:p>
                      <a:pPr algn="ctr">
                        <a:lnSpc>
                          <a:spcPct val="107000"/>
                        </a:lnSpc>
                        <a:spcAft>
                          <a:spcPts val="800"/>
                        </a:spcAft>
                      </a:pPr>
                      <a:r>
                        <a:rPr lang="en-GB" sz="2000" dirty="0">
                          <a:solidFill>
                            <a:schemeClr val="accent4">
                              <a:lumMod val="20000"/>
                              <a:lumOff val="80000"/>
                            </a:schemeClr>
                          </a:solidFill>
                          <a:effectLst/>
                        </a:rPr>
                        <a:t>majority vote</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rgbClr val="FF6600"/>
                          </a:solidFill>
                          <a:effectLst/>
                        </a:rPr>
                        <a:t>0.82</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Aft>
                          <a:spcPts val="800"/>
                        </a:spcAft>
                      </a:pPr>
                      <a:r>
                        <a:rPr lang="en-GB" sz="2000" dirty="0">
                          <a:solidFill>
                            <a:srgbClr val="FF6600"/>
                          </a:solidFill>
                          <a:effectLst/>
                        </a:rPr>
                        <a:t>0.80</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23632985"/>
                  </a:ext>
                </a:extLst>
              </a:tr>
            </a:tbl>
          </a:graphicData>
        </a:graphic>
      </p:graphicFrame>
    </p:spTree>
    <p:extLst>
      <p:ext uri="{BB962C8B-B14F-4D97-AF65-F5344CB8AC3E}">
        <p14:creationId xmlns:p14="http://schemas.microsoft.com/office/powerpoint/2010/main" val="2643644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32</a:t>
            </a:fld>
            <a:endParaRPr dirty="0">
              <a:solidFill>
                <a:srgbClr val="FCF78F"/>
              </a:solidFill>
            </a:endParaRPr>
          </a:p>
        </p:txBody>
      </p:sp>
      <p:sp>
        <p:nvSpPr>
          <p:cNvPr id="7" name="Google Shape;106;p2">
            <a:extLst>
              <a:ext uri="{FF2B5EF4-FFF2-40B4-BE49-F238E27FC236}">
                <a16:creationId xmlns:a16="http://schemas.microsoft.com/office/drawing/2014/main" id="{CAEDBEF3-A32F-4808-8DEF-AF1B2828A374}"/>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p>
        </p:txBody>
      </p:sp>
      <p:graphicFrame>
        <p:nvGraphicFramePr>
          <p:cNvPr id="3" name="Table 2">
            <a:extLst>
              <a:ext uri="{FF2B5EF4-FFF2-40B4-BE49-F238E27FC236}">
                <a16:creationId xmlns:a16="http://schemas.microsoft.com/office/drawing/2014/main" id="{C0B183EC-B760-41A4-91F8-4462665BE794}"/>
              </a:ext>
            </a:extLst>
          </p:cNvPr>
          <p:cNvGraphicFramePr>
            <a:graphicFrameLocks noGrp="1"/>
          </p:cNvGraphicFramePr>
          <p:nvPr>
            <p:extLst>
              <p:ext uri="{D42A27DB-BD31-4B8C-83A1-F6EECF244321}">
                <p14:modId xmlns:p14="http://schemas.microsoft.com/office/powerpoint/2010/main" val="1947150783"/>
              </p:ext>
            </p:extLst>
          </p:nvPr>
        </p:nvGraphicFramePr>
        <p:xfrm>
          <a:off x="2445026" y="1735173"/>
          <a:ext cx="9175894" cy="3387654"/>
        </p:xfrm>
        <a:graphic>
          <a:graphicData uri="http://schemas.openxmlformats.org/drawingml/2006/table">
            <a:tbl>
              <a:tblPr firstRow="1" firstCol="1" bandRow="1">
                <a:tableStyleId>{21E4AEA4-8DFA-4A89-87EB-49C32662AFE0}</a:tableStyleId>
              </a:tblPr>
              <a:tblGrid>
                <a:gridCol w="4336426">
                  <a:extLst>
                    <a:ext uri="{9D8B030D-6E8A-4147-A177-3AD203B41FA5}">
                      <a16:colId xmlns:a16="http://schemas.microsoft.com/office/drawing/2014/main" val="192529988"/>
                    </a:ext>
                  </a:extLst>
                </a:gridCol>
                <a:gridCol w="1209867">
                  <a:extLst>
                    <a:ext uri="{9D8B030D-6E8A-4147-A177-3AD203B41FA5}">
                      <a16:colId xmlns:a16="http://schemas.microsoft.com/office/drawing/2014/main" val="608332026"/>
                    </a:ext>
                  </a:extLst>
                </a:gridCol>
                <a:gridCol w="1209867">
                  <a:extLst>
                    <a:ext uri="{9D8B030D-6E8A-4147-A177-3AD203B41FA5}">
                      <a16:colId xmlns:a16="http://schemas.microsoft.com/office/drawing/2014/main" val="754657303"/>
                    </a:ext>
                  </a:extLst>
                </a:gridCol>
                <a:gridCol w="1209867">
                  <a:extLst>
                    <a:ext uri="{9D8B030D-6E8A-4147-A177-3AD203B41FA5}">
                      <a16:colId xmlns:a16="http://schemas.microsoft.com/office/drawing/2014/main" val="1513240182"/>
                    </a:ext>
                  </a:extLst>
                </a:gridCol>
                <a:gridCol w="1209867">
                  <a:extLst>
                    <a:ext uri="{9D8B030D-6E8A-4147-A177-3AD203B41FA5}">
                      <a16:colId xmlns:a16="http://schemas.microsoft.com/office/drawing/2014/main" val="340691081"/>
                    </a:ext>
                  </a:extLst>
                </a:gridCol>
              </a:tblGrid>
              <a:tr h="420913">
                <a:tc rowSpan="2">
                  <a:txBody>
                    <a:bodyPr/>
                    <a:lstStyle/>
                    <a:p>
                      <a:pPr algn="ctr"/>
                      <a:endParaRPr lang="en-GB" dirty="0">
                        <a:solidFill>
                          <a:schemeClr val="accent4">
                            <a:lumMod val="20000"/>
                            <a:lumOff val="80000"/>
                          </a:schemeClr>
                        </a:solidFill>
                      </a:endParaRPr>
                    </a:p>
                  </a:txBody>
                  <a:tcPr anchor="ctr">
                    <a:lnL w="12700" cap="flat" cmpd="sng" algn="ctr">
                      <a:no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gridSpan="2">
                  <a:txBody>
                    <a:bodyPr/>
                    <a:lstStyle/>
                    <a:p>
                      <a:pPr algn="ctr">
                        <a:lnSpc>
                          <a:spcPct val="107000"/>
                        </a:lnSpc>
                        <a:spcBef>
                          <a:spcPts val="1200"/>
                        </a:spcBef>
                        <a:spcAft>
                          <a:spcPts val="800"/>
                        </a:spcAft>
                      </a:pPr>
                      <a:r>
                        <a:rPr lang="en-GB" sz="2000" dirty="0">
                          <a:solidFill>
                            <a:schemeClr val="accent4">
                              <a:lumMod val="20000"/>
                              <a:lumOff val="80000"/>
                            </a:schemeClr>
                          </a:solidFill>
                          <a:effectLst/>
                        </a:rPr>
                        <a:t>Precision</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hMerge="1">
                  <a:txBody>
                    <a:bodyPr/>
                    <a:lstStyle/>
                    <a:p>
                      <a:endParaRPr lang="en-GB"/>
                    </a:p>
                  </a:txBody>
                  <a:tcPr/>
                </a:tc>
                <a:tc gridSpan="2">
                  <a:txBody>
                    <a:bodyPr/>
                    <a:lstStyle/>
                    <a:p>
                      <a:pPr algn="ctr">
                        <a:lnSpc>
                          <a:spcPct val="107000"/>
                        </a:lnSpc>
                        <a:spcBef>
                          <a:spcPts val="1200"/>
                        </a:spcBef>
                        <a:spcAft>
                          <a:spcPts val="800"/>
                        </a:spcAft>
                      </a:pPr>
                      <a:r>
                        <a:rPr lang="en-GB" sz="2000" dirty="0">
                          <a:solidFill>
                            <a:schemeClr val="accent4">
                              <a:lumMod val="20000"/>
                              <a:lumOff val="80000"/>
                            </a:schemeClr>
                          </a:solidFill>
                          <a:effectLst/>
                        </a:rPr>
                        <a:t>Recall</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hMerge="1">
                  <a:txBody>
                    <a:bodyPr/>
                    <a:lstStyle/>
                    <a:p>
                      <a:endParaRPr lang="en-GB"/>
                    </a:p>
                  </a:txBody>
                  <a:tcPr/>
                </a:tc>
                <a:extLst>
                  <a:ext uri="{0D108BD9-81ED-4DB2-BD59-A6C34878D82A}">
                    <a16:rowId xmlns:a16="http://schemas.microsoft.com/office/drawing/2014/main" val="1087344004"/>
                  </a:ext>
                </a:extLst>
              </a:tr>
              <a:tr h="420913">
                <a:tc vMerge="1">
                  <a:txBody>
                    <a:bodyPr/>
                    <a:lstStyle/>
                    <a:p>
                      <a:endParaRPr lang="en-GB"/>
                    </a:p>
                  </a:txBody>
                  <a:tcPr/>
                </a:tc>
                <a:tc>
                  <a:txBody>
                    <a:bodyPr/>
                    <a:lstStyle/>
                    <a:p>
                      <a:pPr algn="ctr">
                        <a:lnSpc>
                          <a:spcPct val="107000"/>
                        </a:lnSpc>
                        <a:spcBef>
                          <a:spcPts val="1200"/>
                        </a:spcBef>
                        <a:spcAft>
                          <a:spcPts val="800"/>
                        </a:spcAft>
                      </a:pPr>
                      <a:r>
                        <a:rPr lang="en-GB" sz="2000" b="1" dirty="0">
                          <a:solidFill>
                            <a:srgbClr val="FF6600"/>
                          </a:solidFill>
                          <a:effectLst/>
                        </a:rPr>
                        <a:t>OFF</a:t>
                      </a:r>
                      <a:endParaRPr lang="en-GB" sz="1100" b="1"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b="1" dirty="0">
                          <a:solidFill>
                            <a:srgbClr val="FF6600"/>
                          </a:solidFill>
                          <a:effectLst/>
                        </a:rPr>
                        <a:t>NOT</a:t>
                      </a:r>
                      <a:endParaRPr lang="en-GB" sz="1100" b="1"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b="1" dirty="0">
                          <a:solidFill>
                            <a:srgbClr val="FF6600"/>
                          </a:solidFill>
                          <a:effectLst/>
                        </a:rPr>
                        <a:t>OFF</a:t>
                      </a:r>
                      <a:endParaRPr lang="en-GB" sz="1100" b="1"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b="1" dirty="0">
                          <a:solidFill>
                            <a:srgbClr val="FF6600"/>
                          </a:solidFill>
                          <a:effectLst/>
                        </a:rPr>
                        <a:t>NOT</a:t>
                      </a:r>
                      <a:endParaRPr lang="en-GB" sz="1100" b="1"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492419778"/>
                  </a:ext>
                </a:extLst>
              </a:tr>
              <a:tr h="420913">
                <a:tc>
                  <a:txBody>
                    <a:bodyPr/>
                    <a:lstStyle/>
                    <a:p>
                      <a:pPr algn="ctr">
                        <a:lnSpc>
                          <a:spcPct val="107000"/>
                        </a:lnSpc>
                        <a:spcBef>
                          <a:spcPts val="1200"/>
                        </a:spcBef>
                        <a:spcAft>
                          <a:spcPts val="800"/>
                        </a:spcAft>
                      </a:pPr>
                      <a:r>
                        <a:rPr lang="en-GB" sz="2000" dirty="0" err="1">
                          <a:effectLst/>
                        </a:rPr>
                        <a:t>roberta_token_demojize</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Bef>
                          <a:spcPts val="1200"/>
                        </a:spcBef>
                        <a:spcAft>
                          <a:spcPts val="800"/>
                        </a:spcAft>
                      </a:pPr>
                      <a:r>
                        <a:rPr lang="en-GB" sz="2000" dirty="0">
                          <a:solidFill>
                            <a:srgbClr val="FF6600"/>
                          </a:solidFill>
                          <a:effectLst/>
                        </a:rPr>
                        <a:t>0.77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0.85</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0.69</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0.89</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39841603"/>
                  </a:ext>
                </a:extLst>
              </a:tr>
              <a:tr h="420913">
                <a:tc>
                  <a:txBody>
                    <a:bodyPr/>
                    <a:lstStyle/>
                    <a:p>
                      <a:pPr algn="ctr">
                        <a:lnSpc>
                          <a:spcPct val="107000"/>
                        </a:lnSpc>
                        <a:spcBef>
                          <a:spcPts val="1200"/>
                        </a:spcBef>
                        <a:spcAft>
                          <a:spcPts val="800"/>
                        </a:spcAft>
                      </a:pPr>
                      <a:r>
                        <a:rPr lang="en-GB" sz="2000">
                          <a:effectLst/>
                        </a:rPr>
                        <a:t>roberta_token_tweet</a:t>
                      </a:r>
                      <a:endParaRPr lang="en-GB"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Bef>
                          <a:spcPts val="1200"/>
                        </a:spcBef>
                        <a:spcAft>
                          <a:spcPts val="800"/>
                        </a:spcAft>
                      </a:pPr>
                      <a:r>
                        <a:rPr lang="en-GB" sz="2000" dirty="0">
                          <a:solidFill>
                            <a:srgbClr val="FF6600"/>
                          </a:solidFill>
                          <a:effectLst/>
                        </a:rPr>
                        <a:t>0.75</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0.85</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0.71</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60975921"/>
                  </a:ext>
                </a:extLst>
              </a:tr>
              <a:tr h="420913">
                <a:tc>
                  <a:txBody>
                    <a:bodyPr/>
                    <a:lstStyle/>
                    <a:p>
                      <a:pPr algn="ctr">
                        <a:lnSpc>
                          <a:spcPct val="107000"/>
                        </a:lnSpc>
                        <a:spcBef>
                          <a:spcPts val="1200"/>
                        </a:spcBef>
                        <a:spcAft>
                          <a:spcPts val="800"/>
                        </a:spcAft>
                      </a:pPr>
                      <a:r>
                        <a:rPr lang="en-GB" sz="2000" dirty="0" err="1">
                          <a:effectLst/>
                        </a:rPr>
                        <a:t>roberta_hashtag_tweet</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Bef>
                          <a:spcPts val="1200"/>
                        </a:spcBef>
                        <a:spcAft>
                          <a:spcPts val="800"/>
                        </a:spcAft>
                      </a:pPr>
                      <a:r>
                        <a:rPr lang="en-GB" sz="2000" dirty="0">
                          <a:solidFill>
                            <a:srgbClr val="FF6600"/>
                          </a:solidFill>
                          <a:effectLst/>
                        </a:rPr>
                        <a:t>0.70</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0.77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0.83</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86058716"/>
                  </a:ext>
                </a:extLst>
              </a:tr>
              <a:tr h="420913">
                <a:tc>
                  <a:txBody>
                    <a:bodyPr/>
                    <a:lstStyle/>
                    <a:p>
                      <a:pPr algn="ctr">
                        <a:lnSpc>
                          <a:spcPct val="107000"/>
                        </a:lnSpc>
                        <a:spcBef>
                          <a:spcPts val="1200"/>
                        </a:spcBef>
                        <a:spcAft>
                          <a:spcPts val="800"/>
                        </a:spcAft>
                      </a:pPr>
                      <a:r>
                        <a:rPr lang="en-GB" sz="2000" dirty="0" err="1">
                          <a:effectLst/>
                        </a:rPr>
                        <a:t>roberta_tweet</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Bef>
                          <a:spcPts val="1200"/>
                        </a:spcBef>
                        <a:spcAft>
                          <a:spcPts val="800"/>
                        </a:spcAft>
                      </a:pPr>
                      <a:r>
                        <a:rPr lang="en-GB" sz="2000" dirty="0">
                          <a:solidFill>
                            <a:srgbClr val="FF6600"/>
                          </a:solidFill>
                          <a:effectLst/>
                        </a:rPr>
                        <a:t>0.70</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0.77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0.83</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669599086"/>
                  </a:ext>
                </a:extLst>
              </a:tr>
              <a:tr h="431088">
                <a:tc>
                  <a:txBody>
                    <a:bodyPr/>
                    <a:lstStyle/>
                    <a:p>
                      <a:pPr algn="ctr">
                        <a:lnSpc>
                          <a:spcPct val="107000"/>
                        </a:lnSpc>
                        <a:spcBef>
                          <a:spcPts val="1200"/>
                        </a:spcBef>
                        <a:spcAft>
                          <a:spcPts val="800"/>
                        </a:spcAft>
                      </a:pPr>
                      <a:r>
                        <a:rPr lang="en-GB" sz="2000" dirty="0" err="1">
                          <a:effectLst/>
                        </a:rPr>
                        <a:t>roberta_lemma</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rgbClr val="FF9900"/>
                    </a:solidFill>
                  </a:tcPr>
                </a:tc>
                <a:tc>
                  <a:txBody>
                    <a:bodyPr/>
                    <a:lstStyle/>
                    <a:p>
                      <a:pPr algn="ctr">
                        <a:lnSpc>
                          <a:spcPct val="107000"/>
                        </a:lnSpc>
                        <a:spcBef>
                          <a:spcPts val="1200"/>
                        </a:spcBef>
                        <a:spcAft>
                          <a:spcPts val="800"/>
                        </a:spcAft>
                      </a:pPr>
                      <a:r>
                        <a:rPr lang="en-GB" sz="2000" dirty="0">
                          <a:solidFill>
                            <a:srgbClr val="FF6600"/>
                          </a:solidFill>
                          <a:effectLst/>
                        </a:rPr>
                        <a:t>0.69</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0.76</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0.82</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825042608"/>
                  </a:ext>
                </a:extLst>
              </a:tr>
              <a:tr h="431088">
                <a:tc>
                  <a:txBody>
                    <a:bodyPr/>
                    <a:lstStyle/>
                    <a:p>
                      <a:pPr algn="ctr">
                        <a:lnSpc>
                          <a:spcPct val="107000"/>
                        </a:lnSpc>
                        <a:spcBef>
                          <a:spcPts val="1200"/>
                        </a:spcBef>
                        <a:spcAft>
                          <a:spcPts val="800"/>
                        </a:spcAft>
                      </a:pPr>
                      <a:r>
                        <a:rPr lang="en-GB" sz="2000" dirty="0">
                          <a:effectLst/>
                        </a:rPr>
                        <a:t>majority vote</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Bef>
                          <a:spcPts val="1200"/>
                        </a:spcBef>
                        <a:spcAft>
                          <a:spcPts val="800"/>
                        </a:spcAft>
                      </a:pPr>
                      <a:r>
                        <a:rPr lang="en-GB" sz="2000" dirty="0">
                          <a:solidFill>
                            <a:srgbClr val="FF6600"/>
                          </a:solidFill>
                          <a:effectLst/>
                        </a:rPr>
                        <a:t>0.73</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0.86</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0.74</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0.86</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71106449"/>
                  </a:ext>
                </a:extLst>
              </a:tr>
            </a:tbl>
          </a:graphicData>
        </a:graphic>
      </p:graphicFrame>
      <p:sp>
        <p:nvSpPr>
          <p:cNvPr id="8" name="Google Shape;107;p2">
            <a:extLst>
              <a:ext uri="{FF2B5EF4-FFF2-40B4-BE49-F238E27FC236}">
                <a16:creationId xmlns:a16="http://schemas.microsoft.com/office/drawing/2014/main" id="{BF570D80-D320-4DEE-9117-C2900C350308}"/>
              </a:ext>
            </a:extLst>
          </p:cNvPr>
          <p:cNvSpPr txBox="1"/>
          <p:nvPr/>
        </p:nvSpPr>
        <p:spPr>
          <a:xfrm>
            <a:off x="2926007" y="637275"/>
            <a:ext cx="8213932" cy="71965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CF78F"/>
                </a:solidFill>
                <a:effectLst/>
                <a:latin typeface="+mj-lt"/>
                <a:ea typeface="Yu Mincho" panose="02020400000000000000" pitchFamily="18" charset="-128"/>
              </a:rPr>
              <a:t>Precision and recall for the best performing </a:t>
            </a:r>
            <a:r>
              <a:rPr lang="en-GB" dirty="0" err="1">
                <a:solidFill>
                  <a:srgbClr val="FCF78F"/>
                </a:solidFill>
                <a:effectLst/>
                <a:latin typeface="+mj-lt"/>
                <a:ea typeface="Yu Mincho" panose="02020400000000000000" pitchFamily="18" charset="-128"/>
              </a:rPr>
              <a:t>RoBERTas</a:t>
            </a:r>
            <a:r>
              <a:rPr lang="en-GB" dirty="0">
                <a:solidFill>
                  <a:srgbClr val="FCF78F"/>
                </a:solidFill>
                <a:effectLst/>
                <a:latin typeface="+mj-lt"/>
                <a:ea typeface="Yu Mincho" panose="02020400000000000000" pitchFamily="18" charset="-128"/>
              </a:rPr>
              <a:t> + Majority Vote</a:t>
            </a:r>
          </a:p>
        </p:txBody>
      </p:sp>
    </p:spTree>
    <p:extLst>
      <p:ext uri="{BB962C8B-B14F-4D97-AF65-F5344CB8AC3E}">
        <p14:creationId xmlns:p14="http://schemas.microsoft.com/office/powerpoint/2010/main" val="53786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33</a:t>
            </a:fld>
            <a:endParaRPr dirty="0">
              <a:solidFill>
                <a:srgbClr val="FCF78F"/>
              </a:solidFill>
            </a:endParaRPr>
          </a:p>
        </p:txBody>
      </p:sp>
      <p:sp>
        <p:nvSpPr>
          <p:cNvPr id="200" name="Google Shape;200;p7"/>
          <p:cNvSpPr txBox="1"/>
          <p:nvPr/>
        </p:nvSpPr>
        <p:spPr>
          <a:xfrm>
            <a:off x="4916843"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Majority Vote</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48190"/>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algn="ct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endParaRPr lang="nl-NL" sz="2000" dirty="0">
              <a:solidFill>
                <a:srgbClr val="FCF78F"/>
              </a:solidFill>
            </a:endParaRPr>
          </a:p>
        </p:txBody>
      </p:sp>
      <p:pic>
        <p:nvPicPr>
          <p:cNvPr id="3" name="Afbeelding 2">
            <a:extLst>
              <a:ext uri="{FF2B5EF4-FFF2-40B4-BE49-F238E27FC236}">
                <a16:creationId xmlns:a16="http://schemas.microsoft.com/office/drawing/2014/main" id="{AFC9A0A7-E7A5-455D-8984-51818B226F43}"/>
              </a:ext>
            </a:extLst>
          </p:cNvPr>
          <p:cNvPicPr>
            <a:picLocks noChangeAspect="1"/>
          </p:cNvPicPr>
          <p:nvPr/>
        </p:nvPicPr>
        <p:blipFill>
          <a:blip r:embed="rId3"/>
          <a:stretch>
            <a:fillRect/>
          </a:stretch>
        </p:blipFill>
        <p:spPr>
          <a:xfrm>
            <a:off x="2977720" y="1527529"/>
            <a:ext cx="8157155" cy="4200508"/>
          </a:xfrm>
          <a:prstGeom prst="rect">
            <a:avLst/>
          </a:prstGeom>
        </p:spPr>
      </p:pic>
      <p:sp>
        <p:nvSpPr>
          <p:cNvPr id="13" name="Frame 10">
            <a:extLst>
              <a:ext uri="{FF2B5EF4-FFF2-40B4-BE49-F238E27FC236}">
                <a16:creationId xmlns:a16="http://schemas.microsoft.com/office/drawing/2014/main" id="{113B3D30-16E4-4EF0-AD24-9D8115081F6A}"/>
              </a:ext>
            </a:extLst>
          </p:cNvPr>
          <p:cNvSpPr/>
          <p:nvPr/>
        </p:nvSpPr>
        <p:spPr>
          <a:xfrm>
            <a:off x="10108927" y="1446990"/>
            <a:ext cx="1025948" cy="4281047"/>
          </a:xfrm>
          <a:prstGeom prst="fram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solidFill>
                <a:schemeClr val="tx1"/>
              </a:solidFill>
            </a:endParaRPr>
          </a:p>
        </p:txBody>
      </p:sp>
      <p:sp>
        <p:nvSpPr>
          <p:cNvPr id="14" name="Frame 10">
            <a:extLst>
              <a:ext uri="{FF2B5EF4-FFF2-40B4-BE49-F238E27FC236}">
                <a16:creationId xmlns:a16="http://schemas.microsoft.com/office/drawing/2014/main" id="{EED95A08-A885-4E09-BD9D-8275853CF7A2}"/>
              </a:ext>
            </a:extLst>
          </p:cNvPr>
          <p:cNvSpPr/>
          <p:nvPr/>
        </p:nvSpPr>
        <p:spPr>
          <a:xfrm>
            <a:off x="3999675" y="1446991"/>
            <a:ext cx="1025948" cy="4281046"/>
          </a:xfrm>
          <a:prstGeom prst="fram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93388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312090"/>
            <a:ext cx="7483200" cy="2233819"/>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Results and</a:t>
            </a:r>
          </a:p>
          <a:p>
            <a:r>
              <a:rPr lang="en-GB" sz="6000" dirty="0">
                <a:solidFill>
                  <a:srgbClr val="FF6600"/>
                </a:solidFill>
              </a:rPr>
              <a:t>Error Analysis</a:t>
            </a:r>
          </a:p>
        </p:txBody>
      </p:sp>
    </p:spTree>
    <p:extLst>
      <p:ext uri="{BB962C8B-B14F-4D97-AF65-F5344CB8AC3E}">
        <p14:creationId xmlns:p14="http://schemas.microsoft.com/office/powerpoint/2010/main" val="2288703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35</a:t>
            </a:fld>
            <a:endParaRPr dirty="0">
              <a:solidFill>
                <a:srgbClr val="FCF78F"/>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Results</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Results and Error Analysis</a:t>
            </a:r>
            <a:endParaRPr sz="1800" b="0" i="0" u="none" strike="noStrike" cap="none" dirty="0">
              <a:solidFill>
                <a:srgbClr val="FCF78F"/>
              </a:solidFill>
              <a:latin typeface="Arial"/>
              <a:ea typeface="Arial"/>
              <a:cs typeface="Arial"/>
              <a:sym typeface="Arial"/>
            </a:endParaRPr>
          </a:p>
        </p:txBody>
      </p:sp>
      <p:graphicFrame>
        <p:nvGraphicFramePr>
          <p:cNvPr id="9" name="Tabel 4">
            <a:extLst>
              <a:ext uri="{FF2B5EF4-FFF2-40B4-BE49-F238E27FC236}">
                <a16:creationId xmlns:a16="http://schemas.microsoft.com/office/drawing/2014/main" id="{C109751C-6CD4-4621-9CEA-75F3069630C9}"/>
              </a:ext>
            </a:extLst>
          </p:cNvPr>
          <p:cNvGraphicFramePr>
            <a:graphicFrameLocks noGrp="1"/>
          </p:cNvGraphicFramePr>
          <p:nvPr>
            <p:extLst>
              <p:ext uri="{D42A27DB-BD31-4B8C-83A1-F6EECF244321}">
                <p14:modId xmlns:p14="http://schemas.microsoft.com/office/powerpoint/2010/main" val="1844869807"/>
              </p:ext>
            </p:extLst>
          </p:nvPr>
        </p:nvGraphicFramePr>
        <p:xfrm>
          <a:off x="2636844" y="1632368"/>
          <a:ext cx="8838907" cy="1402080"/>
        </p:xfrm>
        <a:graphic>
          <a:graphicData uri="http://schemas.openxmlformats.org/drawingml/2006/table">
            <a:tbl>
              <a:tblPr firstRow="1" bandRow="1">
                <a:tableStyleId>{1E171933-4619-4E11-9A3F-F7608DF75F80}</a:tableStyleId>
              </a:tblPr>
              <a:tblGrid>
                <a:gridCol w="2005075">
                  <a:extLst>
                    <a:ext uri="{9D8B030D-6E8A-4147-A177-3AD203B41FA5}">
                      <a16:colId xmlns:a16="http://schemas.microsoft.com/office/drawing/2014/main" val="4260046393"/>
                    </a:ext>
                  </a:extLst>
                </a:gridCol>
                <a:gridCol w="1039576">
                  <a:extLst>
                    <a:ext uri="{9D8B030D-6E8A-4147-A177-3AD203B41FA5}">
                      <a16:colId xmlns:a16="http://schemas.microsoft.com/office/drawing/2014/main" val="3113716173"/>
                    </a:ext>
                  </a:extLst>
                </a:gridCol>
                <a:gridCol w="1062176">
                  <a:extLst>
                    <a:ext uri="{9D8B030D-6E8A-4147-A177-3AD203B41FA5}">
                      <a16:colId xmlns:a16="http://schemas.microsoft.com/office/drawing/2014/main" val="2897927076"/>
                    </a:ext>
                  </a:extLst>
                </a:gridCol>
                <a:gridCol w="1367268">
                  <a:extLst>
                    <a:ext uri="{9D8B030D-6E8A-4147-A177-3AD203B41FA5}">
                      <a16:colId xmlns:a16="http://schemas.microsoft.com/office/drawing/2014/main" val="3564170842"/>
                    </a:ext>
                  </a:extLst>
                </a:gridCol>
                <a:gridCol w="1197772">
                  <a:extLst>
                    <a:ext uri="{9D8B030D-6E8A-4147-A177-3AD203B41FA5}">
                      <a16:colId xmlns:a16="http://schemas.microsoft.com/office/drawing/2014/main" val="1778975963"/>
                    </a:ext>
                  </a:extLst>
                </a:gridCol>
                <a:gridCol w="2167040">
                  <a:extLst>
                    <a:ext uri="{9D8B030D-6E8A-4147-A177-3AD203B41FA5}">
                      <a16:colId xmlns:a16="http://schemas.microsoft.com/office/drawing/2014/main" val="2892636505"/>
                    </a:ext>
                  </a:extLst>
                </a:gridCol>
              </a:tblGrid>
              <a:tr h="374474">
                <a:tc>
                  <a:txBody>
                    <a:bodyPr/>
                    <a:lstStyle/>
                    <a:p>
                      <a:pPr algn="ctr"/>
                      <a:endParaRPr lang="en-US" sz="2000" dirty="0"/>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a:txBody>
                    <a:bodyPr/>
                    <a:lstStyle/>
                    <a:p>
                      <a:pPr algn="ctr"/>
                      <a:r>
                        <a:rPr lang="en-GB" sz="2000" dirty="0" err="1">
                          <a:solidFill>
                            <a:schemeClr val="accent4">
                              <a:lumMod val="20000"/>
                              <a:lumOff val="80000"/>
                            </a:schemeClr>
                          </a:solidFill>
                        </a:rPr>
                        <a:t>Ruddit</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OLID</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Wikipedia</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Total</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TEXTGAIN</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extLst>
                  <a:ext uri="{0D108BD9-81ED-4DB2-BD59-A6C34878D82A}">
                    <a16:rowId xmlns:a16="http://schemas.microsoft.com/office/drawing/2014/main" val="1951672527"/>
                  </a:ext>
                </a:extLst>
              </a:tr>
              <a:tr h="950587">
                <a:tc>
                  <a:txBody>
                    <a:bodyPr/>
                    <a:lstStyle/>
                    <a:p>
                      <a:pPr algn="ctr"/>
                      <a:r>
                        <a:rPr lang="en-GB" sz="2000" b="1" i="0" u="none" strike="noStrike" cap="none" dirty="0">
                          <a:solidFill>
                            <a:schemeClr val="accent4">
                              <a:lumMod val="20000"/>
                              <a:lumOff val="80000"/>
                            </a:schemeClr>
                          </a:solidFill>
                          <a:latin typeface="+mn-lt"/>
                          <a:ea typeface="+mn-ea"/>
                          <a:cs typeface="+mn-cs"/>
                          <a:sym typeface="Arial"/>
                        </a:rPr>
                        <a:t>Traditional</a:t>
                      </a:r>
                    </a:p>
                    <a:p>
                      <a:pPr algn="ctr"/>
                      <a:r>
                        <a:rPr lang="en-GB" sz="2000" b="1" i="0" u="none" strike="noStrike" cap="none" dirty="0">
                          <a:solidFill>
                            <a:schemeClr val="accent4">
                              <a:lumMod val="20000"/>
                              <a:lumOff val="80000"/>
                            </a:schemeClr>
                          </a:solidFill>
                          <a:latin typeface="+mn-lt"/>
                          <a:ea typeface="+mn-ea"/>
                          <a:cs typeface="+mn-cs"/>
                          <a:sym typeface="Arial"/>
                        </a:rPr>
                        <a:t>Ensemble</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2000" b="1" dirty="0">
                        <a:solidFill>
                          <a:srgbClr val="FF6600"/>
                        </a:solidFil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0.661</a:t>
                      </a:r>
                      <a:endParaRPr lang="en-US" sz="2000" b="1" dirty="0">
                        <a:solidFill>
                          <a:srgbClr val="FF6600"/>
                        </a:solidFil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0.753</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0.874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0.76</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b="1" dirty="0">
                          <a:solidFill>
                            <a:srgbClr val="FF6600"/>
                          </a:solidFill>
                        </a:rPr>
                        <a:t>0.434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84561840"/>
                  </a:ext>
                </a:extLst>
              </a:tr>
            </a:tbl>
          </a:graphicData>
        </a:graphic>
      </p:graphicFrame>
      <p:graphicFrame>
        <p:nvGraphicFramePr>
          <p:cNvPr id="2" name="Tabel 1">
            <a:extLst>
              <a:ext uri="{FF2B5EF4-FFF2-40B4-BE49-F238E27FC236}">
                <a16:creationId xmlns:a16="http://schemas.microsoft.com/office/drawing/2014/main" id="{FE14A2FC-86C3-4E24-BB03-7EED57052B58}"/>
              </a:ext>
            </a:extLst>
          </p:cNvPr>
          <p:cNvGraphicFramePr>
            <a:graphicFrameLocks noGrp="1"/>
          </p:cNvGraphicFramePr>
          <p:nvPr>
            <p:extLst>
              <p:ext uri="{D42A27DB-BD31-4B8C-83A1-F6EECF244321}">
                <p14:modId xmlns:p14="http://schemas.microsoft.com/office/powerpoint/2010/main" val="2497496382"/>
              </p:ext>
            </p:extLst>
          </p:nvPr>
        </p:nvGraphicFramePr>
        <p:xfrm>
          <a:off x="2636844" y="3143292"/>
          <a:ext cx="8838907" cy="980906"/>
        </p:xfrm>
        <a:graphic>
          <a:graphicData uri="http://schemas.openxmlformats.org/drawingml/2006/table">
            <a:tbl>
              <a:tblPr firstRow="1" bandRow="1">
                <a:tableStyleId>{1E171933-4619-4E11-9A3F-F7608DF75F80}</a:tableStyleId>
              </a:tblPr>
              <a:tblGrid>
                <a:gridCol w="2005075">
                  <a:extLst>
                    <a:ext uri="{9D8B030D-6E8A-4147-A177-3AD203B41FA5}">
                      <a16:colId xmlns:a16="http://schemas.microsoft.com/office/drawing/2014/main" val="1749830408"/>
                    </a:ext>
                  </a:extLst>
                </a:gridCol>
                <a:gridCol w="1039576">
                  <a:extLst>
                    <a:ext uri="{9D8B030D-6E8A-4147-A177-3AD203B41FA5}">
                      <a16:colId xmlns:a16="http://schemas.microsoft.com/office/drawing/2014/main" val="482800843"/>
                    </a:ext>
                  </a:extLst>
                </a:gridCol>
                <a:gridCol w="1062176">
                  <a:extLst>
                    <a:ext uri="{9D8B030D-6E8A-4147-A177-3AD203B41FA5}">
                      <a16:colId xmlns:a16="http://schemas.microsoft.com/office/drawing/2014/main" val="3063454515"/>
                    </a:ext>
                  </a:extLst>
                </a:gridCol>
                <a:gridCol w="1367268">
                  <a:extLst>
                    <a:ext uri="{9D8B030D-6E8A-4147-A177-3AD203B41FA5}">
                      <a16:colId xmlns:a16="http://schemas.microsoft.com/office/drawing/2014/main" val="2947873518"/>
                    </a:ext>
                  </a:extLst>
                </a:gridCol>
                <a:gridCol w="1197772">
                  <a:extLst>
                    <a:ext uri="{9D8B030D-6E8A-4147-A177-3AD203B41FA5}">
                      <a16:colId xmlns:a16="http://schemas.microsoft.com/office/drawing/2014/main" val="176661294"/>
                    </a:ext>
                  </a:extLst>
                </a:gridCol>
                <a:gridCol w="2167040">
                  <a:extLst>
                    <a:ext uri="{9D8B030D-6E8A-4147-A177-3AD203B41FA5}">
                      <a16:colId xmlns:a16="http://schemas.microsoft.com/office/drawing/2014/main" val="1352235151"/>
                    </a:ext>
                  </a:extLst>
                </a:gridCol>
              </a:tblGrid>
              <a:tr h="980906">
                <a:tc>
                  <a:txBody>
                    <a:bodyPr/>
                    <a:lstStyle/>
                    <a:p>
                      <a:pPr algn="ctr"/>
                      <a:r>
                        <a:rPr lang="en-GB" sz="2000" b="1" i="0" u="none" strike="noStrike" cap="none" dirty="0">
                          <a:solidFill>
                            <a:schemeClr val="accent4">
                              <a:lumMod val="20000"/>
                              <a:lumOff val="80000"/>
                            </a:schemeClr>
                          </a:solidFill>
                          <a:latin typeface="+mn-lt"/>
                          <a:ea typeface="+mn-ea"/>
                          <a:cs typeface="+mn-cs"/>
                          <a:sym typeface="Arial"/>
                        </a:rPr>
                        <a:t>Neural </a:t>
                      </a:r>
                      <a:r>
                        <a:rPr lang="en-GB" sz="2000" b="1" i="0" u="none" strike="noStrike" cap="none" dirty="0" err="1">
                          <a:solidFill>
                            <a:schemeClr val="accent4">
                              <a:lumMod val="20000"/>
                              <a:lumOff val="80000"/>
                            </a:schemeClr>
                          </a:solidFill>
                          <a:latin typeface="+mn-lt"/>
                          <a:ea typeface="+mn-ea"/>
                          <a:cs typeface="+mn-cs"/>
                          <a:sym typeface="Arial"/>
                        </a:rPr>
                        <a:t>RoBERTa</a:t>
                      </a:r>
                      <a:endParaRPr lang="en-GB"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0.713</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0.803</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0.912</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0.808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0.504</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37751089"/>
                  </a:ext>
                </a:extLst>
              </a:tr>
            </a:tbl>
          </a:graphicData>
        </a:graphic>
      </p:graphicFrame>
      <p:sp>
        <p:nvSpPr>
          <p:cNvPr id="3" name="Rechthoek 2">
            <a:extLst>
              <a:ext uri="{FF2B5EF4-FFF2-40B4-BE49-F238E27FC236}">
                <a16:creationId xmlns:a16="http://schemas.microsoft.com/office/drawing/2014/main" id="{6E007AD5-260C-4DDB-8854-740DE5E1BF43}"/>
              </a:ext>
            </a:extLst>
          </p:cNvPr>
          <p:cNvSpPr/>
          <p:nvPr/>
        </p:nvSpPr>
        <p:spPr>
          <a:xfrm>
            <a:off x="6758152" y="1632367"/>
            <a:ext cx="1326702" cy="2491831"/>
          </a:xfrm>
          <a:prstGeom prst="rect">
            <a:avLst/>
          </a:prstGeom>
          <a:noFill/>
          <a:ln w="571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kstvak 4">
            <a:extLst>
              <a:ext uri="{FF2B5EF4-FFF2-40B4-BE49-F238E27FC236}">
                <a16:creationId xmlns:a16="http://schemas.microsoft.com/office/drawing/2014/main" id="{FFD136A8-3B8B-4645-B286-150D466979EC}"/>
              </a:ext>
            </a:extLst>
          </p:cNvPr>
          <p:cNvSpPr txBox="1"/>
          <p:nvPr/>
        </p:nvSpPr>
        <p:spPr>
          <a:xfrm>
            <a:off x="8010939" y="4721087"/>
            <a:ext cx="2773018" cy="1015663"/>
          </a:xfrm>
          <a:prstGeom prst="rect">
            <a:avLst/>
          </a:prstGeom>
          <a:noFill/>
          <a:ln w="57150">
            <a:solidFill>
              <a:srgbClr val="FF3300"/>
            </a:solidFill>
          </a:ln>
        </p:spPr>
        <p:txBody>
          <a:bodyPr wrap="square" rtlCol="0">
            <a:spAutoFit/>
          </a:bodyPr>
          <a:lstStyle/>
          <a:p>
            <a:pPr algn="ctr"/>
            <a:r>
              <a:rPr lang="en-GB" sz="2000" b="1" dirty="0">
                <a:solidFill>
                  <a:srgbClr val="FF6600"/>
                </a:solidFill>
                <a:latin typeface="+mn-lt"/>
                <a:ea typeface="+mn-ea"/>
                <a:cs typeface="+mn-cs"/>
              </a:rPr>
              <a:t>Clear division between offensive and non-offensive</a:t>
            </a:r>
          </a:p>
        </p:txBody>
      </p:sp>
      <p:sp>
        <p:nvSpPr>
          <p:cNvPr id="13" name="Pijl: gebogen omhoog 12">
            <a:extLst>
              <a:ext uri="{FF2B5EF4-FFF2-40B4-BE49-F238E27FC236}">
                <a16:creationId xmlns:a16="http://schemas.microsoft.com/office/drawing/2014/main" id="{0C074FAE-7B34-48FD-8F0A-86FDF5C2497F}"/>
              </a:ext>
            </a:extLst>
          </p:cNvPr>
          <p:cNvSpPr/>
          <p:nvPr/>
        </p:nvSpPr>
        <p:spPr>
          <a:xfrm rot="5400000">
            <a:off x="6987208" y="4516160"/>
            <a:ext cx="884583" cy="653633"/>
          </a:xfrm>
          <a:prstGeom prst="bentUpArrow">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hthoek 13">
            <a:extLst>
              <a:ext uri="{FF2B5EF4-FFF2-40B4-BE49-F238E27FC236}">
                <a16:creationId xmlns:a16="http://schemas.microsoft.com/office/drawing/2014/main" id="{BEF21316-41E9-4BED-A262-9DA2220A9F69}"/>
              </a:ext>
            </a:extLst>
          </p:cNvPr>
          <p:cNvSpPr/>
          <p:nvPr/>
        </p:nvSpPr>
        <p:spPr>
          <a:xfrm>
            <a:off x="5665534" y="1632367"/>
            <a:ext cx="1050576" cy="2491831"/>
          </a:xfrm>
          <a:prstGeom prst="rect">
            <a:avLst/>
          </a:prstGeom>
          <a:noFill/>
          <a:ln w="57150">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ijl: gebogen omhoog 16">
            <a:extLst>
              <a:ext uri="{FF2B5EF4-FFF2-40B4-BE49-F238E27FC236}">
                <a16:creationId xmlns:a16="http://schemas.microsoft.com/office/drawing/2014/main" id="{F478AF9C-1AFC-42F6-A4BE-836BAF4C7A81}"/>
              </a:ext>
            </a:extLst>
          </p:cNvPr>
          <p:cNvSpPr/>
          <p:nvPr/>
        </p:nvSpPr>
        <p:spPr>
          <a:xfrm rot="5400000" flipV="1">
            <a:off x="4832635" y="5035644"/>
            <a:ext cx="2067225" cy="848394"/>
          </a:xfrm>
          <a:prstGeom prst="bentUpArrow">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kstvak 17">
            <a:extLst>
              <a:ext uri="{FF2B5EF4-FFF2-40B4-BE49-F238E27FC236}">
                <a16:creationId xmlns:a16="http://schemas.microsoft.com/office/drawing/2014/main" id="{D4C2A723-D0A5-4788-B138-D52F27745232}"/>
              </a:ext>
            </a:extLst>
          </p:cNvPr>
          <p:cNvSpPr txBox="1"/>
          <p:nvPr/>
        </p:nvSpPr>
        <p:spPr>
          <a:xfrm>
            <a:off x="3331778" y="5918696"/>
            <a:ext cx="1993467" cy="707886"/>
          </a:xfrm>
          <a:prstGeom prst="rect">
            <a:avLst/>
          </a:prstGeom>
          <a:noFill/>
          <a:ln w="57150">
            <a:solidFill>
              <a:srgbClr val="990033"/>
            </a:solidFill>
          </a:ln>
        </p:spPr>
        <p:txBody>
          <a:bodyPr wrap="square" rtlCol="0">
            <a:spAutoFit/>
          </a:bodyPr>
          <a:lstStyle/>
          <a:p>
            <a:pPr algn="ctr"/>
            <a:r>
              <a:rPr lang="en-GB" sz="2000" b="1" dirty="0">
                <a:solidFill>
                  <a:srgbClr val="FF6600"/>
                </a:solidFill>
                <a:latin typeface="+mn-lt"/>
                <a:ea typeface="+mn-ea"/>
                <a:cs typeface="+mn-cs"/>
              </a:rPr>
              <a:t>Similar format to train data</a:t>
            </a:r>
          </a:p>
        </p:txBody>
      </p:sp>
      <p:sp>
        <p:nvSpPr>
          <p:cNvPr id="19" name="Rechthoek 18">
            <a:extLst>
              <a:ext uri="{FF2B5EF4-FFF2-40B4-BE49-F238E27FC236}">
                <a16:creationId xmlns:a16="http://schemas.microsoft.com/office/drawing/2014/main" id="{B9DE9C29-D1AF-4658-B8C9-5E5810699CEA}"/>
              </a:ext>
            </a:extLst>
          </p:cNvPr>
          <p:cNvSpPr/>
          <p:nvPr/>
        </p:nvSpPr>
        <p:spPr>
          <a:xfrm>
            <a:off x="4656082" y="1632367"/>
            <a:ext cx="967409" cy="2491831"/>
          </a:xfrm>
          <a:prstGeom prst="rect">
            <a:avLst/>
          </a:prstGeom>
          <a:noFill/>
          <a:ln w="571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jl: gebogen omhoog 19">
            <a:extLst>
              <a:ext uri="{FF2B5EF4-FFF2-40B4-BE49-F238E27FC236}">
                <a16:creationId xmlns:a16="http://schemas.microsoft.com/office/drawing/2014/main" id="{1E3B3B72-A33B-42AD-913A-54191EE8A52E}"/>
              </a:ext>
            </a:extLst>
          </p:cNvPr>
          <p:cNvSpPr/>
          <p:nvPr/>
        </p:nvSpPr>
        <p:spPr>
          <a:xfrm rot="5400000" flipV="1">
            <a:off x="4268193" y="4471384"/>
            <a:ext cx="1244700" cy="848394"/>
          </a:xfrm>
          <a:prstGeom prst="bentUpArrow">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kstvak 20">
            <a:extLst>
              <a:ext uri="{FF2B5EF4-FFF2-40B4-BE49-F238E27FC236}">
                <a16:creationId xmlns:a16="http://schemas.microsoft.com/office/drawing/2014/main" id="{C74A5372-5E3E-4C05-85C9-6ACDEB8F6765}"/>
              </a:ext>
            </a:extLst>
          </p:cNvPr>
          <p:cNvSpPr txBox="1"/>
          <p:nvPr/>
        </p:nvSpPr>
        <p:spPr>
          <a:xfrm>
            <a:off x="2218257" y="4931325"/>
            <a:ext cx="1993467" cy="707886"/>
          </a:xfrm>
          <a:prstGeom prst="rect">
            <a:avLst/>
          </a:prstGeom>
          <a:noFill/>
          <a:ln w="57150">
            <a:solidFill>
              <a:srgbClr val="FF0066"/>
            </a:solidFill>
          </a:ln>
        </p:spPr>
        <p:txBody>
          <a:bodyPr wrap="square" rtlCol="0">
            <a:spAutoFit/>
          </a:bodyPr>
          <a:lstStyle/>
          <a:p>
            <a:pPr algn="ctr"/>
            <a:r>
              <a:rPr lang="en-GB" sz="2000" b="1" dirty="0">
                <a:solidFill>
                  <a:srgbClr val="FF6600"/>
                </a:solidFill>
                <a:latin typeface="+mn-lt"/>
                <a:ea typeface="+mn-ea"/>
                <a:cs typeface="+mn-cs"/>
              </a:rPr>
              <a:t>Similar format to train data</a:t>
            </a:r>
          </a:p>
        </p:txBody>
      </p:sp>
      <p:sp>
        <p:nvSpPr>
          <p:cNvPr id="22" name="Rechthoek 21">
            <a:extLst>
              <a:ext uri="{FF2B5EF4-FFF2-40B4-BE49-F238E27FC236}">
                <a16:creationId xmlns:a16="http://schemas.microsoft.com/office/drawing/2014/main" id="{38D14E76-73B9-42C2-8331-B6E1C0323F1A}"/>
              </a:ext>
            </a:extLst>
          </p:cNvPr>
          <p:cNvSpPr/>
          <p:nvPr/>
        </p:nvSpPr>
        <p:spPr>
          <a:xfrm>
            <a:off x="9306909" y="1632366"/>
            <a:ext cx="2168841" cy="2491831"/>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ijl: gebogen omhoog 22">
            <a:extLst>
              <a:ext uri="{FF2B5EF4-FFF2-40B4-BE49-F238E27FC236}">
                <a16:creationId xmlns:a16="http://schemas.microsoft.com/office/drawing/2014/main" id="{653E60C2-2359-471C-B282-E5B46DC05CBF}"/>
              </a:ext>
            </a:extLst>
          </p:cNvPr>
          <p:cNvSpPr/>
          <p:nvPr/>
        </p:nvSpPr>
        <p:spPr>
          <a:xfrm rot="5400000" flipH="1">
            <a:off x="9606401" y="737320"/>
            <a:ext cx="764734" cy="653633"/>
          </a:xfrm>
          <a:prstGeom prst="ben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kstvak 23">
            <a:extLst>
              <a:ext uri="{FF2B5EF4-FFF2-40B4-BE49-F238E27FC236}">
                <a16:creationId xmlns:a16="http://schemas.microsoft.com/office/drawing/2014/main" id="{078E867B-A09D-4CB9-88AC-585C472CC7B9}"/>
              </a:ext>
            </a:extLst>
          </p:cNvPr>
          <p:cNvSpPr txBox="1"/>
          <p:nvPr/>
        </p:nvSpPr>
        <p:spPr>
          <a:xfrm>
            <a:off x="10447282" y="160114"/>
            <a:ext cx="1521489" cy="1323439"/>
          </a:xfrm>
          <a:prstGeom prst="rect">
            <a:avLst/>
          </a:prstGeom>
          <a:noFill/>
          <a:ln w="57150">
            <a:solidFill>
              <a:srgbClr val="92D050"/>
            </a:solidFill>
          </a:ln>
        </p:spPr>
        <p:txBody>
          <a:bodyPr wrap="square" rtlCol="0">
            <a:spAutoFit/>
          </a:bodyPr>
          <a:lstStyle/>
          <a:p>
            <a:pPr algn="ctr"/>
            <a:r>
              <a:rPr lang="en-GB" sz="2000" b="1" dirty="0">
                <a:solidFill>
                  <a:srgbClr val="FF6600"/>
                </a:solidFill>
                <a:latin typeface="+mn-lt"/>
                <a:ea typeface="+mn-ea"/>
                <a:cs typeface="+mn-cs"/>
              </a:rPr>
              <a:t>15 per cent offensive data</a:t>
            </a:r>
          </a:p>
        </p:txBody>
      </p:sp>
    </p:spTree>
    <p:extLst>
      <p:ext uri="{BB962C8B-B14F-4D97-AF65-F5344CB8AC3E}">
        <p14:creationId xmlns:p14="http://schemas.microsoft.com/office/powerpoint/2010/main" val="233667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36</a:t>
            </a:fld>
            <a:endParaRPr dirty="0">
              <a:solidFill>
                <a:srgbClr val="FCF78F"/>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Baselines</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Results and Error Analysis</a:t>
            </a:r>
            <a:endParaRPr sz="1800" b="0" i="0" u="none" strike="noStrike" cap="none" dirty="0">
              <a:solidFill>
                <a:srgbClr val="FCF78F"/>
              </a:solidFill>
              <a:latin typeface="Arial"/>
              <a:ea typeface="Arial"/>
              <a:cs typeface="Arial"/>
              <a:sym typeface="Arial"/>
            </a:endParaRPr>
          </a:p>
        </p:txBody>
      </p:sp>
      <p:graphicFrame>
        <p:nvGraphicFramePr>
          <p:cNvPr id="9" name="Tabel 4">
            <a:extLst>
              <a:ext uri="{FF2B5EF4-FFF2-40B4-BE49-F238E27FC236}">
                <a16:creationId xmlns:a16="http://schemas.microsoft.com/office/drawing/2014/main" id="{C109751C-6CD4-4621-9CEA-75F3069630C9}"/>
              </a:ext>
            </a:extLst>
          </p:cNvPr>
          <p:cNvGraphicFramePr>
            <a:graphicFrameLocks noGrp="1"/>
          </p:cNvGraphicFramePr>
          <p:nvPr>
            <p:extLst>
              <p:ext uri="{D42A27DB-BD31-4B8C-83A1-F6EECF244321}">
                <p14:modId xmlns:p14="http://schemas.microsoft.com/office/powerpoint/2010/main" val="809717599"/>
              </p:ext>
            </p:extLst>
          </p:nvPr>
        </p:nvGraphicFramePr>
        <p:xfrm>
          <a:off x="2636844" y="1632367"/>
          <a:ext cx="8838907" cy="4616156"/>
        </p:xfrm>
        <a:graphic>
          <a:graphicData uri="http://schemas.openxmlformats.org/drawingml/2006/table">
            <a:tbl>
              <a:tblPr firstRow="1" bandRow="1">
                <a:tableStyleId>{1E171933-4619-4E11-9A3F-F7608DF75F80}</a:tableStyleId>
              </a:tblPr>
              <a:tblGrid>
                <a:gridCol w="2005075">
                  <a:extLst>
                    <a:ext uri="{9D8B030D-6E8A-4147-A177-3AD203B41FA5}">
                      <a16:colId xmlns:a16="http://schemas.microsoft.com/office/drawing/2014/main" val="4260046393"/>
                    </a:ext>
                  </a:extLst>
                </a:gridCol>
                <a:gridCol w="1039576">
                  <a:extLst>
                    <a:ext uri="{9D8B030D-6E8A-4147-A177-3AD203B41FA5}">
                      <a16:colId xmlns:a16="http://schemas.microsoft.com/office/drawing/2014/main" val="3113716173"/>
                    </a:ext>
                  </a:extLst>
                </a:gridCol>
                <a:gridCol w="1062176">
                  <a:extLst>
                    <a:ext uri="{9D8B030D-6E8A-4147-A177-3AD203B41FA5}">
                      <a16:colId xmlns:a16="http://schemas.microsoft.com/office/drawing/2014/main" val="2897927076"/>
                    </a:ext>
                  </a:extLst>
                </a:gridCol>
                <a:gridCol w="1367268">
                  <a:extLst>
                    <a:ext uri="{9D8B030D-6E8A-4147-A177-3AD203B41FA5}">
                      <a16:colId xmlns:a16="http://schemas.microsoft.com/office/drawing/2014/main" val="3564170842"/>
                    </a:ext>
                  </a:extLst>
                </a:gridCol>
                <a:gridCol w="1197772">
                  <a:extLst>
                    <a:ext uri="{9D8B030D-6E8A-4147-A177-3AD203B41FA5}">
                      <a16:colId xmlns:a16="http://schemas.microsoft.com/office/drawing/2014/main" val="1778975963"/>
                    </a:ext>
                  </a:extLst>
                </a:gridCol>
                <a:gridCol w="2167040">
                  <a:extLst>
                    <a:ext uri="{9D8B030D-6E8A-4147-A177-3AD203B41FA5}">
                      <a16:colId xmlns:a16="http://schemas.microsoft.com/office/drawing/2014/main" val="2892636505"/>
                    </a:ext>
                  </a:extLst>
                </a:gridCol>
              </a:tblGrid>
              <a:tr h="507855">
                <a:tc>
                  <a:txBody>
                    <a:bodyPr/>
                    <a:lstStyle/>
                    <a:p>
                      <a:pPr algn="ctr"/>
                      <a:endParaRPr lang="en-US" sz="2000" dirty="0"/>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a:txBody>
                    <a:bodyPr/>
                    <a:lstStyle/>
                    <a:p>
                      <a:pPr algn="ctr"/>
                      <a:r>
                        <a:rPr lang="en-GB" sz="2000" dirty="0">
                          <a:solidFill>
                            <a:schemeClr val="accent4">
                              <a:lumMod val="20000"/>
                              <a:lumOff val="80000"/>
                            </a:schemeClr>
                          </a:solidFill>
                        </a:rPr>
                        <a:t>OLID</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err="1">
                          <a:solidFill>
                            <a:schemeClr val="accent4">
                              <a:lumMod val="20000"/>
                              <a:lumOff val="80000"/>
                            </a:schemeClr>
                          </a:solidFill>
                        </a:rPr>
                        <a:t>Ruddit</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Wikipedia</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Total</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TEXTGAIN</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extLst>
                  <a:ext uri="{0D108BD9-81ED-4DB2-BD59-A6C34878D82A}">
                    <a16:rowId xmlns:a16="http://schemas.microsoft.com/office/drawing/2014/main" val="1951672527"/>
                  </a:ext>
                </a:extLst>
              </a:tr>
              <a:tr h="709605">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accent4">
                              <a:lumMod val="20000"/>
                              <a:lumOff val="80000"/>
                            </a:schemeClr>
                          </a:solidFill>
                          <a:latin typeface="+mn-lt"/>
                          <a:ea typeface="+mn-ea"/>
                          <a:cs typeface="+mn-cs"/>
                          <a:sym typeface="Arial"/>
                        </a:rPr>
                        <a:t>Most Frequent Class</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rgbClr val="FF6600"/>
                          </a:solidFill>
                        </a:rPr>
                        <a:t>0.28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0.33</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55776119"/>
                  </a:ext>
                </a:extLst>
              </a:tr>
              <a:tr h="683662">
                <a:tc>
                  <a:txBody>
                    <a:bodyPr/>
                    <a:lstStyle/>
                    <a:p>
                      <a:pPr marR="0" algn="ctr" rtl="0">
                        <a:lnSpc>
                          <a:spcPct val="100000"/>
                        </a:lnSpc>
                        <a:spcBef>
                          <a:spcPts val="0"/>
                        </a:spcBef>
                        <a:spcAft>
                          <a:spcPts val="0"/>
                        </a:spcAft>
                        <a:buClr>
                          <a:srgbClr val="000000"/>
                        </a:buClr>
                        <a:buFont typeface="Arial"/>
                      </a:pPr>
                      <a:r>
                        <a:rPr lang="en-GB" sz="2000" b="1" i="0" u="none" strike="noStrike" cap="none" dirty="0" err="1">
                          <a:solidFill>
                            <a:schemeClr val="accent4">
                              <a:lumMod val="20000"/>
                              <a:lumOff val="80000"/>
                            </a:schemeClr>
                          </a:solidFill>
                          <a:latin typeface="+mn-lt"/>
                          <a:ea typeface="+mn-ea"/>
                          <a:cs typeface="+mn-cs"/>
                          <a:sym typeface="Arial"/>
                        </a:rPr>
                        <a:t>SpaCy</a:t>
                      </a:r>
                      <a:r>
                        <a:rPr lang="en-GB" sz="2000" b="1" i="0" u="none" strike="noStrike" cap="none" dirty="0">
                          <a:solidFill>
                            <a:schemeClr val="accent4">
                              <a:lumMod val="20000"/>
                              <a:lumOff val="80000"/>
                            </a:schemeClr>
                          </a:solidFill>
                          <a:latin typeface="+mn-lt"/>
                          <a:ea typeface="+mn-ea"/>
                          <a:cs typeface="+mn-cs"/>
                          <a:sym typeface="Arial"/>
                        </a:rPr>
                        <a:t> </a:t>
                      </a:r>
                      <a:r>
                        <a:rPr lang="en-GB" sz="2000" b="1" i="0" u="none" strike="noStrike" cap="none" dirty="0" err="1">
                          <a:solidFill>
                            <a:schemeClr val="accent4">
                              <a:lumMod val="20000"/>
                              <a:lumOff val="80000"/>
                            </a:schemeClr>
                          </a:solidFill>
                          <a:latin typeface="+mn-lt"/>
                          <a:ea typeface="+mn-ea"/>
                          <a:cs typeface="+mn-cs"/>
                          <a:sym typeface="Arial"/>
                        </a:rPr>
                        <a:t>BoW</a:t>
                      </a:r>
                      <a:r>
                        <a:rPr lang="en-GB" sz="2000" b="1" i="0" u="none" strike="noStrike" cap="none" dirty="0">
                          <a:solidFill>
                            <a:schemeClr val="accent4">
                              <a:lumMod val="20000"/>
                              <a:lumOff val="80000"/>
                            </a:schemeClr>
                          </a:solidFill>
                          <a:latin typeface="+mn-lt"/>
                          <a:ea typeface="+mn-ea"/>
                          <a:cs typeface="+mn-cs"/>
                          <a:sym typeface="Arial"/>
                        </a:rPr>
                        <a:t>-Model</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rgbClr val="FF6600"/>
                          </a:solidFill>
                        </a:rPr>
                        <a:t>0.70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0.66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0.73</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0.54</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34270200"/>
                  </a:ext>
                </a:extLst>
              </a:tr>
              <a:tr h="507855">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accent4">
                              <a:lumMod val="20000"/>
                              <a:lumOff val="80000"/>
                            </a:schemeClr>
                          </a:solidFill>
                          <a:latin typeface="+mn-lt"/>
                          <a:ea typeface="+mn-ea"/>
                          <a:cs typeface="+mn-cs"/>
                          <a:sym typeface="Arial"/>
                        </a:rPr>
                        <a:t>Bert</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0.70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0.90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0.47</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30208815"/>
                  </a:ext>
                </a:extLst>
              </a:tr>
              <a:tr h="507855">
                <a:tc>
                  <a:txBody>
                    <a:bodyPr/>
                    <a:lstStyle/>
                    <a:p>
                      <a:pPr marR="0" algn="ctr" rtl="0">
                        <a:lnSpc>
                          <a:spcPct val="100000"/>
                        </a:lnSpc>
                        <a:spcBef>
                          <a:spcPts val="0"/>
                        </a:spcBef>
                        <a:spcAft>
                          <a:spcPts val="0"/>
                        </a:spcAft>
                        <a:buClr>
                          <a:srgbClr val="000000"/>
                        </a:buClr>
                        <a:buFont typeface="Arial"/>
                      </a:pPr>
                      <a:r>
                        <a:rPr lang="en-GB" sz="2000" b="1" i="0" u="none" strike="noStrike" cap="none" dirty="0" err="1">
                          <a:solidFill>
                            <a:schemeClr val="accent4">
                              <a:lumMod val="20000"/>
                              <a:lumOff val="80000"/>
                            </a:schemeClr>
                          </a:solidFill>
                          <a:latin typeface="+mn-lt"/>
                          <a:ea typeface="+mn-ea"/>
                          <a:cs typeface="+mn-cs"/>
                          <a:sym typeface="Arial"/>
                        </a:rPr>
                        <a:t>HateBert</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0.82</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0.68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0.91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68024865"/>
                  </a:ext>
                </a:extLst>
              </a:tr>
              <a:tr h="683662">
                <a:tc>
                  <a:txBody>
                    <a:bodyPr/>
                    <a:lstStyle/>
                    <a:p>
                      <a:pPr algn="ctr"/>
                      <a:r>
                        <a:rPr lang="en-GB" sz="2000" b="1" i="0" u="none" strike="noStrike" cap="none" dirty="0">
                          <a:solidFill>
                            <a:schemeClr val="accent4">
                              <a:lumMod val="20000"/>
                              <a:lumOff val="80000"/>
                            </a:schemeClr>
                          </a:solidFill>
                          <a:latin typeface="+mn-lt"/>
                          <a:ea typeface="+mn-ea"/>
                          <a:cs typeface="+mn-cs"/>
                          <a:sym typeface="Arial"/>
                        </a:rPr>
                        <a:t>Traditional</a:t>
                      </a:r>
                    </a:p>
                    <a:p>
                      <a:pPr algn="ctr"/>
                      <a:r>
                        <a:rPr lang="en-GB" sz="2000" b="1" i="0" u="none" strike="noStrike" cap="none" dirty="0">
                          <a:solidFill>
                            <a:schemeClr val="accent4">
                              <a:lumMod val="20000"/>
                              <a:lumOff val="80000"/>
                            </a:schemeClr>
                          </a:solidFill>
                          <a:latin typeface="+mn-lt"/>
                          <a:ea typeface="+mn-ea"/>
                          <a:cs typeface="+mn-cs"/>
                          <a:sym typeface="Arial"/>
                        </a:rPr>
                        <a:t>Ensemble</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38100" cap="flat" cmpd="sng" algn="ctr">
                      <a:solidFill>
                        <a:srgbClr val="C00000"/>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0.753</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0.661</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0.874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0.76</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algn="ctr"/>
                      <a:r>
                        <a:rPr lang="en-GB" sz="2000" b="1" dirty="0">
                          <a:solidFill>
                            <a:srgbClr val="FF6600"/>
                          </a:solidFill>
                        </a:rPr>
                        <a:t>0.434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84561840"/>
                  </a:ext>
                </a:extLst>
              </a:tr>
              <a:tr h="980906">
                <a:tc>
                  <a:txBody>
                    <a:bodyPr/>
                    <a:lstStyle/>
                    <a:p>
                      <a:pPr algn="ctr"/>
                      <a:r>
                        <a:rPr lang="en-GB" sz="2000" b="1" i="0" u="none" strike="noStrike" cap="none" dirty="0">
                          <a:solidFill>
                            <a:schemeClr val="accent4">
                              <a:lumMod val="20000"/>
                              <a:lumOff val="80000"/>
                            </a:schemeClr>
                          </a:solidFill>
                          <a:latin typeface="+mn-lt"/>
                          <a:ea typeface="+mn-ea"/>
                          <a:cs typeface="+mn-cs"/>
                          <a:sym typeface="Arial"/>
                        </a:rPr>
                        <a:t>Neural </a:t>
                      </a:r>
                      <a:r>
                        <a:rPr lang="en-GB" sz="2000" b="1" i="0" u="none" strike="noStrike" cap="none" dirty="0" err="1">
                          <a:solidFill>
                            <a:schemeClr val="accent4">
                              <a:lumMod val="20000"/>
                              <a:lumOff val="80000"/>
                            </a:schemeClr>
                          </a:solidFill>
                          <a:latin typeface="+mn-lt"/>
                          <a:ea typeface="+mn-ea"/>
                          <a:cs typeface="+mn-cs"/>
                          <a:sym typeface="Arial"/>
                        </a:rPr>
                        <a:t>RoBERTa</a:t>
                      </a:r>
                      <a:endParaRPr lang="en-GB"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0" dirty="0">
                          <a:solidFill>
                            <a:srgbClr val="FF6600"/>
                          </a:solidFill>
                        </a:rPr>
                        <a:t>0.803</a:t>
                      </a:r>
                      <a:endParaRPr lang="en-US" sz="2000" b="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0" dirty="0">
                          <a:solidFill>
                            <a:srgbClr val="FF6600"/>
                          </a:solidFill>
                        </a:rPr>
                        <a:t>0.713</a:t>
                      </a:r>
                      <a:endParaRPr lang="en-US" sz="2000" b="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b="0" dirty="0">
                          <a:solidFill>
                            <a:srgbClr val="FF6600"/>
                          </a:solidFill>
                        </a:rPr>
                        <a:t>0.912</a:t>
                      </a:r>
                      <a:endParaRPr lang="en-US" sz="2000" b="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0" dirty="0">
                          <a:solidFill>
                            <a:srgbClr val="FF6600"/>
                          </a:solidFill>
                        </a:rPr>
                        <a:t>0.808</a:t>
                      </a:r>
                      <a:endParaRPr lang="en-US" sz="2000" b="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b="0" dirty="0">
                          <a:solidFill>
                            <a:srgbClr val="FF6600"/>
                          </a:solidFill>
                        </a:rPr>
                        <a:t>0.504</a:t>
                      </a:r>
                      <a:endParaRPr lang="en-US" sz="2000" b="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68716763"/>
                  </a:ext>
                </a:extLst>
              </a:tr>
            </a:tbl>
          </a:graphicData>
        </a:graphic>
      </p:graphicFrame>
    </p:spTree>
    <p:extLst>
      <p:ext uri="{BB962C8B-B14F-4D97-AF65-F5344CB8AC3E}">
        <p14:creationId xmlns:p14="http://schemas.microsoft.com/office/powerpoint/2010/main" val="1992077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37</a:t>
            </a:fld>
            <a:endParaRPr dirty="0">
              <a:solidFill>
                <a:srgbClr val="FCF78F"/>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Baselines</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Results and Error Analysis</a:t>
            </a:r>
            <a:endParaRPr sz="1800" b="0" i="0" u="none" strike="noStrike" cap="none" dirty="0">
              <a:solidFill>
                <a:srgbClr val="FCF78F"/>
              </a:solidFill>
              <a:latin typeface="Arial"/>
              <a:ea typeface="Arial"/>
              <a:cs typeface="Arial"/>
              <a:sym typeface="Arial"/>
            </a:endParaRPr>
          </a:p>
        </p:txBody>
      </p:sp>
      <p:graphicFrame>
        <p:nvGraphicFramePr>
          <p:cNvPr id="9" name="Tabel 4">
            <a:extLst>
              <a:ext uri="{FF2B5EF4-FFF2-40B4-BE49-F238E27FC236}">
                <a16:creationId xmlns:a16="http://schemas.microsoft.com/office/drawing/2014/main" id="{C109751C-6CD4-4621-9CEA-75F3069630C9}"/>
              </a:ext>
            </a:extLst>
          </p:cNvPr>
          <p:cNvGraphicFramePr>
            <a:graphicFrameLocks noGrp="1"/>
          </p:cNvGraphicFramePr>
          <p:nvPr>
            <p:extLst>
              <p:ext uri="{D42A27DB-BD31-4B8C-83A1-F6EECF244321}">
                <p14:modId xmlns:p14="http://schemas.microsoft.com/office/powerpoint/2010/main" val="105695069"/>
              </p:ext>
            </p:extLst>
          </p:nvPr>
        </p:nvGraphicFramePr>
        <p:xfrm>
          <a:off x="2636844" y="1620079"/>
          <a:ext cx="8838907" cy="4661449"/>
        </p:xfrm>
        <a:graphic>
          <a:graphicData uri="http://schemas.openxmlformats.org/drawingml/2006/table">
            <a:tbl>
              <a:tblPr firstRow="1" bandRow="1">
                <a:tableStyleId>{1E171933-4619-4E11-9A3F-F7608DF75F80}</a:tableStyleId>
              </a:tblPr>
              <a:tblGrid>
                <a:gridCol w="2005075">
                  <a:extLst>
                    <a:ext uri="{9D8B030D-6E8A-4147-A177-3AD203B41FA5}">
                      <a16:colId xmlns:a16="http://schemas.microsoft.com/office/drawing/2014/main" val="4260046393"/>
                    </a:ext>
                  </a:extLst>
                </a:gridCol>
                <a:gridCol w="1039576">
                  <a:extLst>
                    <a:ext uri="{9D8B030D-6E8A-4147-A177-3AD203B41FA5}">
                      <a16:colId xmlns:a16="http://schemas.microsoft.com/office/drawing/2014/main" val="3113716173"/>
                    </a:ext>
                  </a:extLst>
                </a:gridCol>
                <a:gridCol w="1062176">
                  <a:extLst>
                    <a:ext uri="{9D8B030D-6E8A-4147-A177-3AD203B41FA5}">
                      <a16:colId xmlns:a16="http://schemas.microsoft.com/office/drawing/2014/main" val="2897927076"/>
                    </a:ext>
                  </a:extLst>
                </a:gridCol>
                <a:gridCol w="1367268">
                  <a:extLst>
                    <a:ext uri="{9D8B030D-6E8A-4147-A177-3AD203B41FA5}">
                      <a16:colId xmlns:a16="http://schemas.microsoft.com/office/drawing/2014/main" val="3564170842"/>
                    </a:ext>
                  </a:extLst>
                </a:gridCol>
                <a:gridCol w="1197772">
                  <a:extLst>
                    <a:ext uri="{9D8B030D-6E8A-4147-A177-3AD203B41FA5}">
                      <a16:colId xmlns:a16="http://schemas.microsoft.com/office/drawing/2014/main" val="1778975963"/>
                    </a:ext>
                  </a:extLst>
                </a:gridCol>
                <a:gridCol w="2167040">
                  <a:extLst>
                    <a:ext uri="{9D8B030D-6E8A-4147-A177-3AD203B41FA5}">
                      <a16:colId xmlns:a16="http://schemas.microsoft.com/office/drawing/2014/main" val="2892636505"/>
                    </a:ext>
                  </a:extLst>
                </a:gridCol>
              </a:tblGrid>
              <a:tr h="511408">
                <a:tc>
                  <a:txBody>
                    <a:bodyPr/>
                    <a:lstStyle/>
                    <a:p>
                      <a:pPr algn="ct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a:txBody>
                    <a:bodyPr/>
                    <a:lstStyle/>
                    <a:p>
                      <a:pPr algn="ctr"/>
                      <a:r>
                        <a:rPr lang="en-GB" sz="2000" dirty="0">
                          <a:solidFill>
                            <a:schemeClr val="accent4">
                              <a:lumMod val="20000"/>
                              <a:lumOff val="80000"/>
                            </a:schemeClr>
                          </a:solidFill>
                        </a:rPr>
                        <a:t>OLID</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err="1">
                          <a:solidFill>
                            <a:schemeClr val="accent4">
                              <a:lumMod val="20000"/>
                              <a:lumOff val="80000"/>
                            </a:schemeClr>
                          </a:solidFill>
                        </a:rPr>
                        <a:t>Ruddit</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Wikipedia</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Total</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TEXTGAIN</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extLst>
                  <a:ext uri="{0D108BD9-81ED-4DB2-BD59-A6C34878D82A}">
                    <a16:rowId xmlns:a16="http://schemas.microsoft.com/office/drawing/2014/main" val="1951672527"/>
                  </a:ext>
                </a:extLst>
              </a:tr>
              <a:tr h="714570">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accent4">
                              <a:lumMod val="20000"/>
                              <a:lumOff val="80000"/>
                            </a:schemeClr>
                          </a:solidFill>
                          <a:latin typeface="+mn-lt"/>
                          <a:ea typeface="+mn-ea"/>
                          <a:cs typeface="+mn-cs"/>
                          <a:sym typeface="Arial"/>
                        </a:rPr>
                        <a:t>Most Frequent Class</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rgbClr val="FF6600"/>
                          </a:solidFill>
                        </a:rPr>
                        <a:t>0.28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0.33</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55776119"/>
                  </a:ext>
                </a:extLst>
              </a:tr>
              <a:tr h="712443">
                <a:tc>
                  <a:txBody>
                    <a:bodyPr/>
                    <a:lstStyle/>
                    <a:p>
                      <a:pPr marR="0" algn="ctr" rtl="0">
                        <a:lnSpc>
                          <a:spcPct val="100000"/>
                        </a:lnSpc>
                        <a:spcBef>
                          <a:spcPts val="0"/>
                        </a:spcBef>
                        <a:spcAft>
                          <a:spcPts val="0"/>
                        </a:spcAft>
                        <a:buClr>
                          <a:srgbClr val="000000"/>
                        </a:buClr>
                        <a:buFont typeface="Arial"/>
                      </a:pPr>
                      <a:r>
                        <a:rPr lang="en-GB" sz="2000" b="1" i="0" u="none" strike="noStrike" cap="none" dirty="0" err="1">
                          <a:solidFill>
                            <a:schemeClr val="accent4">
                              <a:lumMod val="20000"/>
                              <a:lumOff val="80000"/>
                            </a:schemeClr>
                          </a:solidFill>
                          <a:latin typeface="+mn-lt"/>
                          <a:ea typeface="+mn-ea"/>
                          <a:cs typeface="+mn-cs"/>
                          <a:sym typeface="Arial"/>
                        </a:rPr>
                        <a:t>SpaCy</a:t>
                      </a:r>
                      <a:r>
                        <a:rPr lang="en-GB" sz="2000" b="1" i="0" u="none" strike="noStrike" cap="none" dirty="0">
                          <a:solidFill>
                            <a:schemeClr val="accent4">
                              <a:lumMod val="20000"/>
                              <a:lumOff val="80000"/>
                            </a:schemeClr>
                          </a:solidFill>
                          <a:latin typeface="+mn-lt"/>
                          <a:ea typeface="+mn-ea"/>
                          <a:cs typeface="+mn-cs"/>
                          <a:sym typeface="Arial"/>
                        </a:rPr>
                        <a:t> </a:t>
                      </a:r>
                      <a:r>
                        <a:rPr lang="en-GB" sz="2000" b="1" i="0" u="none" strike="noStrike" cap="none" dirty="0" err="1">
                          <a:solidFill>
                            <a:schemeClr val="accent4">
                              <a:lumMod val="20000"/>
                              <a:lumOff val="80000"/>
                            </a:schemeClr>
                          </a:solidFill>
                          <a:latin typeface="+mn-lt"/>
                          <a:ea typeface="+mn-ea"/>
                          <a:cs typeface="+mn-cs"/>
                          <a:sym typeface="Arial"/>
                        </a:rPr>
                        <a:t>BoW</a:t>
                      </a:r>
                      <a:r>
                        <a:rPr lang="en-GB" sz="2000" b="1" i="0" u="none" strike="noStrike" cap="none" dirty="0">
                          <a:solidFill>
                            <a:schemeClr val="accent4">
                              <a:lumMod val="20000"/>
                              <a:lumOff val="80000"/>
                            </a:schemeClr>
                          </a:solidFill>
                          <a:latin typeface="+mn-lt"/>
                          <a:ea typeface="+mn-ea"/>
                          <a:cs typeface="+mn-cs"/>
                          <a:sym typeface="Arial"/>
                        </a:rPr>
                        <a:t>-Model</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rgbClr val="FF6600"/>
                          </a:solidFill>
                        </a:rPr>
                        <a:t>0.70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0.66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0.73</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0.54</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34270200"/>
                  </a:ext>
                </a:extLst>
              </a:tr>
              <a:tr h="511408">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accent4">
                              <a:lumMod val="20000"/>
                              <a:lumOff val="80000"/>
                            </a:schemeClr>
                          </a:solidFill>
                          <a:latin typeface="+mn-lt"/>
                          <a:ea typeface="+mn-ea"/>
                          <a:cs typeface="+mn-cs"/>
                          <a:sym typeface="Arial"/>
                        </a:rPr>
                        <a:t>Bert</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0.70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0.90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0.47</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30208815"/>
                  </a:ext>
                </a:extLst>
              </a:tr>
              <a:tr h="511408">
                <a:tc>
                  <a:txBody>
                    <a:bodyPr/>
                    <a:lstStyle/>
                    <a:p>
                      <a:pPr marR="0" algn="ctr" rtl="0">
                        <a:lnSpc>
                          <a:spcPct val="100000"/>
                        </a:lnSpc>
                        <a:spcBef>
                          <a:spcPts val="0"/>
                        </a:spcBef>
                        <a:spcAft>
                          <a:spcPts val="0"/>
                        </a:spcAft>
                        <a:buClr>
                          <a:srgbClr val="000000"/>
                        </a:buClr>
                        <a:buFont typeface="Arial"/>
                      </a:pPr>
                      <a:r>
                        <a:rPr lang="en-GB" sz="2000" b="1" i="0" u="none" strike="noStrike" cap="none" dirty="0" err="1">
                          <a:solidFill>
                            <a:schemeClr val="accent4">
                              <a:lumMod val="20000"/>
                              <a:lumOff val="80000"/>
                            </a:schemeClr>
                          </a:solidFill>
                          <a:latin typeface="+mn-lt"/>
                          <a:ea typeface="+mn-ea"/>
                          <a:cs typeface="+mn-cs"/>
                          <a:sym typeface="Arial"/>
                        </a:rPr>
                        <a:t>HateBert</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0.82</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0.68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0.91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68024865"/>
                  </a:ext>
                </a:extLst>
              </a:tr>
              <a:tr h="712443">
                <a:tc>
                  <a:txBody>
                    <a:bodyPr/>
                    <a:lstStyle/>
                    <a:p>
                      <a:pPr algn="ctr"/>
                      <a:r>
                        <a:rPr lang="en-GB" sz="2000" b="1" i="0" u="none" strike="noStrike" cap="none" dirty="0">
                          <a:solidFill>
                            <a:schemeClr val="accent4">
                              <a:lumMod val="20000"/>
                              <a:lumOff val="80000"/>
                            </a:schemeClr>
                          </a:solidFill>
                          <a:latin typeface="+mn-lt"/>
                          <a:ea typeface="+mn-ea"/>
                          <a:cs typeface="+mn-cs"/>
                          <a:sym typeface="Arial"/>
                        </a:rPr>
                        <a:t>Traditional</a:t>
                      </a:r>
                    </a:p>
                    <a:p>
                      <a:pPr algn="ctr"/>
                      <a:r>
                        <a:rPr lang="en-GB" sz="2000" b="1" i="0" u="none" strike="noStrike" cap="none" dirty="0">
                          <a:solidFill>
                            <a:schemeClr val="accent4">
                              <a:lumMod val="20000"/>
                              <a:lumOff val="80000"/>
                            </a:schemeClr>
                          </a:solidFill>
                          <a:latin typeface="+mn-lt"/>
                          <a:ea typeface="+mn-ea"/>
                          <a:cs typeface="+mn-cs"/>
                          <a:sym typeface="Arial"/>
                        </a:rPr>
                        <a:t>Ensemble</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0.753</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0.661</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0.874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0.76</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algn="ctr"/>
                      <a:r>
                        <a:rPr lang="en-GB" sz="2000" b="1" dirty="0">
                          <a:solidFill>
                            <a:srgbClr val="FF6600"/>
                          </a:solidFill>
                        </a:rPr>
                        <a:t>0.434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84561840"/>
                  </a:ext>
                </a:extLst>
              </a:tr>
              <a:tr h="987769">
                <a:tc>
                  <a:txBody>
                    <a:bodyPr/>
                    <a:lstStyle/>
                    <a:p>
                      <a:pPr algn="ctr"/>
                      <a:r>
                        <a:rPr lang="en-GB" sz="2000" b="1" i="0" u="none" strike="noStrike" cap="none" dirty="0">
                          <a:solidFill>
                            <a:schemeClr val="accent4">
                              <a:lumMod val="20000"/>
                              <a:lumOff val="80000"/>
                            </a:schemeClr>
                          </a:solidFill>
                          <a:latin typeface="+mn-lt"/>
                          <a:ea typeface="+mn-ea"/>
                          <a:cs typeface="+mn-cs"/>
                          <a:sym typeface="Arial"/>
                        </a:rPr>
                        <a:t>Neural</a:t>
                      </a:r>
                    </a:p>
                    <a:p>
                      <a:pPr algn="ctr"/>
                      <a:r>
                        <a:rPr lang="en-GB" sz="2000" b="1" i="0" u="none" strike="noStrike" cap="none" dirty="0" err="1">
                          <a:solidFill>
                            <a:schemeClr val="accent4">
                              <a:lumMod val="20000"/>
                              <a:lumOff val="80000"/>
                            </a:schemeClr>
                          </a:solidFill>
                          <a:latin typeface="+mn-lt"/>
                          <a:ea typeface="+mn-ea"/>
                          <a:cs typeface="+mn-cs"/>
                          <a:sym typeface="Arial"/>
                        </a:rPr>
                        <a:t>RoBERTa</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38100" cap="flat" cmpd="sng" algn="ctr">
                      <a:solidFill>
                        <a:srgbClr val="C00000"/>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0.803</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0.713</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algn="ctr"/>
                      <a:r>
                        <a:rPr lang="en-GB" sz="2000" b="1" dirty="0">
                          <a:solidFill>
                            <a:srgbClr val="FF6600"/>
                          </a:solidFill>
                        </a:rPr>
                        <a:t>0.912</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0.808</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algn="ctr"/>
                      <a:r>
                        <a:rPr lang="en-GB" sz="2000" b="1" dirty="0">
                          <a:solidFill>
                            <a:srgbClr val="FF6600"/>
                          </a:solidFill>
                        </a:rPr>
                        <a:t>0.504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68716763"/>
                  </a:ext>
                </a:extLst>
              </a:tr>
            </a:tbl>
          </a:graphicData>
        </a:graphic>
      </p:graphicFrame>
    </p:spTree>
    <p:extLst>
      <p:ext uri="{BB962C8B-B14F-4D97-AF65-F5344CB8AC3E}">
        <p14:creationId xmlns:p14="http://schemas.microsoft.com/office/powerpoint/2010/main" val="15995854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312090"/>
            <a:ext cx="7483200" cy="2233819"/>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Discussion</a:t>
            </a:r>
          </a:p>
        </p:txBody>
      </p:sp>
    </p:spTree>
    <p:extLst>
      <p:ext uri="{BB962C8B-B14F-4D97-AF65-F5344CB8AC3E}">
        <p14:creationId xmlns:p14="http://schemas.microsoft.com/office/powerpoint/2010/main" val="42701443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39</a:t>
            </a:fld>
            <a:endParaRPr dirty="0">
              <a:solidFill>
                <a:srgbClr val="FCF78F"/>
              </a:solidFill>
            </a:endParaRPr>
          </a:p>
        </p:txBody>
      </p:sp>
      <p:sp>
        <p:nvSpPr>
          <p:cNvPr id="199" name="Google Shape;199;p7"/>
          <p:cNvSpPr txBox="1"/>
          <p:nvPr/>
        </p:nvSpPr>
        <p:spPr>
          <a:xfrm>
            <a:off x="3346596" y="874495"/>
            <a:ext cx="7458075" cy="100889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dirty="0"/>
          </a:p>
          <a:p>
            <a:endParaRPr sz="1800" dirty="0"/>
          </a:p>
          <a:p>
            <a:r>
              <a:rPr lang="en-GB" sz="1800" dirty="0">
                <a:solidFill>
                  <a:srgbClr val="FFFF66"/>
                </a:solidFill>
              </a:rPr>
              <a:t>Tweets, lemmas</a:t>
            </a:r>
          </a:p>
          <a:p>
            <a:r>
              <a:rPr lang="en-GB" sz="1800" dirty="0">
                <a:solidFill>
                  <a:srgbClr val="FFFF66"/>
                </a:solidFill>
              </a:rPr>
              <a:t>POS</a:t>
            </a:r>
            <a:endParaRPr sz="1800" dirty="0">
              <a:solidFill>
                <a:srgbClr val="FFFF66"/>
              </a:solidFill>
            </a:endParaRPr>
          </a:p>
          <a:p>
            <a:endParaRPr dirty="0"/>
          </a:p>
        </p:txBody>
      </p:sp>
      <p:sp>
        <p:nvSpPr>
          <p:cNvPr id="200" name="Google Shape;200;p7"/>
          <p:cNvSpPr txBox="1"/>
          <p:nvPr/>
        </p:nvSpPr>
        <p:spPr>
          <a:xfrm>
            <a:off x="4843824" y="673235"/>
            <a:ext cx="4358640" cy="400069"/>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dirty="0">
                <a:solidFill>
                  <a:srgbClr val="FCF78F"/>
                </a:solidFill>
              </a:rPr>
              <a:t>Vectorizers</a:t>
            </a:r>
            <a:endParaRPr dirty="0">
              <a:solidFill>
                <a:srgbClr val="FCF78F"/>
              </a:solidFill>
            </a:endParaRPr>
          </a:p>
        </p:txBody>
      </p:sp>
      <p:sp>
        <p:nvSpPr>
          <p:cNvPr id="8" name="Google Shape;106;p2">
            <a:extLst>
              <a:ext uri="{FF2B5EF4-FFF2-40B4-BE49-F238E27FC236}">
                <a16:creationId xmlns:a16="http://schemas.microsoft.com/office/drawing/2014/main" id="{79E56B65-AC13-4895-AD49-3FA349DF15F5}"/>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Discussion</a:t>
            </a:r>
            <a:endParaRPr sz="1800" b="0" i="0" u="none" strike="noStrike" cap="none" dirty="0">
              <a:solidFill>
                <a:srgbClr val="FCF78F"/>
              </a:solidFill>
              <a:latin typeface="Arial"/>
              <a:ea typeface="Arial"/>
              <a:cs typeface="Arial"/>
              <a:sym typeface="Arial"/>
            </a:endParaRPr>
          </a:p>
        </p:txBody>
      </p:sp>
      <p:sp>
        <p:nvSpPr>
          <p:cNvPr id="7" name="Google Shape;199;p7">
            <a:extLst>
              <a:ext uri="{FF2B5EF4-FFF2-40B4-BE49-F238E27FC236}">
                <a16:creationId xmlns:a16="http://schemas.microsoft.com/office/drawing/2014/main" id="{FB05700A-1691-4E97-8089-520D318077E2}"/>
              </a:ext>
            </a:extLst>
          </p:cNvPr>
          <p:cNvSpPr txBox="1"/>
          <p:nvPr/>
        </p:nvSpPr>
        <p:spPr>
          <a:xfrm>
            <a:off x="3346595" y="2392630"/>
            <a:ext cx="7458075" cy="100889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dirty="0"/>
          </a:p>
          <a:p>
            <a:endParaRPr lang="en-GB" dirty="0"/>
          </a:p>
          <a:p>
            <a:endParaRPr sz="1800" dirty="0"/>
          </a:p>
          <a:p>
            <a:r>
              <a:rPr lang="en-GB" sz="1800" dirty="0">
                <a:solidFill>
                  <a:srgbClr val="FFFF66"/>
                </a:solidFill>
              </a:rPr>
              <a:t>Character n-grams</a:t>
            </a:r>
            <a:endParaRPr sz="1800" dirty="0">
              <a:solidFill>
                <a:srgbClr val="FFFF66"/>
              </a:solidFill>
            </a:endParaRPr>
          </a:p>
          <a:p>
            <a:r>
              <a:rPr lang="en-GB" sz="1800" dirty="0">
                <a:solidFill>
                  <a:srgbClr val="FFFF66"/>
                </a:solidFill>
              </a:rPr>
              <a:t>Word n-grams</a:t>
            </a:r>
            <a:endParaRPr sz="1800" dirty="0">
              <a:solidFill>
                <a:srgbClr val="FFFF66"/>
              </a:solidFill>
            </a:endParaRPr>
          </a:p>
          <a:p>
            <a:r>
              <a:rPr lang="en-GB" sz="1800" dirty="0"/>
              <a:t>….</a:t>
            </a:r>
            <a:endParaRPr sz="1800" dirty="0"/>
          </a:p>
          <a:p>
            <a:endParaRPr dirty="0"/>
          </a:p>
        </p:txBody>
      </p:sp>
      <p:sp>
        <p:nvSpPr>
          <p:cNvPr id="6" name="Google Shape;200;p7">
            <a:extLst>
              <a:ext uri="{FF2B5EF4-FFF2-40B4-BE49-F238E27FC236}">
                <a16:creationId xmlns:a16="http://schemas.microsoft.com/office/drawing/2014/main" id="{DB8A815F-B3EC-4212-8478-6B51835598AE}"/>
              </a:ext>
            </a:extLst>
          </p:cNvPr>
          <p:cNvSpPr txBox="1"/>
          <p:nvPr/>
        </p:nvSpPr>
        <p:spPr>
          <a:xfrm>
            <a:off x="4843824" y="2192595"/>
            <a:ext cx="4358640" cy="400069"/>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dirty="0">
                <a:solidFill>
                  <a:srgbClr val="FCF78F"/>
                </a:solidFill>
              </a:rPr>
              <a:t>N-grams</a:t>
            </a:r>
            <a:endParaRPr dirty="0">
              <a:solidFill>
                <a:srgbClr val="FCF78F"/>
              </a:solidFill>
            </a:endParaRPr>
          </a:p>
        </p:txBody>
      </p:sp>
      <p:sp>
        <p:nvSpPr>
          <p:cNvPr id="10" name="Google Shape;199;p7">
            <a:extLst>
              <a:ext uri="{FF2B5EF4-FFF2-40B4-BE49-F238E27FC236}">
                <a16:creationId xmlns:a16="http://schemas.microsoft.com/office/drawing/2014/main" id="{466EDEBD-B68B-4EB1-96F0-216A6E259B67}"/>
              </a:ext>
            </a:extLst>
          </p:cNvPr>
          <p:cNvSpPr txBox="1"/>
          <p:nvPr/>
        </p:nvSpPr>
        <p:spPr>
          <a:xfrm>
            <a:off x="3346595" y="5425234"/>
            <a:ext cx="7458075" cy="100889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dirty="0"/>
          </a:p>
          <a:p>
            <a:endParaRPr lang="en-GB" dirty="0"/>
          </a:p>
          <a:p>
            <a:r>
              <a:rPr lang="en-GB" sz="1800" dirty="0" err="1">
                <a:solidFill>
                  <a:srgbClr val="FFFF66"/>
                </a:solidFill>
              </a:rPr>
              <a:t>Afinn</a:t>
            </a:r>
            <a:endParaRPr lang="en-GB" sz="1800" dirty="0">
              <a:solidFill>
                <a:srgbClr val="FFFF66"/>
              </a:solidFill>
            </a:endParaRPr>
          </a:p>
          <a:p>
            <a:r>
              <a:rPr lang="en-GB" sz="1800" dirty="0">
                <a:solidFill>
                  <a:srgbClr val="FFFF66"/>
                </a:solidFill>
              </a:rPr>
              <a:t>Vader</a:t>
            </a:r>
            <a:endParaRPr sz="1800" dirty="0">
              <a:solidFill>
                <a:srgbClr val="FFFF66"/>
              </a:solidFill>
            </a:endParaRPr>
          </a:p>
          <a:p>
            <a:endParaRPr dirty="0"/>
          </a:p>
        </p:txBody>
      </p:sp>
      <p:sp>
        <p:nvSpPr>
          <p:cNvPr id="9" name="Google Shape;200;p7">
            <a:extLst>
              <a:ext uri="{FF2B5EF4-FFF2-40B4-BE49-F238E27FC236}">
                <a16:creationId xmlns:a16="http://schemas.microsoft.com/office/drawing/2014/main" id="{507988DD-9287-4374-AD0E-CBDB1794B377}"/>
              </a:ext>
            </a:extLst>
          </p:cNvPr>
          <p:cNvSpPr txBox="1"/>
          <p:nvPr/>
        </p:nvSpPr>
        <p:spPr>
          <a:xfrm>
            <a:off x="4896312" y="5200631"/>
            <a:ext cx="4358640" cy="400069"/>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dirty="0">
                <a:solidFill>
                  <a:srgbClr val="FCF78F"/>
                </a:solidFill>
              </a:rPr>
              <a:t>Sentiment Scores</a:t>
            </a:r>
            <a:endParaRPr dirty="0">
              <a:solidFill>
                <a:srgbClr val="FCF78F"/>
              </a:solidFill>
            </a:endParaRPr>
          </a:p>
        </p:txBody>
      </p:sp>
      <p:sp>
        <p:nvSpPr>
          <p:cNvPr id="11" name="Google Shape;199;p7">
            <a:extLst>
              <a:ext uri="{FF2B5EF4-FFF2-40B4-BE49-F238E27FC236}">
                <a16:creationId xmlns:a16="http://schemas.microsoft.com/office/drawing/2014/main" id="{62F0EB12-BA71-40C5-AF0B-357A0525A91F}"/>
              </a:ext>
            </a:extLst>
          </p:cNvPr>
          <p:cNvSpPr txBox="1"/>
          <p:nvPr/>
        </p:nvSpPr>
        <p:spPr>
          <a:xfrm>
            <a:off x="3346595" y="3887321"/>
            <a:ext cx="7458075" cy="100889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dirty="0"/>
          </a:p>
          <a:p>
            <a:endParaRPr lang="en-GB" dirty="0"/>
          </a:p>
          <a:p>
            <a:endParaRPr sz="1800" dirty="0"/>
          </a:p>
          <a:p>
            <a:r>
              <a:rPr lang="en-GB" sz="1800" dirty="0">
                <a:solidFill>
                  <a:srgbClr val="FFFF66"/>
                </a:solidFill>
              </a:rPr>
              <a:t>POS</a:t>
            </a:r>
            <a:endParaRPr sz="1800" dirty="0">
              <a:solidFill>
                <a:srgbClr val="FFFF66"/>
              </a:solidFill>
            </a:endParaRPr>
          </a:p>
          <a:p>
            <a:r>
              <a:rPr lang="en-GB" sz="1800" dirty="0">
                <a:solidFill>
                  <a:srgbClr val="FFFF66"/>
                </a:solidFill>
              </a:rPr>
              <a:t>Lemmas</a:t>
            </a:r>
            <a:endParaRPr sz="1800" dirty="0">
              <a:solidFill>
                <a:srgbClr val="FFFF66"/>
              </a:solidFill>
            </a:endParaRPr>
          </a:p>
          <a:p>
            <a:r>
              <a:rPr lang="en-GB" sz="1800" dirty="0"/>
              <a:t>….</a:t>
            </a:r>
            <a:endParaRPr sz="1800" dirty="0"/>
          </a:p>
          <a:p>
            <a:endParaRPr dirty="0"/>
          </a:p>
        </p:txBody>
      </p:sp>
      <p:sp>
        <p:nvSpPr>
          <p:cNvPr id="12" name="Google Shape;200;p7">
            <a:extLst>
              <a:ext uri="{FF2B5EF4-FFF2-40B4-BE49-F238E27FC236}">
                <a16:creationId xmlns:a16="http://schemas.microsoft.com/office/drawing/2014/main" id="{EDE6E0B0-63B0-4091-BF89-18C0FD1AF370}"/>
              </a:ext>
            </a:extLst>
          </p:cNvPr>
          <p:cNvSpPr txBox="1"/>
          <p:nvPr/>
        </p:nvSpPr>
        <p:spPr>
          <a:xfrm>
            <a:off x="4896312" y="3705940"/>
            <a:ext cx="4358640" cy="400069"/>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dirty="0">
                <a:solidFill>
                  <a:srgbClr val="FCF78F"/>
                </a:solidFill>
              </a:rPr>
              <a:t>Linguistic Features</a:t>
            </a:r>
            <a:endParaRPr dirty="0">
              <a:solidFill>
                <a:srgbClr val="FCF78F"/>
              </a:solidFill>
            </a:endParaRPr>
          </a:p>
        </p:txBody>
      </p:sp>
    </p:spTree>
    <p:extLst>
      <p:ext uri="{BB962C8B-B14F-4D97-AF65-F5344CB8AC3E}">
        <p14:creationId xmlns:p14="http://schemas.microsoft.com/office/powerpoint/2010/main" val="324271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4</a:t>
            </a:fld>
            <a:endParaRPr dirty="0">
              <a:solidFill>
                <a:srgbClr val="FCF78F"/>
              </a:solidFill>
            </a:endParaRPr>
          </a:p>
        </p:txBody>
      </p:sp>
      <p:sp>
        <p:nvSpPr>
          <p:cNvPr id="199" name="Google Shape;199;p7"/>
          <p:cNvSpPr txBox="1"/>
          <p:nvPr/>
        </p:nvSpPr>
        <p:spPr>
          <a:xfrm>
            <a:off x="3330741" y="874495"/>
            <a:ext cx="7458075" cy="153389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dirty="0"/>
          </a:p>
          <a:p>
            <a:endParaRPr lang="en-US" dirty="0">
              <a:solidFill>
                <a:srgbClr val="FFFF66"/>
              </a:solidFill>
            </a:endParaRPr>
          </a:p>
          <a:p>
            <a:r>
              <a:rPr lang="en-US" dirty="0">
                <a:solidFill>
                  <a:srgbClr val="FFFF66"/>
                </a:solidFill>
              </a:rPr>
              <a:t>“denial of the values of tolerance, inclusion, diversity and the very essence of the human rights norms and principles” </a:t>
            </a:r>
          </a:p>
          <a:p>
            <a:r>
              <a:rPr lang="en-US" sz="1500" dirty="0">
                <a:solidFill>
                  <a:srgbClr val="FFFF66"/>
                </a:solidFill>
              </a:rPr>
              <a:t>(UN</a:t>
            </a:r>
            <a:r>
              <a:rPr lang="nl-BE" sz="1500" dirty="0">
                <a:solidFill>
                  <a:srgbClr val="FFFF66"/>
                </a:solidFill>
              </a:rPr>
              <a:t>, </a:t>
            </a:r>
            <a:r>
              <a:rPr lang="nl-BE" sz="1500" dirty="0" err="1">
                <a:solidFill>
                  <a:srgbClr val="FFFF66"/>
                </a:solidFill>
              </a:rPr>
              <a:t>Cited</a:t>
            </a:r>
            <a:r>
              <a:rPr lang="nl-BE" sz="1500" dirty="0">
                <a:solidFill>
                  <a:srgbClr val="FFFF66"/>
                </a:solidFill>
              </a:rPr>
              <a:t> May 2022</a:t>
            </a:r>
            <a:r>
              <a:rPr lang="en-US" sz="1500" dirty="0">
                <a:solidFill>
                  <a:srgbClr val="FFFF66"/>
                </a:solidFill>
              </a:rPr>
              <a:t>)</a:t>
            </a:r>
            <a:endParaRPr lang="en-GB" sz="1500" dirty="0">
              <a:solidFill>
                <a:srgbClr val="FFFF66"/>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err="1">
                <a:solidFill>
                  <a:srgbClr val="FCF78F"/>
                </a:solidFill>
              </a:rPr>
              <a:t>Hate</a:t>
            </a:r>
            <a:r>
              <a:rPr lang="nl-BE" sz="2400" dirty="0">
                <a:solidFill>
                  <a:srgbClr val="FCF78F"/>
                </a:solidFill>
              </a:rPr>
              <a:t> Speech</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Introduction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14699" y="2619019"/>
            <a:ext cx="7483200" cy="1323273"/>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US" dirty="0"/>
              <a:t>“</a:t>
            </a:r>
            <a:r>
              <a:rPr lang="en-US" dirty="0">
                <a:solidFill>
                  <a:srgbClr val="FFFF66"/>
                </a:solidFill>
              </a:rPr>
              <a:t>any form of non-acceptable language (profanity) or a targeted offence, which can be veiled or direct. This includes insults, threats, and posts containing profane language or swear words” </a:t>
            </a:r>
            <a:r>
              <a:rPr lang="en-US" sz="1600" dirty="0">
                <a:solidFill>
                  <a:srgbClr val="FFFF66"/>
                </a:solidFill>
              </a:rPr>
              <a:t>(</a:t>
            </a:r>
            <a:r>
              <a:rPr lang="en-US" sz="1600" dirty="0" err="1">
                <a:solidFill>
                  <a:srgbClr val="FFFF66"/>
                </a:solidFill>
              </a:rPr>
              <a:t>Zampieri</a:t>
            </a:r>
            <a:r>
              <a:rPr lang="en-US" sz="1600" dirty="0">
                <a:solidFill>
                  <a:srgbClr val="FFFF66"/>
                </a:solidFill>
              </a:rPr>
              <a:t> et al., 2019a)</a:t>
            </a:r>
            <a:endParaRPr sz="1600"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305616" y="4152917"/>
            <a:ext cx="7483200" cy="177401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US" dirty="0">
                <a:solidFill>
                  <a:srgbClr val="FFFF66"/>
                </a:solidFill>
              </a:rPr>
              <a:t>“when left unchecked, expressions of hatred can [. . . ] harm social cohesion, peace and development, as it lays the ground for conflicts and tensions, wide scale human rights violations, including atrocity crimes.” </a:t>
            </a:r>
          </a:p>
          <a:p>
            <a:r>
              <a:rPr lang="en-US" sz="1500" dirty="0">
                <a:solidFill>
                  <a:srgbClr val="FFFF66"/>
                </a:solidFill>
              </a:rPr>
              <a:t>(UN, Cited May 2022)</a:t>
            </a:r>
            <a:endParaRPr sz="1500" dirty="0">
              <a:solidFill>
                <a:srgbClr val="FFFF66"/>
              </a:solidFill>
            </a:endParaRPr>
          </a:p>
        </p:txBody>
      </p:sp>
    </p:spTree>
    <p:extLst>
      <p:ext uri="{BB962C8B-B14F-4D97-AF65-F5344CB8AC3E}">
        <p14:creationId xmlns:p14="http://schemas.microsoft.com/office/powerpoint/2010/main" val="35377893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312090"/>
            <a:ext cx="7483200" cy="2233819"/>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Conclusion</a:t>
            </a:r>
          </a:p>
        </p:txBody>
      </p:sp>
    </p:spTree>
    <p:extLst>
      <p:ext uri="{BB962C8B-B14F-4D97-AF65-F5344CB8AC3E}">
        <p14:creationId xmlns:p14="http://schemas.microsoft.com/office/powerpoint/2010/main" val="10673733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Afbeelding 15">
            <a:extLst>
              <a:ext uri="{FF2B5EF4-FFF2-40B4-BE49-F238E27FC236}">
                <a16:creationId xmlns:a16="http://schemas.microsoft.com/office/drawing/2014/main" id="{723E351A-91A2-46E9-9B26-1D12DA1C26B6}"/>
              </a:ext>
            </a:extLst>
          </p:cNvPr>
          <p:cNvPicPr>
            <a:picLocks noChangeAspect="1"/>
          </p:cNvPicPr>
          <p:nvPr/>
        </p:nvPicPr>
        <p:blipFill>
          <a:blip r:embed="rId3"/>
          <a:stretch>
            <a:fillRect/>
          </a:stretch>
        </p:blipFill>
        <p:spPr>
          <a:xfrm>
            <a:off x="0" y="6096"/>
            <a:ext cx="12192000" cy="6845807"/>
          </a:xfrm>
          <a:prstGeom prst="rect">
            <a:avLst/>
          </a:prstGeom>
        </p:spPr>
      </p:pic>
      <p:pic>
        <p:nvPicPr>
          <p:cNvPr id="8" name="Afbeelding 7">
            <a:extLst>
              <a:ext uri="{FF2B5EF4-FFF2-40B4-BE49-F238E27FC236}">
                <a16:creationId xmlns:a16="http://schemas.microsoft.com/office/drawing/2014/main" id="{9C23A17A-FF37-4B14-BCA3-76E5E62F7BCC}"/>
              </a:ext>
            </a:extLst>
          </p:cNvPr>
          <p:cNvPicPr>
            <a:picLocks noChangeAspect="1"/>
          </p:cNvPicPr>
          <p:nvPr/>
        </p:nvPicPr>
        <p:blipFill rotWithShape="1">
          <a:blip r:embed="rId4"/>
          <a:srcRect l="26172" t="35416" r="35390" b="51111"/>
          <a:stretch/>
        </p:blipFill>
        <p:spPr>
          <a:xfrm>
            <a:off x="2626311" y="2538404"/>
            <a:ext cx="9034408" cy="1781176"/>
          </a:xfrm>
          <a:prstGeom prst="rect">
            <a:avLst/>
          </a:prstGeom>
        </p:spPr>
      </p:pic>
      <p:pic>
        <p:nvPicPr>
          <p:cNvPr id="9" name="Afbeelding 8" descr="Afbeelding met pijl&#10;&#10;Automatisch gegenereerde beschrijving">
            <a:extLst>
              <a:ext uri="{FF2B5EF4-FFF2-40B4-BE49-F238E27FC236}">
                <a16:creationId xmlns:a16="http://schemas.microsoft.com/office/drawing/2014/main" id="{7ACDB065-F24E-405A-B509-5EB9E454BE31}"/>
              </a:ext>
            </a:extLst>
          </p:cNvPr>
          <p:cNvPicPr>
            <a:picLocks noChangeAspect="1"/>
          </p:cNvPicPr>
          <p:nvPr/>
        </p:nvPicPr>
        <p:blipFill>
          <a:blip r:embed="rId5"/>
          <a:stretch>
            <a:fillRect/>
          </a:stretch>
        </p:blipFill>
        <p:spPr>
          <a:xfrm rot="20305436">
            <a:off x="20323" y="405024"/>
            <a:ext cx="1931845" cy="1403606"/>
          </a:xfrm>
          <a:prstGeom prst="rect">
            <a:avLst/>
          </a:prstGeom>
        </p:spPr>
      </p:pic>
      <p:sp>
        <p:nvSpPr>
          <p:cNvPr id="15" name="Google Shape;196;p7">
            <a:extLst>
              <a:ext uri="{FF2B5EF4-FFF2-40B4-BE49-F238E27FC236}">
                <a16:creationId xmlns:a16="http://schemas.microsoft.com/office/drawing/2014/main" id="{DD542BBE-6580-4264-AAD9-EF72263763DA}"/>
              </a:ext>
            </a:extLst>
          </p:cNvPr>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41</a:t>
            </a:fld>
            <a:endParaRPr dirty="0">
              <a:solidFill>
                <a:srgbClr val="FCF78F"/>
              </a:solidFill>
            </a:endParaRPr>
          </a:p>
        </p:txBody>
      </p:sp>
      <p:sp>
        <p:nvSpPr>
          <p:cNvPr id="2" name="Tekstvak 1">
            <a:extLst>
              <a:ext uri="{FF2B5EF4-FFF2-40B4-BE49-F238E27FC236}">
                <a16:creationId xmlns:a16="http://schemas.microsoft.com/office/drawing/2014/main" id="{A97CA7CF-1FF5-4F8C-96E0-FB6AF9C3E250}"/>
              </a:ext>
            </a:extLst>
          </p:cNvPr>
          <p:cNvSpPr txBox="1"/>
          <p:nvPr/>
        </p:nvSpPr>
        <p:spPr>
          <a:xfrm>
            <a:off x="3717234" y="2641434"/>
            <a:ext cx="4283765" cy="369332"/>
          </a:xfrm>
          <a:prstGeom prst="rect">
            <a:avLst/>
          </a:prstGeom>
          <a:solidFill>
            <a:srgbClr val="000000"/>
          </a:solidFill>
        </p:spPr>
        <p:txBody>
          <a:bodyPr wrap="square" rtlCol="0">
            <a:spAutoFit/>
          </a:bodyPr>
          <a:lstStyle/>
          <a:p>
            <a:r>
              <a:rPr lang="en-GB" sz="1800" b="1" dirty="0">
                <a:solidFill>
                  <a:schemeClr val="bg1"/>
                </a:solidFill>
              </a:rPr>
              <a:t>NLP_Student42 </a:t>
            </a:r>
            <a:r>
              <a:rPr lang="en-GB" sz="1800" dirty="0">
                <a:solidFill>
                  <a:schemeClr val="tx1">
                    <a:lumMod val="50000"/>
                    <a:lumOff val="50000"/>
                  </a:schemeClr>
                </a:solidFill>
              </a:rPr>
              <a:t>@NLP_Student42 ∙ 4 s</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0978734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2" name="Afbeelding 1">
            <a:extLst>
              <a:ext uri="{FF2B5EF4-FFF2-40B4-BE49-F238E27FC236}">
                <a16:creationId xmlns:a16="http://schemas.microsoft.com/office/drawing/2014/main" id="{7D8B0441-8ED5-41F3-B14A-DE4E886D3F6F}"/>
              </a:ext>
            </a:extLst>
          </p:cNvPr>
          <p:cNvPicPr>
            <a:picLocks noChangeAspect="1"/>
          </p:cNvPicPr>
          <p:nvPr/>
        </p:nvPicPr>
        <p:blipFill>
          <a:blip r:embed="rId3"/>
          <a:stretch>
            <a:fillRect/>
          </a:stretch>
        </p:blipFill>
        <p:spPr>
          <a:xfrm>
            <a:off x="0" y="6096"/>
            <a:ext cx="12192000" cy="6845807"/>
          </a:xfrm>
          <a:prstGeom prst="rect">
            <a:avLst/>
          </a:prstGeom>
        </p:spPr>
      </p:pic>
      <p:sp>
        <p:nvSpPr>
          <p:cNvPr id="105" name="Google Shape;105;p2"/>
          <p:cNvSpPr txBox="1"/>
          <p:nvPr/>
        </p:nvSpPr>
        <p:spPr>
          <a:xfrm>
            <a:off x="256262"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fld id="{00000000-1234-1234-1234-123412341234}" type="slidenum">
              <a:rPr lang="en-GB">
                <a:solidFill>
                  <a:srgbClr val="FCF78F"/>
                </a:solidFill>
              </a:rPr>
              <a:pPr/>
              <a:t>42</a:t>
            </a:fld>
            <a:endParaRPr dirty="0">
              <a:solidFill>
                <a:srgbClr val="FCF78F"/>
              </a:solidFill>
            </a:endParaRPr>
          </a:p>
        </p:txBody>
      </p:sp>
      <p:sp>
        <p:nvSpPr>
          <p:cNvPr id="13" name="Google Shape;107;p2">
            <a:extLst>
              <a:ext uri="{FF2B5EF4-FFF2-40B4-BE49-F238E27FC236}">
                <a16:creationId xmlns:a16="http://schemas.microsoft.com/office/drawing/2014/main" id="{4255B0B4-70A8-4B91-B09E-98FFE4129038}"/>
              </a:ext>
            </a:extLst>
          </p:cNvPr>
          <p:cNvSpPr txBox="1"/>
          <p:nvPr/>
        </p:nvSpPr>
        <p:spPr>
          <a:xfrm>
            <a:off x="3291373" y="473201"/>
            <a:ext cx="74832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a:t>Anna Schmidt and Michael Wiegand. 2017. A survey on hate speech detection using natural language processing. Proceedings of the Fifth International Workshop on Natural Language Processing for Social Media, pages 1–10.</a:t>
            </a:r>
            <a:endParaRPr dirty="0"/>
          </a:p>
        </p:txBody>
      </p:sp>
      <p:sp>
        <p:nvSpPr>
          <p:cNvPr id="6" name="Google Shape;107;p2">
            <a:extLst>
              <a:ext uri="{FF2B5EF4-FFF2-40B4-BE49-F238E27FC236}">
                <a16:creationId xmlns:a16="http://schemas.microsoft.com/office/drawing/2014/main" id="{AC5B673F-FBC2-4E00-857B-6E0087F0CB3D}"/>
              </a:ext>
            </a:extLst>
          </p:cNvPr>
          <p:cNvSpPr txBox="1"/>
          <p:nvPr/>
        </p:nvSpPr>
        <p:spPr>
          <a:xfrm>
            <a:off x="3291373" y="4432142"/>
            <a:ext cx="7483200" cy="96748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sz="1500" dirty="0">
                <a:solidFill>
                  <a:srgbClr val="FFFF66"/>
                </a:solidFill>
              </a:rPr>
              <a:t>Finn Arup Nielsen. 2011. A new anew: Evaluation ˚ of a word list for sentiment analysis in microblogs. Proceedings of the ESWC2011 Workshop on ’Making Sense of </a:t>
            </a:r>
            <a:r>
              <a:rPr lang="en-GB" sz="1500" dirty="0" err="1">
                <a:solidFill>
                  <a:srgbClr val="FFFF66"/>
                </a:solidFill>
              </a:rPr>
              <a:t>Microposts</a:t>
            </a:r>
            <a:r>
              <a:rPr lang="en-GB" sz="1500" dirty="0">
                <a:solidFill>
                  <a:srgbClr val="FFFF66"/>
                </a:solidFill>
              </a:rPr>
              <a:t>’: Big things come in small packages, pages 93–98.</a:t>
            </a:r>
            <a:endParaRPr sz="1500" dirty="0">
              <a:solidFill>
                <a:srgbClr val="FFFF66"/>
              </a:solidFill>
            </a:endParaRPr>
          </a:p>
        </p:txBody>
      </p:sp>
      <p:sp>
        <p:nvSpPr>
          <p:cNvPr id="9" name="Google Shape;107;p2">
            <a:extLst>
              <a:ext uri="{FF2B5EF4-FFF2-40B4-BE49-F238E27FC236}">
                <a16:creationId xmlns:a16="http://schemas.microsoft.com/office/drawing/2014/main" id="{BDDCBF5B-49E7-484C-8525-5B12E37E4A64}"/>
              </a:ext>
            </a:extLst>
          </p:cNvPr>
          <p:cNvSpPr txBox="1"/>
          <p:nvPr/>
        </p:nvSpPr>
        <p:spPr>
          <a:xfrm>
            <a:off x="3291373" y="1546869"/>
            <a:ext cx="7483200" cy="94461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a:t>Clayton Hutto and Eric Gilbert. 2014. Vader: A parsimonious rule-based model for sentiment analysis of social media text. Proceedings of the international AAAI conference on web and social media, 8(1):216–225.</a:t>
            </a:r>
            <a:endParaRPr dirty="0"/>
          </a:p>
        </p:txBody>
      </p:sp>
      <p:sp>
        <p:nvSpPr>
          <p:cNvPr id="10" name="Google Shape;107;p2">
            <a:extLst>
              <a:ext uri="{FF2B5EF4-FFF2-40B4-BE49-F238E27FC236}">
                <a16:creationId xmlns:a16="http://schemas.microsoft.com/office/drawing/2014/main" id="{A4580FBF-4736-458F-8114-A5AE077E84C5}"/>
              </a:ext>
            </a:extLst>
          </p:cNvPr>
          <p:cNvSpPr txBox="1"/>
          <p:nvPr/>
        </p:nvSpPr>
        <p:spPr>
          <a:xfrm>
            <a:off x="3291373" y="5567032"/>
            <a:ext cx="7483200" cy="816585"/>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a:t>Giuseppe Gambino and Roberto </a:t>
            </a:r>
            <a:r>
              <a:rPr lang="en-GB" dirty="0" err="1"/>
              <a:t>Pirrone</a:t>
            </a:r>
            <a:r>
              <a:rPr lang="en-GB" dirty="0"/>
              <a:t>. 2020. </a:t>
            </a:r>
            <a:r>
              <a:rPr lang="en-GB" dirty="0" err="1"/>
              <a:t>Chilab</a:t>
            </a:r>
            <a:r>
              <a:rPr lang="en-GB" dirty="0"/>
              <a:t>@ </a:t>
            </a:r>
            <a:r>
              <a:rPr lang="en-GB" dirty="0" err="1"/>
              <a:t>haspeede</a:t>
            </a:r>
            <a:r>
              <a:rPr lang="en-GB" dirty="0"/>
              <a:t> 2: Enhancing hate speech detection with part-of-speech tagging. EVALITA Evaluation of NLP and Speech Tools for Italian-December 17th, 2020, pages 165–170</a:t>
            </a:r>
            <a:endParaRPr dirty="0"/>
          </a:p>
        </p:txBody>
      </p:sp>
      <p:sp>
        <p:nvSpPr>
          <p:cNvPr id="11" name="Google Shape;107;p2">
            <a:extLst>
              <a:ext uri="{FF2B5EF4-FFF2-40B4-BE49-F238E27FC236}">
                <a16:creationId xmlns:a16="http://schemas.microsoft.com/office/drawing/2014/main" id="{85A55823-BD9C-46BA-85B3-A29419697AE6}"/>
              </a:ext>
            </a:extLst>
          </p:cNvPr>
          <p:cNvSpPr txBox="1"/>
          <p:nvPr/>
        </p:nvSpPr>
        <p:spPr>
          <a:xfrm>
            <a:off x="3291373" y="2659480"/>
            <a:ext cx="7483200" cy="59061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a:t>Clayton Hutto. Cited May 2022. Vader-sentiment-analysis. https://github.com/cjhutto/vaderSentiment.</a:t>
            </a:r>
            <a:endParaRPr dirty="0"/>
          </a:p>
        </p:txBody>
      </p:sp>
      <p:sp>
        <p:nvSpPr>
          <p:cNvPr id="14" name="Google Shape;107;p2">
            <a:extLst>
              <a:ext uri="{FF2B5EF4-FFF2-40B4-BE49-F238E27FC236}">
                <a16:creationId xmlns:a16="http://schemas.microsoft.com/office/drawing/2014/main" id="{C06819F2-372A-4912-A295-CB2394B13EAC}"/>
              </a:ext>
            </a:extLst>
          </p:cNvPr>
          <p:cNvSpPr txBox="1"/>
          <p:nvPr/>
        </p:nvSpPr>
        <p:spPr>
          <a:xfrm>
            <a:off x="3291373" y="3424964"/>
            <a:ext cx="7483200" cy="839775"/>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a:t>Cynthia Van </a:t>
            </a:r>
            <a:r>
              <a:rPr lang="en-US" dirty="0" err="1"/>
              <a:t>Hee</a:t>
            </a:r>
            <a:r>
              <a:rPr lang="en-US" dirty="0"/>
              <a:t>, Gilles Jacobs, Chris </a:t>
            </a:r>
            <a:r>
              <a:rPr lang="en-US" dirty="0" err="1"/>
              <a:t>Emmery</a:t>
            </a:r>
            <a:r>
              <a:rPr lang="en-US" dirty="0"/>
              <a:t>, Bart </a:t>
            </a:r>
            <a:r>
              <a:rPr lang="en-US" dirty="0" err="1"/>
              <a:t>Desmet</a:t>
            </a:r>
            <a:r>
              <a:rPr lang="en-US" dirty="0"/>
              <a:t>, Els Lefever, Ben Verhoeven, Guy De </a:t>
            </a:r>
            <a:r>
              <a:rPr lang="en-US" dirty="0" err="1"/>
              <a:t>Pauw</a:t>
            </a:r>
            <a:r>
              <a:rPr lang="en-US" dirty="0"/>
              <a:t>, Walter </a:t>
            </a:r>
            <a:r>
              <a:rPr lang="en-US" dirty="0" err="1"/>
              <a:t>Daelemans</a:t>
            </a:r>
            <a:r>
              <a:rPr lang="en-US" dirty="0"/>
              <a:t>, and Veronique </a:t>
            </a:r>
            <a:r>
              <a:rPr lang="en-US" dirty="0" err="1"/>
              <a:t>Hoste</a:t>
            </a:r>
            <a:r>
              <a:rPr lang="en-US" dirty="0"/>
              <a:t>. 2018. Automatic detection of cyberbullying in social media text. </a:t>
            </a:r>
            <a:r>
              <a:rPr lang="en-US" dirty="0" err="1"/>
              <a:t>PLoS</a:t>
            </a:r>
            <a:r>
              <a:rPr lang="en-US" dirty="0"/>
              <a:t> ONE, 13(10):e0203794.</a:t>
            </a:r>
            <a:endParaRPr dirty="0"/>
          </a:p>
        </p:txBody>
      </p:sp>
      <p:sp>
        <p:nvSpPr>
          <p:cNvPr id="17" name="Google Shape;106;p2">
            <a:extLst>
              <a:ext uri="{FF2B5EF4-FFF2-40B4-BE49-F238E27FC236}">
                <a16:creationId xmlns:a16="http://schemas.microsoft.com/office/drawing/2014/main" id="{5DEB6526-79C3-4949-8F2E-5911B4B0E7D1}"/>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dirty="0">
                <a:solidFill>
                  <a:srgbClr val="FCF78F"/>
                </a:solidFill>
              </a:rPr>
              <a:t>Works Cited</a:t>
            </a:r>
            <a:endParaRPr sz="2000" b="0" i="0" u="none" strike="noStrike" cap="none" dirty="0">
              <a:solidFill>
                <a:srgbClr val="FCF78F"/>
              </a:solidFill>
              <a:latin typeface="Arial"/>
              <a:ea typeface="Arial"/>
              <a:cs typeface="Arial"/>
              <a:sym typeface="Arial"/>
            </a:endParaRPr>
          </a:p>
        </p:txBody>
      </p:sp>
    </p:spTree>
    <p:extLst>
      <p:ext uri="{BB962C8B-B14F-4D97-AF65-F5344CB8AC3E}">
        <p14:creationId xmlns:p14="http://schemas.microsoft.com/office/powerpoint/2010/main" val="20568491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2" name="Afbeelding 1">
            <a:extLst>
              <a:ext uri="{FF2B5EF4-FFF2-40B4-BE49-F238E27FC236}">
                <a16:creationId xmlns:a16="http://schemas.microsoft.com/office/drawing/2014/main" id="{7D8B0441-8ED5-41F3-B14A-DE4E886D3F6F}"/>
              </a:ext>
            </a:extLst>
          </p:cNvPr>
          <p:cNvPicPr>
            <a:picLocks noChangeAspect="1"/>
          </p:cNvPicPr>
          <p:nvPr/>
        </p:nvPicPr>
        <p:blipFill>
          <a:blip r:embed="rId3"/>
          <a:stretch>
            <a:fillRect/>
          </a:stretch>
        </p:blipFill>
        <p:spPr>
          <a:xfrm>
            <a:off x="0" y="6096"/>
            <a:ext cx="12192000" cy="6845807"/>
          </a:xfrm>
          <a:prstGeom prst="rect">
            <a:avLst/>
          </a:prstGeom>
        </p:spPr>
      </p:pic>
      <p:sp>
        <p:nvSpPr>
          <p:cNvPr id="105" name="Google Shape;105;p2"/>
          <p:cNvSpPr txBox="1"/>
          <p:nvPr/>
        </p:nvSpPr>
        <p:spPr>
          <a:xfrm>
            <a:off x="256262"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fld id="{00000000-1234-1234-1234-123412341234}" type="slidenum">
              <a:rPr lang="en-GB">
                <a:solidFill>
                  <a:srgbClr val="FCF78F"/>
                </a:solidFill>
              </a:rPr>
              <a:pPr/>
              <a:t>43</a:t>
            </a:fld>
            <a:endParaRPr dirty="0">
              <a:solidFill>
                <a:srgbClr val="FCF78F"/>
              </a:solidFill>
            </a:endParaRPr>
          </a:p>
        </p:txBody>
      </p:sp>
      <p:sp>
        <p:nvSpPr>
          <p:cNvPr id="13" name="Google Shape;107;p2">
            <a:extLst>
              <a:ext uri="{FF2B5EF4-FFF2-40B4-BE49-F238E27FC236}">
                <a16:creationId xmlns:a16="http://schemas.microsoft.com/office/drawing/2014/main" id="{4255B0B4-70A8-4B91-B09E-98FFE4129038}"/>
              </a:ext>
            </a:extLst>
          </p:cNvPr>
          <p:cNvSpPr txBox="1"/>
          <p:nvPr/>
        </p:nvSpPr>
        <p:spPr>
          <a:xfrm>
            <a:off x="3291373" y="473201"/>
            <a:ext cx="7483200" cy="100263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a:t>Ilia Markov, Nikola Ljubesiˇ c, Darja Fi ´ ser, and Wal- ˇ ter Daelemans. 2021. Exploring stylometric and emotion-based features for multilingual crossdomain hate speech detection. Proceedings of the Eleventh Workshop on Computational Approaches to Subjectivity, Sentiment and Social Media Analysis, pages 1–11.</a:t>
            </a:r>
            <a:endParaRPr lang="en-US" sz="1500" dirty="0">
              <a:solidFill>
                <a:srgbClr val="FFFF66"/>
              </a:solidFill>
            </a:endParaRPr>
          </a:p>
        </p:txBody>
      </p:sp>
      <p:sp>
        <p:nvSpPr>
          <p:cNvPr id="6" name="Google Shape;107;p2">
            <a:extLst>
              <a:ext uri="{FF2B5EF4-FFF2-40B4-BE49-F238E27FC236}">
                <a16:creationId xmlns:a16="http://schemas.microsoft.com/office/drawing/2014/main" id="{AC5B673F-FBC2-4E00-857B-6E0087F0CB3D}"/>
              </a:ext>
            </a:extLst>
          </p:cNvPr>
          <p:cNvSpPr txBox="1"/>
          <p:nvPr/>
        </p:nvSpPr>
        <p:spPr>
          <a:xfrm>
            <a:off x="3291373" y="1639458"/>
            <a:ext cx="7483200" cy="96748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sz="1500" dirty="0">
                <a:solidFill>
                  <a:srgbClr val="FFFF66"/>
                </a:solidFill>
              </a:rPr>
              <a:t>Ilia Markov and Walter </a:t>
            </a:r>
            <a:r>
              <a:rPr lang="en-GB" sz="1500" dirty="0" err="1">
                <a:solidFill>
                  <a:srgbClr val="FFFF66"/>
                </a:solidFill>
              </a:rPr>
              <a:t>Daelemans</a:t>
            </a:r>
            <a:r>
              <a:rPr lang="en-GB" sz="1500" dirty="0">
                <a:solidFill>
                  <a:srgbClr val="FFFF66"/>
                </a:solidFill>
              </a:rPr>
              <a:t>. 2021. Improving cross-domain hate speech detection by reducing the false positive rate. Proceedings of the Fourth Workshop on NLP for Internet Freedom: Censorship, Disinformation, and Propaganda, pages 17– 22.</a:t>
            </a:r>
            <a:endParaRPr sz="1500" dirty="0">
              <a:solidFill>
                <a:srgbClr val="FFFF66"/>
              </a:solidFill>
            </a:endParaRPr>
          </a:p>
        </p:txBody>
      </p:sp>
      <p:sp>
        <p:nvSpPr>
          <p:cNvPr id="9" name="Google Shape;107;p2">
            <a:extLst>
              <a:ext uri="{FF2B5EF4-FFF2-40B4-BE49-F238E27FC236}">
                <a16:creationId xmlns:a16="http://schemas.microsoft.com/office/drawing/2014/main" id="{BDDCBF5B-49E7-484C-8525-5B12E37E4A64}"/>
              </a:ext>
            </a:extLst>
          </p:cNvPr>
          <p:cNvSpPr txBox="1"/>
          <p:nvPr/>
        </p:nvSpPr>
        <p:spPr>
          <a:xfrm>
            <a:off x="3291373" y="2770570"/>
            <a:ext cx="7483200" cy="94461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sz="1500" dirty="0">
                <a:solidFill>
                  <a:srgbClr val="FFFF66"/>
                </a:solidFill>
              </a:rPr>
              <a:t>Jacob Devlin, Ming-Wei Chang, Kenton Lee, and Kristina Toutanova. 2019. Bert: Pre-training of deep bidirectional transformers for language understanding. Proceedings of the 2019 Conference of the North American Chapter of the Association for Computational Linguistics: Human Language Technologies, pages 4171–4186.</a:t>
            </a:r>
          </a:p>
        </p:txBody>
      </p:sp>
      <p:sp>
        <p:nvSpPr>
          <p:cNvPr id="10" name="Google Shape;107;p2">
            <a:extLst>
              <a:ext uri="{FF2B5EF4-FFF2-40B4-BE49-F238E27FC236}">
                <a16:creationId xmlns:a16="http://schemas.microsoft.com/office/drawing/2014/main" id="{A4580FBF-4736-458F-8114-A5AE077E84C5}"/>
              </a:ext>
            </a:extLst>
          </p:cNvPr>
          <p:cNvSpPr txBox="1"/>
          <p:nvPr/>
        </p:nvSpPr>
        <p:spPr>
          <a:xfrm>
            <a:off x="3291373" y="4901409"/>
            <a:ext cx="7483200" cy="130060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a:t>Marcos </a:t>
            </a:r>
            <a:r>
              <a:rPr lang="en-US" dirty="0" err="1"/>
              <a:t>Zampieri</a:t>
            </a:r>
            <a:r>
              <a:rPr lang="en-US" dirty="0"/>
              <a:t>, Shervin </a:t>
            </a:r>
            <a:r>
              <a:rPr lang="en-US" dirty="0" err="1"/>
              <a:t>Malmasi</a:t>
            </a:r>
            <a:r>
              <a:rPr lang="en-US" dirty="0"/>
              <a:t>, </a:t>
            </a:r>
            <a:r>
              <a:rPr lang="en-US" dirty="0" err="1"/>
              <a:t>Preslav</a:t>
            </a:r>
            <a:r>
              <a:rPr lang="en-US" dirty="0"/>
              <a:t> </a:t>
            </a:r>
            <a:r>
              <a:rPr lang="en-US" dirty="0" err="1"/>
              <a:t>Nakov</a:t>
            </a:r>
            <a:r>
              <a:rPr lang="en-US" dirty="0"/>
              <a:t>, Sara Rosenthal, </a:t>
            </a:r>
            <a:r>
              <a:rPr lang="en-US" dirty="0" err="1"/>
              <a:t>Noura</a:t>
            </a:r>
            <a:r>
              <a:rPr lang="en-US" dirty="0"/>
              <a:t> </a:t>
            </a:r>
            <a:r>
              <a:rPr lang="en-US" dirty="0" err="1"/>
              <a:t>Farra</a:t>
            </a:r>
            <a:r>
              <a:rPr lang="en-US" dirty="0"/>
              <a:t>, and </a:t>
            </a:r>
            <a:r>
              <a:rPr lang="en-US" dirty="0" err="1"/>
              <a:t>Ritesh</a:t>
            </a:r>
            <a:r>
              <a:rPr lang="en-US" dirty="0"/>
              <a:t> Kumar. 2019a. Predicting the type and target of offensive posts in social media. Proceedings of the 2019 Conference of the North American Chapter of the Association for Computational Linguistics: Human Language Technologies, pages 1415–1420.</a:t>
            </a:r>
            <a:endParaRPr dirty="0"/>
          </a:p>
        </p:txBody>
      </p:sp>
      <p:sp>
        <p:nvSpPr>
          <p:cNvPr id="11" name="Google Shape;107;p2">
            <a:extLst>
              <a:ext uri="{FF2B5EF4-FFF2-40B4-BE49-F238E27FC236}">
                <a16:creationId xmlns:a16="http://schemas.microsoft.com/office/drawing/2014/main" id="{85A55823-BD9C-46BA-85B3-A29419697AE6}"/>
              </a:ext>
            </a:extLst>
          </p:cNvPr>
          <p:cNvSpPr txBox="1"/>
          <p:nvPr/>
        </p:nvSpPr>
        <p:spPr>
          <a:xfrm>
            <a:off x="3291373" y="3878812"/>
            <a:ext cx="7483200" cy="85897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sz="1500" dirty="0">
                <a:solidFill>
                  <a:srgbClr val="FFFF66"/>
                </a:solidFill>
              </a:rPr>
              <a:t>Jigsaw/Conversation AI. 2018. Toxic comment classification challenge. https://www.kaggle.com/competitions/jigsawtoxic-comment-classification-challenge/overview.</a:t>
            </a:r>
          </a:p>
        </p:txBody>
      </p:sp>
      <p:sp>
        <p:nvSpPr>
          <p:cNvPr id="17" name="Google Shape;106;p2">
            <a:extLst>
              <a:ext uri="{FF2B5EF4-FFF2-40B4-BE49-F238E27FC236}">
                <a16:creationId xmlns:a16="http://schemas.microsoft.com/office/drawing/2014/main" id="{5DEB6526-79C3-4949-8F2E-5911B4B0E7D1}"/>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dirty="0">
                <a:solidFill>
                  <a:srgbClr val="FCF78F"/>
                </a:solidFill>
              </a:rPr>
              <a:t>Works Cited</a:t>
            </a:r>
            <a:endParaRPr sz="2000" b="0" i="0" u="none" strike="noStrike" cap="none" dirty="0">
              <a:solidFill>
                <a:srgbClr val="FCF78F"/>
              </a:solidFill>
              <a:latin typeface="Arial"/>
              <a:ea typeface="Arial"/>
              <a:cs typeface="Arial"/>
              <a:sym typeface="Arial"/>
            </a:endParaRPr>
          </a:p>
        </p:txBody>
      </p:sp>
    </p:spTree>
    <p:extLst>
      <p:ext uri="{BB962C8B-B14F-4D97-AF65-F5344CB8AC3E}">
        <p14:creationId xmlns:p14="http://schemas.microsoft.com/office/powerpoint/2010/main" val="2699196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2" name="Afbeelding 1">
            <a:extLst>
              <a:ext uri="{FF2B5EF4-FFF2-40B4-BE49-F238E27FC236}">
                <a16:creationId xmlns:a16="http://schemas.microsoft.com/office/drawing/2014/main" id="{7D8B0441-8ED5-41F3-B14A-DE4E886D3F6F}"/>
              </a:ext>
            </a:extLst>
          </p:cNvPr>
          <p:cNvPicPr>
            <a:picLocks noChangeAspect="1"/>
          </p:cNvPicPr>
          <p:nvPr/>
        </p:nvPicPr>
        <p:blipFill>
          <a:blip r:embed="rId3"/>
          <a:stretch>
            <a:fillRect/>
          </a:stretch>
        </p:blipFill>
        <p:spPr>
          <a:xfrm>
            <a:off x="0" y="6096"/>
            <a:ext cx="12192000" cy="6845807"/>
          </a:xfrm>
          <a:prstGeom prst="rect">
            <a:avLst/>
          </a:prstGeom>
        </p:spPr>
      </p:pic>
      <p:sp>
        <p:nvSpPr>
          <p:cNvPr id="105" name="Google Shape;105;p2"/>
          <p:cNvSpPr txBox="1"/>
          <p:nvPr/>
        </p:nvSpPr>
        <p:spPr>
          <a:xfrm>
            <a:off x="256262"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fld id="{00000000-1234-1234-1234-123412341234}" type="slidenum">
              <a:rPr lang="en-GB">
                <a:solidFill>
                  <a:srgbClr val="FCF78F"/>
                </a:solidFill>
              </a:rPr>
              <a:pPr/>
              <a:t>44</a:t>
            </a:fld>
            <a:endParaRPr dirty="0">
              <a:solidFill>
                <a:srgbClr val="FCF78F"/>
              </a:solidFill>
            </a:endParaRPr>
          </a:p>
        </p:txBody>
      </p:sp>
      <p:sp>
        <p:nvSpPr>
          <p:cNvPr id="13" name="Google Shape;107;p2">
            <a:extLst>
              <a:ext uri="{FF2B5EF4-FFF2-40B4-BE49-F238E27FC236}">
                <a16:creationId xmlns:a16="http://schemas.microsoft.com/office/drawing/2014/main" id="{4255B0B4-70A8-4B91-B09E-98FFE4129038}"/>
              </a:ext>
            </a:extLst>
          </p:cNvPr>
          <p:cNvSpPr txBox="1"/>
          <p:nvPr/>
        </p:nvSpPr>
        <p:spPr>
          <a:xfrm>
            <a:off x="3291373" y="473201"/>
            <a:ext cx="7483200" cy="100263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a:t>Marcos </a:t>
            </a:r>
            <a:r>
              <a:rPr lang="en-US" dirty="0" err="1"/>
              <a:t>Zampieri</a:t>
            </a:r>
            <a:r>
              <a:rPr lang="en-US" dirty="0"/>
              <a:t>, Shervin </a:t>
            </a:r>
            <a:r>
              <a:rPr lang="en-US" dirty="0" err="1"/>
              <a:t>Malmasi</a:t>
            </a:r>
            <a:r>
              <a:rPr lang="en-US" dirty="0"/>
              <a:t>, </a:t>
            </a:r>
            <a:r>
              <a:rPr lang="en-US" dirty="0" err="1"/>
              <a:t>Preslav</a:t>
            </a:r>
            <a:r>
              <a:rPr lang="en-US" dirty="0"/>
              <a:t> </a:t>
            </a:r>
            <a:r>
              <a:rPr lang="en-US" dirty="0" err="1"/>
              <a:t>Nakov</a:t>
            </a:r>
            <a:r>
              <a:rPr lang="en-US" dirty="0"/>
              <a:t>, Sara Rosenthal, </a:t>
            </a:r>
            <a:r>
              <a:rPr lang="en-US" dirty="0" err="1"/>
              <a:t>Noura</a:t>
            </a:r>
            <a:r>
              <a:rPr lang="en-US" dirty="0"/>
              <a:t> </a:t>
            </a:r>
            <a:r>
              <a:rPr lang="en-US" dirty="0" err="1"/>
              <a:t>Farra</a:t>
            </a:r>
            <a:r>
              <a:rPr lang="en-US" dirty="0"/>
              <a:t>, and </a:t>
            </a:r>
            <a:r>
              <a:rPr lang="en-US" dirty="0" err="1"/>
              <a:t>Ritesh</a:t>
            </a:r>
            <a:r>
              <a:rPr lang="en-US" dirty="0"/>
              <a:t> Kumar. 2019b. SemEval-2019 Task 6: Identifying and Categorizing Offensive Language in Social Media (</a:t>
            </a:r>
            <a:r>
              <a:rPr lang="en-US" dirty="0" err="1"/>
              <a:t>OffensEval</a:t>
            </a:r>
            <a:r>
              <a:rPr lang="en-US" dirty="0"/>
              <a:t>). In Proceedings of The 13th International Workshop on Semantic Evaluation (</a:t>
            </a:r>
            <a:r>
              <a:rPr lang="en-US" dirty="0" err="1"/>
              <a:t>SemEval</a:t>
            </a:r>
            <a:r>
              <a:rPr lang="en-US" dirty="0"/>
              <a:t>).</a:t>
            </a:r>
            <a:endParaRPr lang="en-US" sz="1500" dirty="0">
              <a:solidFill>
                <a:srgbClr val="FFFF66"/>
              </a:solidFill>
            </a:endParaRPr>
          </a:p>
        </p:txBody>
      </p:sp>
      <p:sp>
        <p:nvSpPr>
          <p:cNvPr id="6" name="Google Shape;107;p2">
            <a:extLst>
              <a:ext uri="{FF2B5EF4-FFF2-40B4-BE49-F238E27FC236}">
                <a16:creationId xmlns:a16="http://schemas.microsoft.com/office/drawing/2014/main" id="{AC5B673F-FBC2-4E00-857B-6E0087F0CB3D}"/>
              </a:ext>
            </a:extLst>
          </p:cNvPr>
          <p:cNvSpPr txBox="1"/>
          <p:nvPr/>
        </p:nvSpPr>
        <p:spPr>
          <a:xfrm>
            <a:off x="3291373" y="1639458"/>
            <a:ext cx="7483200" cy="96748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US" sz="1500" dirty="0">
                <a:solidFill>
                  <a:srgbClr val="FFFF66"/>
                </a:solidFill>
              </a:rPr>
              <a:t>Omar Sharif, Mohammed </a:t>
            </a:r>
            <a:r>
              <a:rPr lang="en-US" sz="1500" dirty="0" err="1">
                <a:solidFill>
                  <a:srgbClr val="FFFF66"/>
                </a:solidFill>
              </a:rPr>
              <a:t>Moshiul</a:t>
            </a:r>
            <a:r>
              <a:rPr lang="en-US" sz="1500" dirty="0">
                <a:solidFill>
                  <a:srgbClr val="FFFF66"/>
                </a:solidFill>
              </a:rPr>
              <a:t> Hoque, A. S. M. </a:t>
            </a:r>
            <a:r>
              <a:rPr lang="en-US" sz="1500" dirty="0" err="1">
                <a:solidFill>
                  <a:srgbClr val="FFFF66"/>
                </a:solidFill>
              </a:rPr>
              <a:t>Kayes</a:t>
            </a:r>
            <a:r>
              <a:rPr lang="en-US" sz="1500" dirty="0">
                <a:solidFill>
                  <a:srgbClr val="FFFF66"/>
                </a:solidFill>
              </a:rPr>
              <a:t>, and Raza </a:t>
            </a:r>
            <a:r>
              <a:rPr lang="en-US" sz="1500" dirty="0" err="1">
                <a:solidFill>
                  <a:srgbClr val="FFFF66"/>
                </a:solidFill>
              </a:rPr>
              <a:t>Nowrozy</a:t>
            </a:r>
            <a:r>
              <a:rPr lang="en-US" sz="1500" dirty="0">
                <a:solidFill>
                  <a:srgbClr val="FFFF66"/>
                </a:solidFill>
              </a:rPr>
              <a:t> et al. 2020. Detecting suspicious texts using machine learning techniques. Applied Sciences, 10(6527):1–360.</a:t>
            </a:r>
            <a:endParaRPr sz="1500" dirty="0">
              <a:solidFill>
                <a:srgbClr val="FFFF66"/>
              </a:solidFill>
            </a:endParaRPr>
          </a:p>
        </p:txBody>
      </p:sp>
      <p:sp>
        <p:nvSpPr>
          <p:cNvPr id="9" name="Google Shape;107;p2">
            <a:extLst>
              <a:ext uri="{FF2B5EF4-FFF2-40B4-BE49-F238E27FC236}">
                <a16:creationId xmlns:a16="http://schemas.microsoft.com/office/drawing/2014/main" id="{BDDCBF5B-49E7-484C-8525-5B12E37E4A64}"/>
              </a:ext>
            </a:extLst>
          </p:cNvPr>
          <p:cNvSpPr txBox="1"/>
          <p:nvPr/>
        </p:nvSpPr>
        <p:spPr>
          <a:xfrm>
            <a:off x="3272050" y="4408877"/>
            <a:ext cx="7483200" cy="130060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err="1"/>
              <a:t>Rishav</a:t>
            </a:r>
            <a:r>
              <a:rPr lang="en-US" dirty="0"/>
              <a:t> </a:t>
            </a:r>
            <a:r>
              <a:rPr lang="en-US" dirty="0" err="1"/>
              <a:t>Hada</a:t>
            </a:r>
            <a:r>
              <a:rPr lang="en-US" dirty="0"/>
              <a:t>, Sohi Sudhir, Pushkar Mishra, Helen </a:t>
            </a:r>
            <a:r>
              <a:rPr lang="en-US" dirty="0" err="1"/>
              <a:t>Yannakoudakis</a:t>
            </a:r>
            <a:r>
              <a:rPr lang="en-US" dirty="0"/>
              <a:t>, </a:t>
            </a:r>
            <a:r>
              <a:rPr lang="en-US" dirty="0" err="1"/>
              <a:t>Saif</a:t>
            </a:r>
            <a:r>
              <a:rPr lang="en-US" dirty="0"/>
              <a:t> M. Mohammad, and Ekaterina </a:t>
            </a:r>
            <a:r>
              <a:rPr lang="en-US" dirty="0" err="1"/>
              <a:t>Shutova</a:t>
            </a:r>
            <a:r>
              <a:rPr lang="en-US" dirty="0"/>
              <a:t>. 2021. </a:t>
            </a:r>
            <a:r>
              <a:rPr lang="en-US" dirty="0" err="1"/>
              <a:t>Ruddit</a:t>
            </a:r>
            <a:r>
              <a:rPr lang="en-US" dirty="0"/>
              <a:t>: Norms of offensiveness for </a:t>
            </a:r>
            <a:r>
              <a:rPr lang="en-US" dirty="0" err="1"/>
              <a:t>english</a:t>
            </a:r>
            <a:r>
              <a:rPr lang="en-US" dirty="0"/>
              <a:t> reddit comments. Proceedings of the 59th Annual Meeting of the Association for Computational Linguistics and the 11th International Joint Conference on Natural Language Processing, pages 2700–2717.</a:t>
            </a:r>
            <a:endParaRPr lang="en-GB" sz="1500" dirty="0">
              <a:solidFill>
                <a:srgbClr val="FFFF66"/>
              </a:solidFill>
            </a:endParaRPr>
          </a:p>
        </p:txBody>
      </p:sp>
      <p:sp>
        <p:nvSpPr>
          <p:cNvPr id="10" name="Google Shape;107;p2">
            <a:extLst>
              <a:ext uri="{FF2B5EF4-FFF2-40B4-BE49-F238E27FC236}">
                <a16:creationId xmlns:a16="http://schemas.microsoft.com/office/drawing/2014/main" id="{A4580FBF-4736-458F-8114-A5AE077E84C5}"/>
              </a:ext>
            </a:extLst>
          </p:cNvPr>
          <p:cNvSpPr txBox="1"/>
          <p:nvPr/>
        </p:nvSpPr>
        <p:spPr>
          <a:xfrm>
            <a:off x="3272050" y="2770570"/>
            <a:ext cx="7483200" cy="65524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a:t>Paula Fortuna and Sergio Nunes. 2018. A survey on ´ automatic detection of hate speech in text. ACM Computing Surveys, 51(4):85:1–85:30.</a:t>
            </a:r>
            <a:endParaRPr dirty="0"/>
          </a:p>
        </p:txBody>
      </p:sp>
      <p:sp>
        <p:nvSpPr>
          <p:cNvPr id="17" name="Google Shape;106;p2">
            <a:extLst>
              <a:ext uri="{FF2B5EF4-FFF2-40B4-BE49-F238E27FC236}">
                <a16:creationId xmlns:a16="http://schemas.microsoft.com/office/drawing/2014/main" id="{5DEB6526-79C3-4949-8F2E-5911B4B0E7D1}"/>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dirty="0">
                <a:solidFill>
                  <a:srgbClr val="FCF78F"/>
                </a:solidFill>
              </a:rPr>
              <a:t>Works Cited</a:t>
            </a:r>
            <a:endParaRPr sz="2000" b="0" i="0" u="none" strike="noStrike" cap="none" dirty="0">
              <a:solidFill>
                <a:srgbClr val="FCF78F"/>
              </a:solidFill>
              <a:latin typeface="Arial"/>
              <a:ea typeface="Arial"/>
              <a:cs typeface="Arial"/>
              <a:sym typeface="Arial"/>
            </a:endParaRPr>
          </a:p>
        </p:txBody>
      </p:sp>
      <p:sp>
        <p:nvSpPr>
          <p:cNvPr id="12" name="Google Shape;107;p2">
            <a:extLst>
              <a:ext uri="{FF2B5EF4-FFF2-40B4-BE49-F238E27FC236}">
                <a16:creationId xmlns:a16="http://schemas.microsoft.com/office/drawing/2014/main" id="{242F58A5-7566-4655-B47B-9B9A21CF0D6B}"/>
              </a:ext>
            </a:extLst>
          </p:cNvPr>
          <p:cNvSpPr txBox="1"/>
          <p:nvPr/>
        </p:nvSpPr>
        <p:spPr>
          <a:xfrm>
            <a:off x="3272049" y="5878055"/>
            <a:ext cx="7483200"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a:t>Sean </a:t>
            </a:r>
            <a:r>
              <a:rPr lang="en-US" dirty="0" err="1"/>
              <a:t>MacAvaney</a:t>
            </a:r>
            <a:r>
              <a:rPr lang="en-US" dirty="0"/>
              <a:t>, Hao-Ren Yao, Eugene Yang, Katina Russell, </a:t>
            </a:r>
            <a:r>
              <a:rPr lang="en-US" dirty="0" err="1"/>
              <a:t>Nazli</a:t>
            </a:r>
            <a:r>
              <a:rPr lang="en-US" dirty="0"/>
              <a:t> </a:t>
            </a:r>
            <a:r>
              <a:rPr lang="en-US" dirty="0" err="1"/>
              <a:t>Goharian</a:t>
            </a:r>
            <a:r>
              <a:rPr lang="en-US" dirty="0"/>
              <a:t>, and Ophir Frieder. 2019. Hate speech detection: Challenges and solutions. </a:t>
            </a:r>
            <a:r>
              <a:rPr lang="en-US" dirty="0" err="1"/>
              <a:t>PLoS</a:t>
            </a:r>
            <a:r>
              <a:rPr lang="en-US" dirty="0"/>
              <a:t> ONE, 14(8):e0221152.</a:t>
            </a:r>
            <a:endParaRPr lang="en-GB" sz="1500" dirty="0">
              <a:solidFill>
                <a:srgbClr val="FFFF66"/>
              </a:solidFill>
            </a:endParaRPr>
          </a:p>
        </p:txBody>
      </p:sp>
      <p:sp>
        <p:nvSpPr>
          <p:cNvPr id="11" name="Tekstvak 10">
            <a:extLst>
              <a:ext uri="{FF2B5EF4-FFF2-40B4-BE49-F238E27FC236}">
                <a16:creationId xmlns:a16="http://schemas.microsoft.com/office/drawing/2014/main" id="{4248495E-5718-41E3-A671-103B3A111DEB}"/>
              </a:ext>
            </a:extLst>
          </p:cNvPr>
          <p:cNvSpPr txBox="1"/>
          <p:nvPr/>
        </p:nvSpPr>
        <p:spPr>
          <a:xfrm>
            <a:off x="3272049" y="3589444"/>
            <a:ext cx="7502523" cy="650863"/>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a:t>Pete </a:t>
            </a:r>
            <a:r>
              <a:rPr lang="en-GB" dirty="0" err="1"/>
              <a:t>Burnap</a:t>
            </a:r>
            <a:r>
              <a:rPr lang="en-GB" dirty="0"/>
              <a:t> and Matthew L Williams. 2016. Us and them: identifying cyber hate on twitter across multiple protected characteristics. EPJ Data Science, 5(11):1–15.</a:t>
            </a:r>
            <a:endParaRPr lang="en-US" dirty="0"/>
          </a:p>
        </p:txBody>
      </p:sp>
    </p:spTree>
    <p:extLst>
      <p:ext uri="{BB962C8B-B14F-4D97-AF65-F5344CB8AC3E}">
        <p14:creationId xmlns:p14="http://schemas.microsoft.com/office/powerpoint/2010/main" val="368720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2" name="Afbeelding 1">
            <a:extLst>
              <a:ext uri="{FF2B5EF4-FFF2-40B4-BE49-F238E27FC236}">
                <a16:creationId xmlns:a16="http://schemas.microsoft.com/office/drawing/2014/main" id="{7D8B0441-8ED5-41F3-B14A-DE4E886D3F6F}"/>
              </a:ext>
            </a:extLst>
          </p:cNvPr>
          <p:cNvPicPr>
            <a:picLocks noChangeAspect="1"/>
          </p:cNvPicPr>
          <p:nvPr/>
        </p:nvPicPr>
        <p:blipFill>
          <a:blip r:embed="rId3"/>
          <a:stretch>
            <a:fillRect/>
          </a:stretch>
        </p:blipFill>
        <p:spPr>
          <a:xfrm>
            <a:off x="0" y="6096"/>
            <a:ext cx="12192000" cy="6845807"/>
          </a:xfrm>
          <a:prstGeom prst="rect">
            <a:avLst/>
          </a:prstGeom>
        </p:spPr>
      </p:pic>
      <p:sp>
        <p:nvSpPr>
          <p:cNvPr id="105" name="Google Shape;105;p2"/>
          <p:cNvSpPr txBox="1"/>
          <p:nvPr/>
        </p:nvSpPr>
        <p:spPr>
          <a:xfrm>
            <a:off x="256262"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fld id="{00000000-1234-1234-1234-123412341234}" type="slidenum">
              <a:rPr lang="en-GB">
                <a:solidFill>
                  <a:srgbClr val="FCF78F"/>
                </a:solidFill>
              </a:rPr>
              <a:pPr/>
              <a:t>45</a:t>
            </a:fld>
            <a:endParaRPr dirty="0">
              <a:solidFill>
                <a:srgbClr val="FCF78F"/>
              </a:solidFill>
            </a:endParaRPr>
          </a:p>
        </p:txBody>
      </p:sp>
      <p:sp>
        <p:nvSpPr>
          <p:cNvPr id="13" name="Google Shape;107;p2">
            <a:extLst>
              <a:ext uri="{FF2B5EF4-FFF2-40B4-BE49-F238E27FC236}">
                <a16:creationId xmlns:a16="http://schemas.microsoft.com/office/drawing/2014/main" id="{4255B0B4-70A8-4B91-B09E-98FFE4129038}"/>
              </a:ext>
            </a:extLst>
          </p:cNvPr>
          <p:cNvSpPr txBox="1"/>
          <p:nvPr/>
        </p:nvSpPr>
        <p:spPr>
          <a:xfrm>
            <a:off x="3291373" y="473201"/>
            <a:ext cx="74832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a:t>Tommaso Caselli, Valerio Basile, Jelena Mitrovic, and Michael </a:t>
            </a:r>
            <a:r>
              <a:rPr lang="en-US" dirty="0" err="1"/>
              <a:t>Granitzer</a:t>
            </a:r>
            <a:r>
              <a:rPr lang="en-US" dirty="0"/>
              <a:t>. 2020. </a:t>
            </a:r>
            <a:r>
              <a:rPr lang="en-US" dirty="0" err="1"/>
              <a:t>Hatebert</a:t>
            </a:r>
            <a:r>
              <a:rPr lang="en-US" dirty="0"/>
              <a:t>: Retraining </a:t>
            </a:r>
            <a:r>
              <a:rPr lang="en-US" dirty="0" err="1"/>
              <a:t>bert</a:t>
            </a:r>
            <a:r>
              <a:rPr lang="en-US" dirty="0"/>
              <a:t> for abusive language detection in </a:t>
            </a:r>
            <a:r>
              <a:rPr lang="en-US" dirty="0" err="1"/>
              <a:t>english</a:t>
            </a:r>
            <a:r>
              <a:rPr lang="en-US" dirty="0"/>
              <a:t>. Proceedings of the Fifth Workshop on Online Abuse and Harms, pages 17–25.</a:t>
            </a:r>
            <a:endParaRPr lang="en-US" sz="1500" dirty="0">
              <a:solidFill>
                <a:srgbClr val="FFFF66"/>
              </a:solidFill>
            </a:endParaRPr>
          </a:p>
        </p:txBody>
      </p:sp>
      <p:sp>
        <p:nvSpPr>
          <p:cNvPr id="6" name="Google Shape;107;p2">
            <a:extLst>
              <a:ext uri="{FF2B5EF4-FFF2-40B4-BE49-F238E27FC236}">
                <a16:creationId xmlns:a16="http://schemas.microsoft.com/office/drawing/2014/main" id="{AC5B673F-FBC2-4E00-857B-6E0087F0CB3D}"/>
              </a:ext>
            </a:extLst>
          </p:cNvPr>
          <p:cNvSpPr txBox="1"/>
          <p:nvPr/>
        </p:nvSpPr>
        <p:spPr>
          <a:xfrm>
            <a:off x="3291373" y="1536185"/>
            <a:ext cx="7483200" cy="96748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sz="1500" dirty="0">
                <a:solidFill>
                  <a:srgbClr val="FFFF66"/>
                </a:solidFill>
              </a:rPr>
              <a:t>Thomas Davidson, Dana </a:t>
            </a:r>
            <a:r>
              <a:rPr lang="en-GB" sz="1500" dirty="0" err="1">
                <a:solidFill>
                  <a:srgbClr val="FFFF66"/>
                </a:solidFill>
              </a:rPr>
              <a:t>Warmsley</a:t>
            </a:r>
            <a:r>
              <a:rPr lang="en-GB" sz="1500" dirty="0">
                <a:solidFill>
                  <a:srgbClr val="FFFF66"/>
                </a:solidFill>
              </a:rPr>
              <a:t>, Michael Macy, and Ingmar Weber. 2017. Automated hate speech detection and the problem of offensive language. Proceedings of the International AAAI Conference on Web and Social Media, 11(1):1–4.</a:t>
            </a:r>
            <a:endParaRPr sz="1500" dirty="0">
              <a:solidFill>
                <a:srgbClr val="FFFF66"/>
              </a:solidFill>
            </a:endParaRPr>
          </a:p>
        </p:txBody>
      </p:sp>
      <p:sp>
        <p:nvSpPr>
          <p:cNvPr id="9" name="Google Shape;107;p2">
            <a:extLst>
              <a:ext uri="{FF2B5EF4-FFF2-40B4-BE49-F238E27FC236}">
                <a16:creationId xmlns:a16="http://schemas.microsoft.com/office/drawing/2014/main" id="{BDDCBF5B-49E7-484C-8525-5B12E37E4A64}"/>
              </a:ext>
            </a:extLst>
          </p:cNvPr>
          <p:cNvSpPr txBox="1"/>
          <p:nvPr/>
        </p:nvSpPr>
        <p:spPr>
          <a:xfrm>
            <a:off x="3272050" y="4590374"/>
            <a:ext cx="7483200" cy="1131671"/>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err="1"/>
              <a:t>Yinhan</a:t>
            </a:r>
            <a:r>
              <a:rPr lang="en-US" dirty="0"/>
              <a:t> Liu, </a:t>
            </a:r>
            <a:r>
              <a:rPr lang="en-US" dirty="0" err="1"/>
              <a:t>Myle</a:t>
            </a:r>
            <a:r>
              <a:rPr lang="en-US" dirty="0"/>
              <a:t> Ott, Naman Goyal, </a:t>
            </a:r>
            <a:r>
              <a:rPr lang="en-US" dirty="0" err="1"/>
              <a:t>Jingfei</a:t>
            </a:r>
            <a:r>
              <a:rPr lang="en-US" dirty="0"/>
              <a:t> Du, Mandar Joshi, </a:t>
            </a:r>
            <a:r>
              <a:rPr lang="en-US" dirty="0" err="1"/>
              <a:t>Danqi</a:t>
            </a:r>
            <a:r>
              <a:rPr lang="en-US" dirty="0"/>
              <a:t> Chen, Omer Levy, Mike Lewis, Luke </a:t>
            </a:r>
            <a:r>
              <a:rPr lang="en-US" dirty="0" err="1"/>
              <a:t>Zettlemoyer</a:t>
            </a:r>
            <a:r>
              <a:rPr lang="en-US" dirty="0"/>
              <a:t>, and </a:t>
            </a:r>
            <a:r>
              <a:rPr lang="en-US" dirty="0" err="1"/>
              <a:t>Veselin</a:t>
            </a:r>
            <a:r>
              <a:rPr lang="en-US" dirty="0"/>
              <a:t> </a:t>
            </a:r>
            <a:r>
              <a:rPr lang="en-US" dirty="0" err="1"/>
              <a:t>Stoyanov</a:t>
            </a:r>
            <a:r>
              <a:rPr lang="en-US" dirty="0"/>
              <a:t>. 2019. Roberta: A robustly optimized </a:t>
            </a:r>
            <a:r>
              <a:rPr lang="en-US" dirty="0" err="1"/>
              <a:t>bert</a:t>
            </a:r>
            <a:r>
              <a:rPr lang="en-US" dirty="0"/>
              <a:t> pretraining approach. </a:t>
            </a:r>
            <a:r>
              <a:rPr lang="en-US" dirty="0" err="1"/>
              <a:t>ArXiv</a:t>
            </a:r>
            <a:r>
              <a:rPr lang="en-US" dirty="0"/>
              <a:t>, page abs/1907.11692.</a:t>
            </a:r>
            <a:endParaRPr lang="en-GB" sz="1500" dirty="0">
              <a:solidFill>
                <a:srgbClr val="FFFF66"/>
              </a:solidFill>
            </a:endParaRPr>
          </a:p>
        </p:txBody>
      </p:sp>
      <p:sp>
        <p:nvSpPr>
          <p:cNvPr id="10" name="Google Shape;107;p2">
            <a:extLst>
              <a:ext uri="{FF2B5EF4-FFF2-40B4-BE49-F238E27FC236}">
                <a16:creationId xmlns:a16="http://schemas.microsoft.com/office/drawing/2014/main" id="{A4580FBF-4736-458F-8114-A5AE077E84C5}"/>
              </a:ext>
            </a:extLst>
          </p:cNvPr>
          <p:cNvSpPr txBox="1"/>
          <p:nvPr/>
        </p:nvSpPr>
        <p:spPr>
          <a:xfrm>
            <a:off x="3272050" y="2719213"/>
            <a:ext cx="7483200" cy="65524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a:t>UN. Cited May 2022. Impact and prevention: Why tackle hate speech? https://www.un.org/en/hatespeech/impact-and-prevention/why-tackle-hatespeech.</a:t>
            </a:r>
            <a:endParaRPr dirty="0"/>
          </a:p>
        </p:txBody>
      </p:sp>
      <p:sp>
        <p:nvSpPr>
          <p:cNvPr id="17" name="Google Shape;106;p2">
            <a:extLst>
              <a:ext uri="{FF2B5EF4-FFF2-40B4-BE49-F238E27FC236}">
                <a16:creationId xmlns:a16="http://schemas.microsoft.com/office/drawing/2014/main" id="{5DEB6526-79C3-4949-8F2E-5911B4B0E7D1}"/>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dirty="0">
                <a:solidFill>
                  <a:srgbClr val="FCF78F"/>
                </a:solidFill>
              </a:rPr>
              <a:t>Works Cited</a:t>
            </a:r>
            <a:endParaRPr sz="2000" b="0" i="0" u="none" strike="noStrike" cap="none" dirty="0">
              <a:solidFill>
                <a:srgbClr val="FCF78F"/>
              </a:solidFill>
              <a:latin typeface="Arial"/>
              <a:ea typeface="Arial"/>
              <a:cs typeface="Arial"/>
              <a:sym typeface="Arial"/>
            </a:endParaRPr>
          </a:p>
        </p:txBody>
      </p:sp>
      <p:sp>
        <p:nvSpPr>
          <p:cNvPr id="11" name="Tekstvak 10">
            <a:extLst>
              <a:ext uri="{FF2B5EF4-FFF2-40B4-BE49-F238E27FC236}">
                <a16:creationId xmlns:a16="http://schemas.microsoft.com/office/drawing/2014/main" id="{35CCEF83-5555-4619-9D11-AEB64E54CD3C}"/>
              </a:ext>
            </a:extLst>
          </p:cNvPr>
          <p:cNvSpPr txBox="1"/>
          <p:nvPr/>
        </p:nvSpPr>
        <p:spPr>
          <a:xfrm>
            <a:off x="3291373" y="3590003"/>
            <a:ext cx="7483200" cy="7848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err="1"/>
              <a:t>Wafa</a:t>
            </a:r>
            <a:r>
              <a:rPr lang="en-GB" dirty="0"/>
              <a:t> </a:t>
            </a:r>
            <a:r>
              <a:rPr lang="en-GB" dirty="0" err="1"/>
              <a:t>Alorainy</a:t>
            </a:r>
            <a:r>
              <a:rPr lang="en-GB" dirty="0"/>
              <a:t>, Pete </a:t>
            </a:r>
            <a:r>
              <a:rPr lang="en-GB" dirty="0" err="1"/>
              <a:t>Burnap</a:t>
            </a:r>
            <a:r>
              <a:rPr lang="en-GB" dirty="0"/>
              <a:t>, Han Liu, and Matthew Williams. 2018. The enemy among us: Detecting hate speech with threats based ’othering’ language embeddings. </a:t>
            </a:r>
            <a:r>
              <a:rPr lang="en-GB" dirty="0" err="1"/>
              <a:t>ArXiv</a:t>
            </a:r>
            <a:r>
              <a:rPr lang="en-GB" dirty="0"/>
              <a:t>, page 1801.07495.</a:t>
            </a:r>
            <a:endParaRPr lang="en-US" dirty="0"/>
          </a:p>
        </p:txBody>
      </p:sp>
    </p:spTree>
    <p:extLst>
      <p:ext uri="{BB962C8B-B14F-4D97-AF65-F5344CB8AC3E}">
        <p14:creationId xmlns:p14="http://schemas.microsoft.com/office/powerpoint/2010/main" val="889603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5</a:t>
            </a:fld>
            <a:endParaRPr dirty="0">
              <a:solidFill>
                <a:srgbClr val="FCF78F"/>
              </a:solidFill>
            </a:endParaRPr>
          </a:p>
        </p:txBody>
      </p:sp>
      <p:sp>
        <p:nvSpPr>
          <p:cNvPr id="199" name="Google Shape;199;p7"/>
          <p:cNvSpPr txBox="1"/>
          <p:nvPr/>
        </p:nvSpPr>
        <p:spPr>
          <a:xfrm>
            <a:off x="3330741" y="874495"/>
            <a:ext cx="7458075" cy="1192843"/>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endParaRPr lang="nl-BE" dirty="0"/>
          </a:p>
          <a:p>
            <a:r>
              <a:rPr lang="nl-BE" dirty="0">
                <a:solidFill>
                  <a:srgbClr val="FFFF66"/>
                </a:solidFill>
              </a:rPr>
              <a:t>Ensemble: SGD + LR + Nu-SVM + C-SVM</a:t>
            </a:r>
          </a:p>
          <a:p>
            <a:endParaRPr lang="en-GB" dirty="0"/>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a:solidFill>
                  <a:srgbClr val="FCF78F"/>
                </a:solidFill>
              </a:rPr>
              <a:t>Traditional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Introduction</a:t>
            </a:r>
            <a:endParaRPr sz="1800" b="0" i="0" u="none" strike="noStrike" cap="none" dirty="0">
              <a:solidFill>
                <a:srgbClr val="FCF78F"/>
              </a:solidFill>
              <a:latin typeface="Arial"/>
              <a:ea typeface="Arial"/>
              <a:cs typeface="Arial"/>
              <a:sym typeface="Arial"/>
            </a:endParaRPr>
          </a:p>
        </p:txBody>
      </p:sp>
      <p:sp>
        <p:nvSpPr>
          <p:cNvPr id="12" name="Google Shape;199;p7">
            <a:extLst>
              <a:ext uri="{FF2B5EF4-FFF2-40B4-BE49-F238E27FC236}">
                <a16:creationId xmlns:a16="http://schemas.microsoft.com/office/drawing/2014/main" id="{4E71ECD3-9162-40C2-846D-74FE7B28EEE7}"/>
              </a:ext>
            </a:extLst>
          </p:cNvPr>
          <p:cNvSpPr txBox="1"/>
          <p:nvPr/>
        </p:nvSpPr>
        <p:spPr>
          <a:xfrm>
            <a:off x="3327259" y="3158056"/>
            <a:ext cx="7458075" cy="1090721"/>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endParaRPr lang="nl-BE" dirty="0"/>
          </a:p>
          <a:p>
            <a:r>
              <a:rPr lang="nl-BE" dirty="0" err="1">
                <a:solidFill>
                  <a:srgbClr val="FFFF66"/>
                </a:solidFill>
              </a:rPr>
              <a:t>Majority</a:t>
            </a:r>
            <a:r>
              <a:rPr lang="nl-BE" dirty="0">
                <a:solidFill>
                  <a:srgbClr val="FFFF66"/>
                </a:solidFill>
              </a:rPr>
              <a:t> </a:t>
            </a:r>
            <a:r>
              <a:rPr lang="nl-BE" dirty="0" err="1">
                <a:solidFill>
                  <a:srgbClr val="FFFF66"/>
                </a:solidFill>
              </a:rPr>
              <a:t>vote</a:t>
            </a:r>
            <a:r>
              <a:rPr lang="nl-BE" dirty="0">
                <a:solidFill>
                  <a:srgbClr val="FFFF66"/>
                </a:solidFill>
              </a:rPr>
              <a:t>: 5 </a:t>
            </a:r>
            <a:r>
              <a:rPr lang="nl-BE" dirty="0" err="1">
                <a:solidFill>
                  <a:srgbClr val="FFFF66"/>
                </a:solidFill>
              </a:rPr>
              <a:t>RoBERTas</a:t>
            </a:r>
            <a:endParaRPr lang="nl-BE" dirty="0">
              <a:solidFill>
                <a:srgbClr val="FFFF66"/>
              </a:solidFill>
            </a:endParaRPr>
          </a:p>
          <a:p>
            <a:endParaRPr lang="en-GB" dirty="0"/>
          </a:p>
        </p:txBody>
      </p:sp>
      <p:sp>
        <p:nvSpPr>
          <p:cNvPr id="11" name="Google Shape;200;p7">
            <a:extLst>
              <a:ext uri="{FF2B5EF4-FFF2-40B4-BE49-F238E27FC236}">
                <a16:creationId xmlns:a16="http://schemas.microsoft.com/office/drawing/2014/main" id="{718CE6D5-7252-47C7-8402-4C0BEE156EE6}"/>
              </a:ext>
            </a:extLst>
          </p:cNvPr>
          <p:cNvSpPr txBox="1"/>
          <p:nvPr/>
        </p:nvSpPr>
        <p:spPr>
          <a:xfrm>
            <a:off x="4916842" y="2824824"/>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err="1">
                <a:solidFill>
                  <a:srgbClr val="FCF78F"/>
                </a:solidFill>
              </a:rPr>
              <a:t>Neural</a:t>
            </a:r>
            <a:r>
              <a:rPr lang="nl-BE" sz="2400" dirty="0">
                <a:solidFill>
                  <a:srgbClr val="FCF78F"/>
                </a:solidFill>
              </a:rPr>
              <a:t> Model</a:t>
            </a:r>
            <a:endParaRPr sz="2400" dirty="0">
              <a:solidFill>
                <a:srgbClr val="FCF78F"/>
              </a:solidFill>
            </a:endParaRPr>
          </a:p>
        </p:txBody>
      </p:sp>
    </p:spTree>
    <p:extLst>
      <p:ext uri="{BB962C8B-B14F-4D97-AF65-F5344CB8AC3E}">
        <p14:creationId xmlns:p14="http://schemas.microsoft.com/office/powerpoint/2010/main" val="3437485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745685"/>
            <a:ext cx="7483200" cy="1366629"/>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Related Research</a:t>
            </a:r>
          </a:p>
        </p:txBody>
      </p:sp>
    </p:spTree>
    <p:extLst>
      <p:ext uri="{BB962C8B-B14F-4D97-AF65-F5344CB8AC3E}">
        <p14:creationId xmlns:p14="http://schemas.microsoft.com/office/powerpoint/2010/main" val="3598908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7</a:t>
            </a:fld>
            <a:endParaRPr dirty="0">
              <a:solidFill>
                <a:srgbClr val="FCF78F"/>
              </a:solidFill>
            </a:endParaRPr>
          </a:p>
        </p:txBody>
      </p:sp>
      <p:sp>
        <p:nvSpPr>
          <p:cNvPr id="199" name="Google Shape;199;p7"/>
          <p:cNvSpPr txBox="1"/>
          <p:nvPr/>
        </p:nvSpPr>
        <p:spPr>
          <a:xfrm>
            <a:off x="3327260" y="997103"/>
            <a:ext cx="7458075" cy="123944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dirty="0"/>
          </a:p>
          <a:p>
            <a:endParaRPr lang="en-US" dirty="0"/>
          </a:p>
          <a:p>
            <a:r>
              <a:rPr lang="en-US" dirty="0">
                <a:solidFill>
                  <a:srgbClr val="FFFF66"/>
                </a:solidFill>
              </a:rPr>
              <a:t>Bag of Words: frequency dictionary </a:t>
            </a:r>
          </a:p>
          <a:p>
            <a:r>
              <a:rPr lang="en-US" dirty="0">
                <a:solidFill>
                  <a:srgbClr val="FFFF66"/>
                </a:solidFill>
              </a:rPr>
              <a:t>TF-IDF: </a:t>
            </a:r>
            <a:r>
              <a:rPr lang="nl-BE" dirty="0">
                <a:solidFill>
                  <a:srgbClr val="FFFF66"/>
                </a:solidFill>
              </a:rPr>
              <a:t>term frequency-inverse document </a:t>
            </a:r>
            <a:r>
              <a:rPr lang="nl-BE" dirty="0" err="1">
                <a:solidFill>
                  <a:srgbClr val="FFFF66"/>
                </a:solidFill>
              </a:rPr>
              <a:t>frequency</a:t>
            </a:r>
            <a:endParaRPr lang="nl-BE" dirty="0">
              <a:solidFill>
                <a:srgbClr val="FFFF66"/>
              </a:solidFill>
            </a:endParaRPr>
          </a:p>
          <a:p>
            <a:endParaRPr lang="en-US" dirty="0"/>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a:solidFill>
                  <a:srgbClr val="FCF78F"/>
                </a:solidFill>
              </a:rPr>
              <a:t>Surface Level Features</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Related Research</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02135" y="2333636"/>
            <a:ext cx="7483200" cy="422421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endParaRPr lang="nl-BE" dirty="0"/>
          </a:p>
          <a:p>
            <a:endParaRPr lang="nl-BE" dirty="0"/>
          </a:p>
          <a:p>
            <a:r>
              <a:rPr lang="nl-BE" b="1" dirty="0">
                <a:solidFill>
                  <a:srgbClr val="FFFF66"/>
                </a:solidFill>
              </a:rPr>
              <a:t>Word n-grams</a:t>
            </a:r>
          </a:p>
          <a:p>
            <a:r>
              <a:rPr lang="nl-BE" dirty="0" err="1">
                <a:solidFill>
                  <a:srgbClr val="FFFF66"/>
                </a:solidFill>
              </a:rPr>
              <a:t>Lose</a:t>
            </a:r>
            <a:r>
              <a:rPr lang="nl-BE" dirty="0">
                <a:solidFill>
                  <a:srgbClr val="FFFF66"/>
                </a:solidFill>
              </a:rPr>
              <a:t> </a:t>
            </a:r>
            <a:r>
              <a:rPr lang="nl-BE" dirty="0" err="1">
                <a:solidFill>
                  <a:srgbClr val="FFFF66"/>
                </a:solidFill>
              </a:rPr>
              <a:t>syntactic</a:t>
            </a:r>
            <a:r>
              <a:rPr lang="nl-BE" dirty="0">
                <a:solidFill>
                  <a:srgbClr val="FFFF66"/>
                </a:solidFill>
              </a:rPr>
              <a:t> </a:t>
            </a:r>
            <a:r>
              <a:rPr lang="nl-BE" dirty="0" err="1">
                <a:solidFill>
                  <a:srgbClr val="FFFF66"/>
                </a:solidFill>
              </a:rPr>
              <a:t>and</a:t>
            </a:r>
            <a:r>
              <a:rPr lang="nl-BE" dirty="0">
                <a:solidFill>
                  <a:srgbClr val="FFFF66"/>
                </a:solidFill>
              </a:rPr>
              <a:t> </a:t>
            </a:r>
            <a:r>
              <a:rPr lang="nl-BE" dirty="0" err="1">
                <a:solidFill>
                  <a:srgbClr val="FFFF66"/>
                </a:solidFill>
              </a:rPr>
              <a:t>semantic</a:t>
            </a:r>
            <a:r>
              <a:rPr lang="nl-BE" dirty="0">
                <a:solidFill>
                  <a:srgbClr val="FFFF66"/>
                </a:solidFill>
              </a:rPr>
              <a:t> context</a:t>
            </a:r>
          </a:p>
          <a:p>
            <a:endParaRPr lang="nl-BE" dirty="0">
              <a:solidFill>
                <a:srgbClr val="FFFF66"/>
              </a:solidFill>
            </a:endParaRPr>
          </a:p>
          <a:p>
            <a:endParaRPr lang="nl-BE" dirty="0">
              <a:solidFill>
                <a:srgbClr val="FFFF66"/>
              </a:solidFill>
            </a:endParaRPr>
          </a:p>
          <a:p>
            <a:r>
              <a:rPr lang="nl-BE" b="1" dirty="0" err="1">
                <a:solidFill>
                  <a:srgbClr val="FFFF66"/>
                </a:solidFill>
              </a:rPr>
              <a:t>Character</a:t>
            </a:r>
            <a:r>
              <a:rPr lang="nl-BE" b="1" dirty="0">
                <a:solidFill>
                  <a:srgbClr val="FFFF66"/>
                </a:solidFill>
              </a:rPr>
              <a:t> n-grams</a:t>
            </a:r>
          </a:p>
          <a:p>
            <a:r>
              <a:rPr lang="nl-BE" dirty="0" err="1">
                <a:solidFill>
                  <a:srgbClr val="FFFF66"/>
                </a:solidFill>
              </a:rPr>
              <a:t>Retrieve</a:t>
            </a:r>
            <a:r>
              <a:rPr lang="nl-BE" dirty="0">
                <a:solidFill>
                  <a:srgbClr val="FFFF66"/>
                </a:solidFill>
              </a:rPr>
              <a:t> context </a:t>
            </a:r>
            <a:r>
              <a:rPr lang="en-US" dirty="0">
                <a:solidFill>
                  <a:srgbClr val="FFFF66"/>
                </a:solidFill>
              </a:rPr>
              <a:t> </a:t>
            </a:r>
          </a:p>
          <a:p>
            <a:r>
              <a:rPr lang="en-US" sz="1500" dirty="0">
                <a:solidFill>
                  <a:srgbClr val="FFFF66"/>
                </a:solidFill>
              </a:rPr>
              <a:t>(</a:t>
            </a:r>
            <a:r>
              <a:rPr lang="en-US" sz="1500" dirty="0" err="1">
                <a:solidFill>
                  <a:srgbClr val="FFFF66"/>
                </a:solidFill>
              </a:rPr>
              <a:t>Burnap</a:t>
            </a:r>
            <a:r>
              <a:rPr lang="en-US" sz="1500" dirty="0">
                <a:solidFill>
                  <a:srgbClr val="FFFF66"/>
                </a:solidFill>
              </a:rPr>
              <a:t> and Williams, 2016)</a:t>
            </a:r>
          </a:p>
          <a:p>
            <a:pPr marL="342900" indent="-342900">
              <a:buFontTx/>
              <a:buChar char="-"/>
            </a:pPr>
            <a:endParaRPr lang="en-US" dirty="0">
              <a:solidFill>
                <a:srgbClr val="FFFF66"/>
              </a:solidFill>
            </a:endParaRPr>
          </a:p>
          <a:p>
            <a:r>
              <a:rPr lang="en-US" dirty="0">
                <a:solidFill>
                  <a:srgbClr val="FFFF66"/>
                </a:solidFill>
              </a:rPr>
              <a:t>O</a:t>
            </a:r>
            <a:r>
              <a:rPr lang="nl-BE" dirty="0" err="1">
                <a:solidFill>
                  <a:srgbClr val="FFFF66"/>
                </a:solidFill>
              </a:rPr>
              <a:t>vercomes</a:t>
            </a:r>
            <a:r>
              <a:rPr lang="nl-BE" dirty="0">
                <a:solidFill>
                  <a:srgbClr val="FFFF66"/>
                </a:solidFill>
              </a:rPr>
              <a:t> </a:t>
            </a:r>
            <a:r>
              <a:rPr lang="nl-BE" dirty="0" err="1">
                <a:solidFill>
                  <a:srgbClr val="FFFF66"/>
                </a:solidFill>
              </a:rPr>
              <a:t>typing</a:t>
            </a:r>
            <a:r>
              <a:rPr lang="nl-BE" dirty="0">
                <a:solidFill>
                  <a:srgbClr val="FFFF66"/>
                </a:solidFill>
              </a:rPr>
              <a:t> </a:t>
            </a:r>
            <a:r>
              <a:rPr lang="nl-BE" dirty="0" err="1">
                <a:solidFill>
                  <a:srgbClr val="FFFF66"/>
                </a:solidFill>
              </a:rPr>
              <a:t>errors</a:t>
            </a:r>
            <a:r>
              <a:rPr lang="nl-BE" dirty="0">
                <a:solidFill>
                  <a:srgbClr val="FFFF66"/>
                </a:solidFill>
              </a:rPr>
              <a:t> &amp; spelling </a:t>
            </a:r>
            <a:r>
              <a:rPr lang="nl-BE" dirty="0" err="1">
                <a:solidFill>
                  <a:srgbClr val="FFFF66"/>
                </a:solidFill>
              </a:rPr>
              <a:t>variation</a:t>
            </a:r>
            <a:r>
              <a:rPr lang="en-US" dirty="0">
                <a:solidFill>
                  <a:srgbClr val="FFFF66"/>
                </a:solidFill>
              </a:rPr>
              <a:t>s </a:t>
            </a:r>
          </a:p>
          <a:p>
            <a:r>
              <a:rPr lang="en-US" sz="1500" dirty="0">
                <a:solidFill>
                  <a:srgbClr val="FFFF66"/>
                </a:solidFill>
              </a:rPr>
              <a:t>(Schmidt and Wiegand, 2017; Fortuna and Nunes, 2018; </a:t>
            </a:r>
            <a:r>
              <a:rPr lang="en-US" sz="1500" dirty="0" err="1">
                <a:solidFill>
                  <a:srgbClr val="FFFF66"/>
                </a:solidFill>
              </a:rPr>
              <a:t>Alorainy</a:t>
            </a:r>
            <a:r>
              <a:rPr lang="en-US" sz="1500" dirty="0">
                <a:solidFill>
                  <a:srgbClr val="FFFF66"/>
                </a:solidFill>
              </a:rPr>
              <a:t> et al. 2018)</a:t>
            </a:r>
          </a:p>
          <a:p>
            <a:pPr marL="342900" indent="-342900">
              <a:buFontTx/>
              <a:buChar char="-"/>
            </a:pPr>
            <a:endParaRPr lang="en-US" dirty="0">
              <a:solidFill>
                <a:srgbClr val="FFFF66"/>
              </a:solidFill>
            </a:endParaRPr>
          </a:p>
          <a:p>
            <a:r>
              <a:rPr lang="nl-BE" dirty="0">
                <a:solidFill>
                  <a:srgbClr val="FFFF66"/>
                </a:solidFill>
              </a:rPr>
              <a:t>Range 1-5 </a:t>
            </a:r>
          </a:p>
          <a:p>
            <a:r>
              <a:rPr lang="en-US" sz="1500" dirty="0">
                <a:solidFill>
                  <a:srgbClr val="FFFF66"/>
                </a:solidFill>
              </a:rPr>
              <a:t>(</a:t>
            </a:r>
            <a:r>
              <a:rPr lang="en-US" sz="1500" dirty="0" err="1">
                <a:solidFill>
                  <a:srgbClr val="FFFF66"/>
                </a:solidFill>
              </a:rPr>
              <a:t>Alorainy</a:t>
            </a:r>
            <a:r>
              <a:rPr lang="en-US" sz="1500" dirty="0">
                <a:solidFill>
                  <a:srgbClr val="FFFF66"/>
                </a:solidFill>
              </a:rPr>
              <a:t> et al., 2018; </a:t>
            </a:r>
            <a:r>
              <a:rPr lang="en-US" sz="1500" dirty="0" err="1">
                <a:solidFill>
                  <a:srgbClr val="FFFF66"/>
                </a:solidFill>
              </a:rPr>
              <a:t>MacAvaney</a:t>
            </a:r>
            <a:r>
              <a:rPr lang="en-US" sz="1500" dirty="0">
                <a:solidFill>
                  <a:srgbClr val="FFFF66"/>
                </a:solidFill>
              </a:rPr>
              <a:t> et al., 2019; </a:t>
            </a:r>
            <a:r>
              <a:rPr lang="en-US" sz="1500" dirty="0" err="1">
                <a:solidFill>
                  <a:srgbClr val="FFFF66"/>
                </a:solidFill>
              </a:rPr>
              <a:t>Burnap</a:t>
            </a:r>
            <a:r>
              <a:rPr lang="en-US" sz="1500" dirty="0">
                <a:solidFill>
                  <a:srgbClr val="FFFF66"/>
                </a:solidFill>
              </a:rPr>
              <a:t> and Williams, 2016)</a:t>
            </a:r>
            <a:endParaRPr lang="nl-BE" sz="1500" dirty="0">
              <a:solidFill>
                <a:srgbClr val="FFFF66"/>
              </a:solidFill>
            </a:endParaRPr>
          </a:p>
          <a:p>
            <a:pPr marL="342900" indent="-342900">
              <a:buFontTx/>
              <a:buChar char="-"/>
            </a:pPr>
            <a:endParaRPr lang="nl-BE" dirty="0"/>
          </a:p>
          <a:p>
            <a:endParaRPr lang="nl-BE" dirty="0"/>
          </a:p>
          <a:p>
            <a:endParaRPr dirty="0"/>
          </a:p>
        </p:txBody>
      </p:sp>
      <p:sp>
        <p:nvSpPr>
          <p:cNvPr id="4" name="Pijl: omhoog/omlaag 3">
            <a:extLst>
              <a:ext uri="{FF2B5EF4-FFF2-40B4-BE49-F238E27FC236}">
                <a16:creationId xmlns:a16="http://schemas.microsoft.com/office/drawing/2014/main" id="{744F907C-9871-42C0-9230-C18A62D841BC}"/>
              </a:ext>
            </a:extLst>
          </p:cNvPr>
          <p:cNvSpPr/>
          <p:nvPr/>
        </p:nvSpPr>
        <p:spPr>
          <a:xfrm>
            <a:off x="6926846" y="3105764"/>
            <a:ext cx="258902" cy="489155"/>
          </a:xfrm>
          <a:prstGeom prst="upDownArrow">
            <a:avLst/>
          </a:prstGeom>
          <a:solidFill>
            <a:srgbClr val="FAF144"/>
          </a:solidFill>
          <a:ln>
            <a:solidFill>
              <a:srgbClr val="FFD1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95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8</a:t>
            </a:fld>
            <a:endParaRPr dirty="0">
              <a:solidFill>
                <a:srgbClr val="FCF78F"/>
              </a:solidFill>
            </a:endParaRPr>
          </a:p>
        </p:txBody>
      </p:sp>
      <p:sp>
        <p:nvSpPr>
          <p:cNvPr id="199" name="Google Shape;199;p7"/>
          <p:cNvSpPr txBox="1"/>
          <p:nvPr/>
        </p:nvSpPr>
        <p:spPr>
          <a:xfrm>
            <a:off x="3330741" y="874496"/>
            <a:ext cx="7458075" cy="129326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dirty="0"/>
          </a:p>
          <a:p>
            <a:endParaRPr lang="nl-BE" dirty="0"/>
          </a:p>
          <a:p>
            <a:r>
              <a:rPr lang="nl-BE" dirty="0" err="1">
                <a:solidFill>
                  <a:srgbClr val="FFFF66"/>
                </a:solidFill>
              </a:rPr>
              <a:t>Capitalisation</a:t>
            </a:r>
            <a:r>
              <a:rPr lang="nl-BE" dirty="0">
                <a:solidFill>
                  <a:srgbClr val="FFFF66"/>
                </a:solidFill>
              </a:rPr>
              <a:t> </a:t>
            </a:r>
          </a:p>
          <a:p>
            <a:r>
              <a:rPr lang="en-US" sz="1500" dirty="0">
                <a:solidFill>
                  <a:srgbClr val="FFFF66"/>
                </a:solidFill>
              </a:rPr>
              <a:t>(</a:t>
            </a:r>
            <a:r>
              <a:rPr lang="en-US" sz="1500" dirty="0" err="1">
                <a:solidFill>
                  <a:srgbClr val="FFFF66"/>
                </a:solidFill>
              </a:rPr>
              <a:t>Burnap</a:t>
            </a:r>
            <a:r>
              <a:rPr lang="en-US" sz="1500" dirty="0">
                <a:solidFill>
                  <a:srgbClr val="FFFF66"/>
                </a:solidFill>
              </a:rPr>
              <a:t> and Williams, 2016; </a:t>
            </a:r>
            <a:r>
              <a:rPr lang="en-US" sz="1500" dirty="0" err="1">
                <a:solidFill>
                  <a:srgbClr val="FFFF66"/>
                </a:solidFill>
              </a:rPr>
              <a:t>MacAvaney</a:t>
            </a:r>
            <a:r>
              <a:rPr lang="en-US" sz="1500" dirty="0">
                <a:solidFill>
                  <a:srgbClr val="FFFF66"/>
                </a:solidFill>
              </a:rPr>
              <a:t> et al., 2019)</a:t>
            </a:r>
            <a:r>
              <a:rPr lang="nl-BE" sz="1500" dirty="0">
                <a:solidFill>
                  <a:srgbClr val="FFFF66"/>
                </a:solidFill>
              </a:rPr>
              <a:t> </a:t>
            </a:r>
            <a:endParaRPr lang="en-GB" sz="1500" dirty="0">
              <a:solidFill>
                <a:srgbClr val="FFFF66"/>
              </a:solidFill>
            </a:endParaRPr>
          </a:p>
        </p:txBody>
      </p:sp>
      <p:sp>
        <p:nvSpPr>
          <p:cNvPr id="200" name="Google Shape;200;p7"/>
          <p:cNvSpPr txBox="1"/>
          <p:nvPr/>
        </p:nvSpPr>
        <p:spPr>
          <a:xfrm>
            <a:off x="4771304" y="734274"/>
            <a:ext cx="4569989"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a:solidFill>
                  <a:srgbClr val="FCF78F"/>
                </a:solidFill>
              </a:rPr>
              <a:t>Surface Level Features</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Related Research</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14699" y="2370368"/>
            <a:ext cx="7483200" cy="65178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nl-BE" dirty="0" err="1">
                <a:solidFill>
                  <a:srgbClr val="FFFF66"/>
                </a:solidFill>
              </a:rPr>
              <a:t>Interpunction</a:t>
            </a:r>
            <a:r>
              <a:rPr lang="nl-BE" dirty="0">
                <a:solidFill>
                  <a:srgbClr val="FFFF66"/>
                </a:solidFill>
              </a:rPr>
              <a:t> </a:t>
            </a:r>
          </a:p>
          <a:p>
            <a:r>
              <a:rPr lang="nl-BE" sz="1500" dirty="0">
                <a:solidFill>
                  <a:srgbClr val="FFFF66"/>
                </a:solidFill>
              </a:rPr>
              <a:t>(</a:t>
            </a:r>
            <a:r>
              <a:rPr lang="nl-BE" sz="1500" dirty="0" err="1">
                <a:solidFill>
                  <a:srgbClr val="FFFF66"/>
                </a:solidFill>
              </a:rPr>
              <a:t>Alorainy</a:t>
            </a:r>
            <a:r>
              <a:rPr lang="nl-BE" sz="1500" dirty="0">
                <a:solidFill>
                  <a:srgbClr val="FFFF66"/>
                </a:solidFill>
              </a:rPr>
              <a:t> et al., 2018; </a:t>
            </a:r>
            <a:r>
              <a:rPr lang="nl-BE" sz="1500" dirty="0" err="1">
                <a:solidFill>
                  <a:srgbClr val="FFFF66"/>
                </a:solidFill>
              </a:rPr>
              <a:t>MacAvaney</a:t>
            </a:r>
            <a:r>
              <a:rPr lang="nl-BE" sz="1500" dirty="0">
                <a:solidFill>
                  <a:srgbClr val="FFFF66"/>
                </a:solidFill>
              </a:rPr>
              <a:t> et al., 2019)</a:t>
            </a:r>
            <a:endParaRPr sz="1500"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314699" y="3162374"/>
            <a:ext cx="7483200" cy="69160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nl-BE" dirty="0">
                <a:solidFill>
                  <a:srgbClr val="FFFF66"/>
                </a:solidFill>
              </a:rPr>
              <a:t>URL’s, @ </a:t>
            </a:r>
            <a:r>
              <a:rPr lang="nl-BE" dirty="0" err="1">
                <a:solidFill>
                  <a:srgbClr val="FFFF66"/>
                </a:solidFill>
              </a:rPr>
              <a:t>mention</a:t>
            </a:r>
            <a:r>
              <a:rPr lang="nl-BE" dirty="0">
                <a:solidFill>
                  <a:srgbClr val="FFFF66"/>
                </a:solidFill>
              </a:rPr>
              <a:t>, hashtags</a:t>
            </a:r>
          </a:p>
          <a:p>
            <a:r>
              <a:rPr lang="da-DK" sz="1500" dirty="0">
                <a:solidFill>
                  <a:srgbClr val="FFFF66"/>
                </a:solidFill>
              </a:rPr>
              <a:t>(Davidson et al., 2017; Gambino and Pirrone, 2020)</a:t>
            </a:r>
            <a:endParaRPr sz="1500" dirty="0">
              <a:solidFill>
                <a:srgbClr val="FFFF66"/>
              </a:solidFill>
            </a:endParaRPr>
          </a:p>
        </p:txBody>
      </p:sp>
      <p:sp>
        <p:nvSpPr>
          <p:cNvPr id="11" name="Google Shape;107;p2">
            <a:extLst>
              <a:ext uri="{FF2B5EF4-FFF2-40B4-BE49-F238E27FC236}">
                <a16:creationId xmlns:a16="http://schemas.microsoft.com/office/drawing/2014/main" id="{D88E2966-92B3-498A-A839-9841A0613B28}"/>
              </a:ext>
            </a:extLst>
          </p:cNvPr>
          <p:cNvSpPr txBox="1"/>
          <p:nvPr/>
        </p:nvSpPr>
        <p:spPr>
          <a:xfrm>
            <a:off x="3305616" y="3994198"/>
            <a:ext cx="7483200" cy="58940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nl-BE" dirty="0" err="1">
                <a:solidFill>
                  <a:srgbClr val="FFFF66"/>
                </a:solidFill>
              </a:rPr>
              <a:t>Emojis</a:t>
            </a:r>
            <a:endParaRPr dirty="0">
              <a:solidFill>
                <a:srgbClr val="FFFF66"/>
              </a:solidFill>
            </a:endParaRPr>
          </a:p>
        </p:txBody>
      </p:sp>
    </p:spTree>
    <p:extLst>
      <p:ext uri="{BB962C8B-B14F-4D97-AF65-F5344CB8AC3E}">
        <p14:creationId xmlns:p14="http://schemas.microsoft.com/office/powerpoint/2010/main" val="3670064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9</a:t>
            </a:fld>
            <a:endParaRPr dirty="0">
              <a:solidFill>
                <a:srgbClr val="FCF78F"/>
              </a:solidFill>
            </a:endParaRPr>
          </a:p>
        </p:txBody>
      </p:sp>
      <p:sp>
        <p:nvSpPr>
          <p:cNvPr id="199" name="Google Shape;199;p7"/>
          <p:cNvSpPr txBox="1"/>
          <p:nvPr/>
        </p:nvSpPr>
        <p:spPr>
          <a:xfrm>
            <a:off x="3330741" y="874495"/>
            <a:ext cx="7458075" cy="183869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r>
              <a:rPr lang="nl-BE" dirty="0">
                <a:solidFill>
                  <a:srgbClr val="FFFF66"/>
                </a:solidFill>
              </a:rPr>
              <a:t>Parts-of-speech </a:t>
            </a:r>
          </a:p>
          <a:p>
            <a:r>
              <a:rPr lang="da-DK" sz="1500" dirty="0">
                <a:solidFill>
                  <a:srgbClr val="FFFF66"/>
                </a:solidFill>
              </a:rPr>
              <a:t>(Markov and Daelemans, 2021; Alorainy et al., 2018)</a:t>
            </a:r>
          </a:p>
          <a:p>
            <a:endParaRPr lang="da-DK" sz="1500" dirty="0">
              <a:solidFill>
                <a:srgbClr val="FFFF66"/>
              </a:solidFill>
            </a:endParaRPr>
          </a:p>
          <a:p>
            <a:r>
              <a:rPr lang="en-GB" dirty="0">
                <a:solidFill>
                  <a:srgbClr val="FFFF66"/>
                </a:solidFill>
              </a:rPr>
              <a:t>Custom POS tagger</a:t>
            </a:r>
          </a:p>
          <a:p>
            <a:r>
              <a:rPr lang="da-DK" sz="1500" dirty="0">
                <a:solidFill>
                  <a:srgbClr val="FFFF66"/>
                </a:solidFill>
              </a:rPr>
              <a:t>(Gambino and Pirrone, 2020)</a:t>
            </a:r>
            <a:endParaRPr lang="en-GB" sz="1500" dirty="0">
              <a:solidFill>
                <a:srgbClr val="FFFF66"/>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err="1">
                <a:solidFill>
                  <a:srgbClr val="FCF78F"/>
                </a:solidFill>
              </a:rPr>
              <a:t>Linguistic</a:t>
            </a:r>
            <a:r>
              <a:rPr lang="nl-BE" sz="2400" dirty="0">
                <a:solidFill>
                  <a:srgbClr val="FCF78F"/>
                </a:solidFill>
              </a:rPr>
              <a:t> Features</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Related Research</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30741" y="2923818"/>
            <a:ext cx="7483200" cy="1323273"/>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US" dirty="0">
                <a:solidFill>
                  <a:srgbClr val="FFFF66"/>
                </a:solidFill>
              </a:rPr>
              <a:t>Lemmatization</a:t>
            </a:r>
          </a:p>
          <a:p>
            <a:r>
              <a:rPr lang="da-DK" sz="1500" dirty="0">
                <a:solidFill>
                  <a:srgbClr val="FFFF66"/>
                </a:solidFill>
              </a:rPr>
              <a:t>(Markov and Daelemans, 2021; Markov et al., 2021; Van Hee et al., 2018)</a:t>
            </a:r>
            <a:endParaRPr sz="1500" dirty="0">
              <a:solidFill>
                <a:srgbClr val="FFFF66"/>
              </a:solidFill>
            </a:endParaRPr>
          </a:p>
        </p:txBody>
      </p:sp>
    </p:spTree>
    <p:extLst>
      <p:ext uri="{BB962C8B-B14F-4D97-AF65-F5344CB8AC3E}">
        <p14:creationId xmlns:p14="http://schemas.microsoft.com/office/powerpoint/2010/main" val="2312397538"/>
      </p:ext>
    </p:extLst>
  </p:cSld>
  <p:clrMapOvr>
    <a:masterClrMapping/>
  </p:clrMapOvr>
</p:sld>
</file>

<file path=ppt/theme/theme1.xml><?xml version="1.0" encoding="utf-8"?>
<a:theme xmlns:a="http://schemas.openxmlformats.org/drawingml/2006/main" name="Kantoor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293</TotalTime>
  <Words>5741</Words>
  <Application>Microsoft Office PowerPoint</Application>
  <PresentationFormat>Breedbeeld</PresentationFormat>
  <Paragraphs>737</Paragraphs>
  <Slides>45</Slides>
  <Notes>45</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45</vt:i4>
      </vt:variant>
    </vt:vector>
  </HeadingPairs>
  <TitlesOfParts>
    <vt:vector size="51" baseType="lpstr">
      <vt:lpstr>Arial</vt:lpstr>
      <vt:lpstr>Calibri</vt:lpstr>
      <vt:lpstr>Courier New</vt:lpstr>
      <vt:lpstr>Franklin Gothic Book</vt:lpstr>
      <vt:lpstr>Times New Roman</vt:lpstr>
      <vt:lpstr>Kantoorthema</vt:lpstr>
      <vt:lpstr>Hate Speech Detection</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dc:title>
  <dc:creator>morine.art@gmail.com</dc:creator>
  <cp:lastModifiedBy>morine.art@gmail.com</cp:lastModifiedBy>
  <cp:revision>256</cp:revision>
  <dcterms:created xsi:type="dcterms:W3CDTF">2019-11-19T11:57:09Z</dcterms:created>
  <dcterms:modified xsi:type="dcterms:W3CDTF">2022-05-17T10:43:30Z</dcterms:modified>
</cp:coreProperties>
</file>