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2" r:id="rId7"/>
    <p:sldId id="263" r:id="rId8"/>
    <p:sldId id="264" r:id="rId9"/>
    <p:sldId id="261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8CAB-CEE7-4A45-954C-2BF616BC7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Cementing the Foundations for Inclusive Globalization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C0E9A-40AB-41F1-B938-A3A636270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Siebel</a:t>
            </a:r>
          </a:p>
        </p:txBody>
      </p:sp>
    </p:spTree>
    <p:extLst>
      <p:ext uri="{BB962C8B-B14F-4D97-AF65-F5344CB8AC3E}">
        <p14:creationId xmlns:p14="http://schemas.microsoft.com/office/powerpoint/2010/main" val="200977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CB75-E386-4702-A311-83F541A3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Density, Capital, Wealth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0BFDAE-0029-406C-8501-E09BABBCA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51921" y="1731287"/>
            <a:ext cx="4041058" cy="2563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AAEFE-6248-4125-821B-F96957646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921" y="4294643"/>
            <a:ext cx="4041058" cy="2563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DF6FC6-2ABE-4788-806F-3D9EF4FB1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877" y="1731287"/>
            <a:ext cx="4122059" cy="2563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2D1B1B-DF82-4852-B0F6-CC0C77904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878" y="4294643"/>
            <a:ext cx="4122059" cy="25633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B8BF75-0576-4C08-9FC3-C316EE678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31287"/>
            <a:ext cx="4041058" cy="2563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67935D-8E49-4789-BBC9-1BB9E7C0C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94644"/>
            <a:ext cx="4041059" cy="25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C4DA-81AF-4DC6-AAEF-8152C52D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AB9A-178B-400D-9571-301B73E147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Trade, Technology, and Wealth are highest</a:t>
            </a:r>
          </a:p>
          <a:p>
            <a:r>
              <a:rPr lang="en-US" sz="2400" dirty="0"/>
              <a:t>FDI is lowest</a:t>
            </a:r>
          </a:p>
          <a:p>
            <a:r>
              <a:rPr lang="en-US" sz="2400" dirty="0"/>
              <a:t>Capital is only positively correlated</a:t>
            </a:r>
          </a:p>
          <a:p>
            <a:r>
              <a:rPr lang="en-US" sz="2400" dirty="0"/>
              <a:t>None are highly correlated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2259F4-51BD-43A3-BBF8-0361B81C9D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268906"/>
            <a:ext cx="5434014" cy="316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6E9D-38DB-4AE0-ACF2-DCE3E1BC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2BCD-59F3-4AB5-933E-5F4095C5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Equality</a:t>
            </a:r>
          </a:p>
          <a:p>
            <a:pPr lvl="1"/>
            <a:r>
              <a:rPr lang="en-US" dirty="0"/>
              <a:t>Gini Coefficient</a:t>
            </a:r>
          </a:p>
          <a:p>
            <a:pPr lvl="1"/>
            <a:r>
              <a:rPr lang="en-US" i="1" dirty="0"/>
              <a:t>Source - World Bank: World Development Indicators</a:t>
            </a:r>
          </a:p>
          <a:p>
            <a:r>
              <a:rPr lang="en-US" dirty="0"/>
              <a:t>Trade Openness</a:t>
            </a:r>
          </a:p>
          <a:p>
            <a:pPr lvl="1"/>
            <a:r>
              <a:rPr lang="en-US" dirty="0"/>
              <a:t>Total Exports plus Total Imports over GDP</a:t>
            </a:r>
          </a:p>
          <a:p>
            <a:pPr lvl="1"/>
            <a:r>
              <a:rPr lang="en-US" i="1" dirty="0"/>
              <a:t>Source - World Bank: World Development Indicators</a:t>
            </a:r>
            <a:endParaRPr lang="en-US" dirty="0"/>
          </a:p>
          <a:p>
            <a:r>
              <a:rPr lang="en-US" dirty="0"/>
              <a:t>Financial Deepening</a:t>
            </a:r>
          </a:p>
          <a:p>
            <a:pPr lvl="1"/>
            <a:r>
              <a:rPr lang="en-US" dirty="0"/>
              <a:t>Total External Assets plus Total External Liabilities over GDP</a:t>
            </a:r>
          </a:p>
          <a:p>
            <a:pPr lvl="1"/>
            <a:r>
              <a:rPr lang="en-US" i="1" dirty="0"/>
              <a:t>Source - External Wealth of Nations Database</a:t>
            </a:r>
          </a:p>
          <a:p>
            <a:r>
              <a:rPr lang="en-US" dirty="0"/>
              <a:t>Technology Investment</a:t>
            </a:r>
          </a:p>
          <a:p>
            <a:pPr lvl="1"/>
            <a:r>
              <a:rPr lang="en-US" dirty="0"/>
              <a:t>Total Information Communication Technology Stock over Total Capital Stock</a:t>
            </a:r>
          </a:p>
          <a:p>
            <a:pPr lvl="1"/>
            <a:r>
              <a:rPr lang="en-US" i="1" dirty="0"/>
              <a:t>Source - The Conference Board: Total Economy Database</a:t>
            </a:r>
          </a:p>
        </p:txBody>
      </p:sp>
    </p:spTree>
    <p:extLst>
      <p:ext uri="{BB962C8B-B14F-4D97-AF65-F5344CB8AC3E}">
        <p14:creationId xmlns:p14="http://schemas.microsoft.com/office/powerpoint/2010/main" val="281997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EF52-FFD1-4239-BD52-FF345D82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8C9D-5F09-422F-8B25-7BCD181F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</a:p>
          <a:p>
            <a:pPr lvl="1"/>
            <a:r>
              <a:rPr lang="en-US" dirty="0"/>
              <a:t>People per sq. km of Land Area</a:t>
            </a:r>
          </a:p>
          <a:p>
            <a:pPr lvl="1"/>
            <a:r>
              <a:rPr lang="en-US" i="1" dirty="0"/>
              <a:t>Source - World Bank: World Development Indicators</a:t>
            </a:r>
            <a:endParaRPr lang="en-US" dirty="0"/>
          </a:p>
          <a:p>
            <a:r>
              <a:rPr lang="en-US" dirty="0"/>
              <a:t>Capital</a:t>
            </a:r>
          </a:p>
          <a:p>
            <a:pPr lvl="1"/>
            <a:r>
              <a:rPr lang="en-US" dirty="0"/>
              <a:t>Share of Capital Stock as a Percent of GDP</a:t>
            </a:r>
          </a:p>
          <a:p>
            <a:pPr lvl="1"/>
            <a:r>
              <a:rPr lang="en-US" i="1" dirty="0"/>
              <a:t>Source - The Conference Board: Total Economy Database</a:t>
            </a:r>
          </a:p>
          <a:p>
            <a:r>
              <a:rPr lang="en-US" dirty="0"/>
              <a:t>Wealth</a:t>
            </a:r>
          </a:p>
          <a:p>
            <a:pPr lvl="1"/>
            <a:r>
              <a:rPr lang="en-US" dirty="0"/>
              <a:t>Per Capita GDP</a:t>
            </a:r>
          </a:p>
          <a:p>
            <a:pPr lvl="1"/>
            <a:r>
              <a:rPr lang="en-US" i="1" dirty="0"/>
              <a:t>Source - World Bank: World Development Indicators</a:t>
            </a:r>
          </a:p>
        </p:txBody>
      </p:sp>
    </p:spTree>
    <p:extLst>
      <p:ext uri="{BB962C8B-B14F-4D97-AF65-F5344CB8AC3E}">
        <p14:creationId xmlns:p14="http://schemas.microsoft.com/office/powerpoint/2010/main" val="51713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1AD5-C19E-4B6E-BF60-DF098184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Most and Least Equal Countries in 2015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6B9713-D375-4E61-B9DB-306E7648D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9343"/>
          <a:stretch/>
        </p:blipFill>
        <p:spPr>
          <a:xfrm>
            <a:off x="5654673" y="2723536"/>
            <a:ext cx="5480175" cy="311682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5A5B60-B26D-4F85-9682-A3AA33618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98" y="2451113"/>
            <a:ext cx="2209800" cy="362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C9667-0A16-4BCA-B95F-E8D3548E5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105" y="2451112"/>
            <a:ext cx="2219325" cy="3629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5F5B0E-B771-4218-8DFC-54AAFA91B672}"/>
              </a:ext>
            </a:extLst>
          </p:cNvPr>
          <p:cNvSpPr txBox="1"/>
          <p:nvPr/>
        </p:nvSpPr>
        <p:spPr>
          <a:xfrm>
            <a:off x="705104" y="2081781"/>
            <a:ext cx="232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Most Equal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4467F-8042-45EF-88AF-B2D57EA15AC2}"/>
              </a:ext>
            </a:extLst>
          </p:cNvPr>
          <p:cNvSpPr txBox="1"/>
          <p:nvPr/>
        </p:nvSpPr>
        <p:spPr>
          <a:xfrm>
            <a:off x="3020685" y="2096641"/>
            <a:ext cx="232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Least Equal</a:t>
            </a:r>
          </a:p>
        </p:txBody>
      </p:sp>
    </p:spTree>
    <p:extLst>
      <p:ext uri="{BB962C8B-B14F-4D97-AF65-F5344CB8AC3E}">
        <p14:creationId xmlns:p14="http://schemas.microsoft.com/office/powerpoint/2010/main" val="230734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014C-47A8-4512-90D4-8566CB28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Statistics for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92CF-6C9B-4387-AF53-18CCFCF871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most equal countries are more:</a:t>
            </a:r>
          </a:p>
          <a:p>
            <a:pPr lvl="1"/>
            <a:r>
              <a:rPr lang="en-US" sz="2400" dirty="0"/>
              <a:t>Open to trade</a:t>
            </a:r>
          </a:p>
          <a:p>
            <a:pPr lvl="1"/>
            <a:r>
              <a:rPr lang="en-US" sz="2400" dirty="0"/>
              <a:t>Investment in Technology</a:t>
            </a:r>
          </a:p>
          <a:p>
            <a:pPr lvl="1"/>
            <a:r>
              <a:rPr lang="en-US" sz="2400" dirty="0"/>
              <a:t>Densely populated</a:t>
            </a:r>
          </a:p>
          <a:p>
            <a:pPr lvl="1"/>
            <a:r>
              <a:rPr lang="en-US" sz="2400" dirty="0"/>
              <a:t>Wealthy on a per capita basis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F48DA-1243-40A0-892A-1E8556F8CA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733369"/>
            <a:ext cx="5558810" cy="29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8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505E-76EA-4832-83B2-35229B05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BC17-721E-4163-A95B-EDEA4888B1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equal countries decreased in their gini coefficient</a:t>
            </a:r>
          </a:p>
          <a:p>
            <a:pPr lvl="1"/>
            <a:r>
              <a:rPr lang="en-US" sz="2000" dirty="0"/>
              <a:t>Moldova decreased the most</a:t>
            </a:r>
          </a:p>
          <a:p>
            <a:r>
              <a:rPr lang="en-US" sz="2400" dirty="0"/>
              <a:t>Least equal countries have high variation</a:t>
            </a:r>
          </a:p>
          <a:p>
            <a:pPr lvl="1"/>
            <a:r>
              <a:rPr lang="en-US" sz="2000" dirty="0"/>
              <a:t>South Africa is far more inequal than other countries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03B13-0E86-4C59-B2A6-822690E9FD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4" y="2079856"/>
            <a:ext cx="5434013" cy="34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8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EBFE-5EEF-48DE-BC0A-AE64E561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7FBB-1D8A-4943-9001-127505484E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Large distinction</a:t>
            </a:r>
          </a:p>
          <a:p>
            <a:r>
              <a:rPr lang="en-US" sz="2400" dirty="0"/>
              <a:t>Trade had sharp declines in 2009 following the recession</a:t>
            </a:r>
          </a:p>
          <a:p>
            <a:r>
              <a:rPr lang="en-US" sz="2400" dirty="0"/>
              <a:t>South Africa had large increase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7BE9EE-6D97-4938-87F8-36CCCAFA72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060576"/>
            <a:ext cx="5479674" cy="34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B9FD-78F1-49E2-836A-C7D578C9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Deepening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0962-737E-479F-8A69-1CD2D97BAD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Almost no distinction</a:t>
            </a:r>
          </a:p>
          <a:p>
            <a:r>
              <a:rPr lang="en-US" sz="2800" dirty="0"/>
              <a:t>Iceland is clear outlier</a:t>
            </a:r>
          </a:p>
          <a:p>
            <a:r>
              <a:rPr lang="en-US" sz="2800" dirty="0"/>
              <a:t>Mozambique has had a dramatic increase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F0CEC8-C66A-472D-9370-2E9247E67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060576"/>
            <a:ext cx="5479674" cy="34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CE71-8086-4020-9276-626C4A0D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E695-627E-4652-98F9-B62491AB5E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Large distinction</a:t>
            </a:r>
          </a:p>
          <a:p>
            <a:r>
              <a:rPr lang="en-US" sz="2800" dirty="0"/>
              <a:t>Ukraine has had dramatic change since 2014</a:t>
            </a:r>
          </a:p>
          <a:p>
            <a:pPr lvl="1"/>
            <a:r>
              <a:rPr lang="en-US" sz="2400" dirty="0"/>
              <a:t>Coincides with Russian intervention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569D93-EBA0-4A4E-9439-76E5878F4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4" y="2060575"/>
            <a:ext cx="5464065" cy="35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3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C0590E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269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Cementing the Foundations for Inclusive Globalization</vt:lpstr>
      <vt:lpstr>Indicators</vt:lpstr>
      <vt:lpstr>Additional Indicators</vt:lpstr>
      <vt:lpstr>Top Ten Most and Least Equal Countries in 2015</vt:lpstr>
      <vt:lpstr>Average Statistics for Indicators</vt:lpstr>
      <vt:lpstr>Gini Coefficient</vt:lpstr>
      <vt:lpstr>Trade Openness</vt:lpstr>
      <vt:lpstr>Financial Deepening</vt:lpstr>
      <vt:lpstr>Technology Investment</vt:lpstr>
      <vt:lpstr>Population Density, Capital, Wealth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Siebel</dc:creator>
  <cp:lastModifiedBy>Siebel, Michael Thomas</cp:lastModifiedBy>
  <cp:revision>15</cp:revision>
  <dcterms:created xsi:type="dcterms:W3CDTF">2018-04-30T03:54:54Z</dcterms:created>
  <dcterms:modified xsi:type="dcterms:W3CDTF">2018-05-01T02:36:04Z</dcterms:modified>
</cp:coreProperties>
</file>