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94761" autoAdjust="0"/>
  </p:normalViewPr>
  <p:slideViewPr>
    <p:cSldViewPr snapToGrid="0">
      <p:cViewPr>
        <p:scale>
          <a:sx n="70" d="100"/>
          <a:sy n="70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528CD-06CA-49EB-9D8B-5F0631B7772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1653F-3773-4817-A52C-CD77B88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2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amount of missing data does not appear to be a major issue; will mostly look at the year 2016 as opposed to an average of the last ten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1653F-3773-4817-A52C-CD77B889BF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15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#Table of Top Countries</a:t>
            </a:r>
          </a:p>
          <a:p>
            <a:r>
              <a:rPr lang="en-US" dirty="0"/>
              <a:t>#Create function 1: Table sorting the top countries</a:t>
            </a:r>
          </a:p>
          <a:p>
            <a:r>
              <a:rPr lang="en-US" dirty="0"/>
              <a:t>#View countries sorted by military total expenditure with total military spending per GDP,  </a:t>
            </a:r>
          </a:p>
          <a:p>
            <a:r>
              <a:rPr lang="en-US" dirty="0"/>
              <a:t>#                                                         percentage of military spending of the top ten, &amp;</a:t>
            </a:r>
          </a:p>
          <a:p>
            <a:r>
              <a:rPr lang="en-US" dirty="0"/>
              <a:t>#                                                         total military spending per capita.</a:t>
            </a:r>
          </a:p>
          <a:p>
            <a:r>
              <a:rPr lang="en-US" dirty="0"/>
              <a:t>#Can show only country names sorted by any military total expenditure or the other three categories</a:t>
            </a:r>
          </a:p>
          <a:p>
            <a:r>
              <a:rPr lang="en-US" dirty="0"/>
              <a:t>#Can show only the amounts sorted by military total expenditure</a:t>
            </a:r>
          </a:p>
          <a:p>
            <a:r>
              <a:rPr lang="en-US" dirty="0"/>
              <a:t>#Can change the table row length from 10 to any other number (up to 219 countries/</a:t>
            </a:r>
            <a:r>
              <a:rPr lang="en-US" dirty="0" err="1"/>
              <a:t>terrorities</a:t>
            </a:r>
            <a:r>
              <a:rPr lang="en-US" dirty="0"/>
              <a:t> in dataset)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1653F-3773-4817-A52C-CD77B889BF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76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#Table of Top Countries over Time</a:t>
            </a:r>
          </a:p>
          <a:p>
            <a:r>
              <a:rPr lang="en-US" dirty="0"/>
              <a:t>#Create function 2: Table showing positional change of categories using time range as columns</a:t>
            </a:r>
          </a:p>
          <a:p>
            <a:r>
              <a:rPr lang="en-US" dirty="0"/>
              <a:t>#View countries sorted by military total expenditure,</a:t>
            </a:r>
          </a:p>
          <a:p>
            <a:r>
              <a:rPr lang="en-US" dirty="0"/>
              <a:t>#                         total military spending per GDP,  </a:t>
            </a:r>
          </a:p>
          <a:p>
            <a:r>
              <a:rPr lang="en-US" dirty="0"/>
              <a:t>#                         percentage of military spending of the top ten, &amp;</a:t>
            </a:r>
          </a:p>
          <a:p>
            <a:r>
              <a:rPr lang="en-US" dirty="0"/>
              <a:t>#                         total military spending per capita.</a:t>
            </a:r>
          </a:p>
          <a:p>
            <a:r>
              <a:rPr lang="en-US" dirty="0"/>
              <a:t>#Can show only country names sorted by any military total expenditure or the other three categories</a:t>
            </a:r>
          </a:p>
          <a:p>
            <a:r>
              <a:rPr lang="en-US" dirty="0"/>
              <a:t>#Can show only the amounts sorted by military total expenditure</a:t>
            </a:r>
          </a:p>
          <a:p>
            <a:r>
              <a:rPr lang="en-US" dirty="0"/>
              <a:t>#Can change the table row length from 10 to any other number (up to 219 countries/territories in dataset)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1653F-3773-4817-A52C-CD77B889BF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2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#Line Graph of Top Countries</a:t>
            </a:r>
          </a:p>
          <a:p>
            <a:r>
              <a:rPr lang="en-US" dirty="0"/>
              <a:t>#Create function 3: Line graph showing country of input by one of 4 categories using 2 potential time ranges</a:t>
            </a:r>
          </a:p>
          <a:p>
            <a:r>
              <a:rPr lang="en-US" dirty="0"/>
              <a:t>#View countries by military total expenditure,</a:t>
            </a:r>
          </a:p>
          <a:p>
            <a:r>
              <a:rPr lang="en-US" dirty="0"/>
              <a:t>#                  total military spending per GDP,  </a:t>
            </a:r>
          </a:p>
          <a:p>
            <a:r>
              <a:rPr lang="en-US" dirty="0"/>
              <a:t>#                  percentage of military spending of the top ten, &amp;</a:t>
            </a:r>
          </a:p>
          <a:p>
            <a:r>
              <a:rPr lang="en-US" dirty="0"/>
              <a:t>#                  total military spending per capita.</a:t>
            </a:r>
          </a:p>
          <a:p>
            <a:r>
              <a:rPr lang="en-US" dirty="0"/>
              <a:t>#Can range from 1960 to 2016 or 2007 to 2016</a:t>
            </a:r>
          </a:p>
          <a:p>
            <a:r>
              <a:rPr lang="en-US" dirty="0"/>
              <a:t>#Can define color of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1653F-3773-4817-A52C-CD77B889BF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9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8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0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04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3216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28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69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32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6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1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1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0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8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08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7424-5B13-4D2F-ACA7-8F4187CE9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Total Military Expenditure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8D149-9174-4165-B749-9C72D7730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Individual Project 1</a:t>
            </a:r>
          </a:p>
          <a:p>
            <a:r>
              <a:rPr lang="en-US" b="1" dirty="0"/>
              <a:t>DATS 6103 (Sec 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07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D76C-D766-4ADB-8917-08BC5E19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Military Expenditure per GDP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1BEE-2BB7-4237-BF02-94E0A3540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4405282" cy="4195763"/>
          </a:xfrm>
        </p:spPr>
        <p:txBody>
          <a:bodyPr/>
          <a:lstStyle/>
          <a:p>
            <a:r>
              <a:rPr lang="en-US" dirty="0"/>
              <a:t>Historically, Saudi Arabia has always been the highest in military expenditure per GDP</a:t>
            </a:r>
          </a:p>
          <a:p>
            <a:r>
              <a:rPr lang="en-US" dirty="0"/>
              <a:t>In recent years, Russia has increased its per GDP expenditure</a:t>
            </a:r>
          </a:p>
          <a:p>
            <a:r>
              <a:rPr lang="en-US" dirty="0"/>
              <a:t>Japan has always been 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3A6BA2-B996-4083-8454-8B228260E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394" y="1786826"/>
            <a:ext cx="6223292" cy="378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1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D8F5D-FF86-40EB-9128-39B0D60E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Proportion of Military Expenditure Relative to the Other Top Ten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35D6-FD68-4595-9B40-B0C95E548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6667238" cy="4195763"/>
          </a:xfrm>
        </p:spPr>
        <p:txBody>
          <a:bodyPr/>
          <a:lstStyle/>
          <a:p>
            <a:r>
              <a:rPr lang="en-US" dirty="0"/>
              <a:t>The United States possesses almost half of all military expenditure out of the top ten countries</a:t>
            </a:r>
          </a:p>
          <a:p>
            <a:r>
              <a:rPr lang="en-US" dirty="0"/>
              <a:t>Russia, the third largest spender, is almost 1/10th</a:t>
            </a:r>
          </a:p>
          <a:p>
            <a:r>
              <a:rPr lang="en-US" dirty="0"/>
              <a:t>Looks similar in graph-form to military total expenditure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42D47-293A-4814-8F53-DA766F027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350" y="2036161"/>
            <a:ext cx="3886200" cy="3638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A5ABE4-B019-4982-A59E-DCBCF0B88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570286"/>
            <a:ext cx="5091747" cy="312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25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FC4D-BCA3-4E25-B005-DCF14E5C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GDP military spending and per Capita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45178-0B66-47F5-95EC-379F8AA07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4853540" cy="4195763"/>
          </a:xfrm>
        </p:spPr>
        <p:txBody>
          <a:bodyPr/>
          <a:lstStyle/>
          <a:p>
            <a:r>
              <a:rPr lang="en-US" dirty="0"/>
              <a:t>Saudi Arabia is easiest the highest in both per GDP and per person expenditure</a:t>
            </a:r>
          </a:p>
          <a:p>
            <a:pPr lvl="1"/>
            <a:r>
              <a:rPr lang="en-US" dirty="0"/>
              <a:t>Indicates that it routes far more of its resources to its military than other countries</a:t>
            </a:r>
          </a:p>
          <a:p>
            <a:r>
              <a:rPr lang="en-US" dirty="0"/>
              <a:t>The United States spends a lot per capita, but very little per GDP</a:t>
            </a:r>
          </a:p>
          <a:p>
            <a:pPr lvl="1"/>
            <a:r>
              <a:rPr lang="en-US" dirty="0"/>
              <a:t>Reveals that its GDP is high in absolute terms, but that its population is small relative to its military total expenditure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C337C1-85F2-4855-8B01-E8385EF27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21" y="1207218"/>
            <a:ext cx="4853539" cy="565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65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5496-5A1E-4956-9E2E-2A53BDB0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784657" cy="1400530"/>
          </a:xfrm>
        </p:spPr>
        <p:txBody>
          <a:bodyPr/>
          <a:lstStyle/>
          <a:p>
            <a:r>
              <a:rPr lang="en-US" sz="3200" dirty="0"/>
              <a:t>Compare the fastest growing countries in military spending in fixed value and in percentage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67C3-254E-4F77-BBBC-8530B3BC7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7409752" cy="47974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United States has declined quite substantially in fixed value spending and in relation to its economy or population</a:t>
            </a:r>
          </a:p>
          <a:p>
            <a:pPr lvl="1"/>
            <a:r>
              <a:rPr lang="en-US" dirty="0"/>
              <a:t>The declined in fixed value spending is more notable as only China, Russia, and Saudi Arabia have had major changes (increases) in fixed value spending in the past 10 years</a:t>
            </a:r>
          </a:p>
          <a:p>
            <a:r>
              <a:rPr lang="en-US" dirty="0"/>
              <a:t>China has increased its fixed value spending the most, but has not increased its per GDP or per capita spending substantially</a:t>
            </a:r>
          </a:p>
          <a:p>
            <a:r>
              <a:rPr lang="en-US" dirty="0"/>
              <a:t>In examining fixed value, the small country of Saudi Arabia stands out as being in fourth position and growing</a:t>
            </a:r>
          </a:p>
          <a:p>
            <a:pPr lvl="1"/>
            <a:r>
              <a:rPr lang="en-US" dirty="0"/>
              <a:t>This seems to be because it has been the most aggressive in increasing its per GDP and per capita spending in the past 10 years</a:t>
            </a:r>
          </a:p>
          <a:p>
            <a:r>
              <a:rPr lang="en-US" dirty="0"/>
              <a:t>Russia has increased substantially in per GDP spending</a:t>
            </a:r>
          </a:p>
          <a:p>
            <a:r>
              <a:rPr lang="en-US" dirty="0"/>
              <a:t>South Korea has increased in per capita spending</a:t>
            </a:r>
          </a:p>
          <a:p>
            <a:r>
              <a:rPr lang="en-US" dirty="0"/>
              <a:t>The United Kingdom has declined in per GDP and per capita but not in military total expenditure</a:t>
            </a:r>
          </a:p>
          <a:p>
            <a:pPr lvl="1"/>
            <a:r>
              <a:rPr lang="en-US" dirty="0"/>
              <a:t>Its economy and population has likely been increasing at this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802EBC-993D-436C-93FD-3442D4B4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864" y="0"/>
            <a:ext cx="4136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78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51D2-DD52-4DC4-9188-F7388F2A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A0B40-1999-49FD-BE88-F755C37CA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United States spends the most in overall military expenditure and is also high in per capita spending and (slightly less so) in per GDP spending</a:t>
            </a:r>
          </a:p>
          <a:p>
            <a:pPr lvl="1"/>
            <a:r>
              <a:rPr lang="en-US" dirty="0"/>
              <a:t>However, it has been decreasing its spending in the past 10 years </a:t>
            </a:r>
          </a:p>
          <a:p>
            <a:r>
              <a:rPr lang="en-US" dirty="0"/>
              <a:t>China has increased the most in military total expenditure as well as its relative expenditure relative to the other top ten countries</a:t>
            </a:r>
          </a:p>
          <a:p>
            <a:pPr lvl="1"/>
            <a:r>
              <a:rPr lang="en-US" dirty="0"/>
              <a:t>However, this is not because it is diverting more of its resources in terms of its economy or relative to its population size</a:t>
            </a:r>
          </a:p>
          <a:p>
            <a:r>
              <a:rPr lang="en-US" dirty="0"/>
              <a:t>Saudi Arabia has been the most aggressive in increasing its military expenditure relative to its economy and population</a:t>
            </a:r>
          </a:p>
        </p:txBody>
      </p:sp>
    </p:spTree>
    <p:extLst>
      <p:ext uri="{BB962C8B-B14F-4D97-AF65-F5344CB8AC3E}">
        <p14:creationId xmlns:p14="http://schemas.microsoft.com/office/powerpoint/2010/main" val="343548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4E71-B47A-4F7F-A5A9-4809C249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A3C2-50A6-4548-A567-DE55BAD5E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5303530" cy="4195763"/>
          </a:xfrm>
        </p:spPr>
        <p:txBody>
          <a:bodyPr>
            <a:normAutofit/>
          </a:bodyPr>
          <a:lstStyle/>
          <a:p>
            <a:r>
              <a:rPr lang="en-US" dirty="0"/>
              <a:t>Data is from the World Development Indicators published by the World Bank</a:t>
            </a:r>
          </a:p>
          <a:p>
            <a:r>
              <a:rPr lang="en-US" dirty="0"/>
              <a:t>Data time range covers 1960 to 2016</a:t>
            </a:r>
          </a:p>
          <a:p>
            <a:r>
              <a:rPr lang="en-US" dirty="0"/>
              <a:t>Three variables were taken: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Military expenditure (% of GDP)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GDP (current US$)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Population, total</a:t>
            </a:r>
          </a:p>
          <a:p>
            <a:r>
              <a:rPr lang="en-US" dirty="0"/>
              <a:t>Further variables were created from these three</a:t>
            </a:r>
          </a:p>
          <a:p>
            <a:r>
              <a:rPr lang="en-US" dirty="0"/>
              <a:t>Convert into longitudinal dataset into to Cross-Sectional Panel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C0BEA19-B598-43F5-90C2-ECE6D1097AD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17357660"/>
              </p:ext>
            </p:extLst>
          </p:nvPr>
        </p:nvGraphicFramePr>
        <p:xfrm>
          <a:off x="5949641" y="2296549"/>
          <a:ext cx="5514768" cy="3378137"/>
        </p:xfrm>
        <a:graphic>
          <a:graphicData uri="http://schemas.openxmlformats.org/drawingml/2006/table">
            <a:tbl>
              <a:tblPr/>
              <a:tblGrid>
                <a:gridCol w="787824">
                  <a:extLst>
                    <a:ext uri="{9D8B030D-6E8A-4147-A177-3AD203B41FA5}">
                      <a16:colId xmlns:a16="http://schemas.microsoft.com/office/drawing/2014/main" val="2299252582"/>
                    </a:ext>
                  </a:extLst>
                </a:gridCol>
                <a:gridCol w="787824">
                  <a:extLst>
                    <a:ext uri="{9D8B030D-6E8A-4147-A177-3AD203B41FA5}">
                      <a16:colId xmlns:a16="http://schemas.microsoft.com/office/drawing/2014/main" val="3848673264"/>
                    </a:ext>
                  </a:extLst>
                </a:gridCol>
                <a:gridCol w="787824">
                  <a:extLst>
                    <a:ext uri="{9D8B030D-6E8A-4147-A177-3AD203B41FA5}">
                      <a16:colId xmlns:a16="http://schemas.microsoft.com/office/drawing/2014/main" val="1458877296"/>
                    </a:ext>
                  </a:extLst>
                </a:gridCol>
                <a:gridCol w="787824">
                  <a:extLst>
                    <a:ext uri="{9D8B030D-6E8A-4147-A177-3AD203B41FA5}">
                      <a16:colId xmlns:a16="http://schemas.microsoft.com/office/drawing/2014/main" val="793388010"/>
                    </a:ext>
                  </a:extLst>
                </a:gridCol>
                <a:gridCol w="787824">
                  <a:extLst>
                    <a:ext uri="{9D8B030D-6E8A-4147-A177-3AD203B41FA5}">
                      <a16:colId xmlns:a16="http://schemas.microsoft.com/office/drawing/2014/main" val="1411450549"/>
                    </a:ext>
                  </a:extLst>
                </a:gridCol>
                <a:gridCol w="787824">
                  <a:extLst>
                    <a:ext uri="{9D8B030D-6E8A-4147-A177-3AD203B41FA5}">
                      <a16:colId xmlns:a16="http://schemas.microsoft.com/office/drawing/2014/main" val="864328053"/>
                    </a:ext>
                  </a:extLst>
                </a:gridCol>
                <a:gridCol w="787824">
                  <a:extLst>
                    <a:ext uri="{9D8B030D-6E8A-4147-A177-3AD203B41FA5}">
                      <a16:colId xmlns:a16="http://schemas.microsoft.com/office/drawing/2014/main" val="138557283"/>
                    </a:ext>
                  </a:extLst>
                </a:gridCol>
              </a:tblGrid>
              <a:tr h="687694">
                <a:tc>
                  <a:txBody>
                    <a:bodyPr/>
                    <a:lstStyle/>
                    <a:p>
                      <a:pPr algn="l" fontAlgn="ctr"/>
                      <a:endParaRPr lang="en-US" sz="900" b="1">
                        <a:effectLst/>
                      </a:endParaRP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A4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A4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effectLst/>
                        </a:rPr>
                        <a:t>Military Expenditure per GDP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A4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GDP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A4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Population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A4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Military Total Expenditure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A4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effectLst/>
                        </a:rPr>
                        <a:t>Military Expenditure per Capita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A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413827"/>
                  </a:ext>
                </a:extLst>
              </a:tr>
              <a:tr h="369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Country Name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A4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Years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A4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 dirty="0">
                        <a:effectLst/>
                      </a:endParaRP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A4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>
                        <a:effectLst/>
                      </a:endParaRP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A4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>
                        <a:effectLst/>
                      </a:endParaRP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A4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>
                        <a:effectLst/>
                      </a:endParaRP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A4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 dirty="0">
                        <a:effectLst/>
                      </a:endParaRP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323A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459683"/>
                  </a:ext>
                </a:extLst>
              </a:tr>
              <a:tr h="210961">
                <a:tc rowSpan="7"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effectLst/>
                        </a:rPr>
                        <a:t>Afghanistan</a:t>
                      </a:r>
                    </a:p>
                  </a:txBody>
                  <a:tcPr marL="44925" marR="44925" marT="22463" marB="224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effectLst/>
                        </a:rPr>
                        <a:t>2010</a:t>
                      </a:r>
                    </a:p>
                  </a:txBody>
                  <a:tcPr marL="44925" marR="44925" marT="22463" marB="224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1.90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15936800636.25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28803167.00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302396449.47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10.50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997570"/>
                  </a:ext>
                </a:extLst>
              </a:tr>
              <a:tr h="210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effectLst/>
                        </a:rPr>
                        <a:t>2011</a:t>
                      </a:r>
                    </a:p>
                  </a:txBody>
                  <a:tcPr marL="44925" marR="44925" marT="22463" marB="224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1.78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17930239399.81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29708599.00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318905914.33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10.73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306382"/>
                  </a:ext>
                </a:extLst>
              </a:tr>
              <a:tr h="210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effectLst/>
                        </a:rPr>
                        <a:t>2012</a:t>
                      </a:r>
                    </a:p>
                  </a:txBody>
                  <a:tcPr marL="44925" marR="44925" marT="22463" marB="224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1.14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20536542736.73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30696958.00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235084908.44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7.66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204142"/>
                  </a:ext>
                </a:extLst>
              </a:tr>
              <a:tr h="210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effectLst/>
                        </a:rPr>
                        <a:t>2013</a:t>
                      </a:r>
                    </a:p>
                  </a:txBody>
                  <a:tcPr marL="44925" marR="44925" marT="22463" marB="224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1.05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20264253974.11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31731688.00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212778504.08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6.71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685108"/>
                  </a:ext>
                </a:extLst>
              </a:tr>
              <a:tr h="210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effectLst/>
                        </a:rPr>
                        <a:t>2014</a:t>
                      </a:r>
                    </a:p>
                  </a:txBody>
                  <a:tcPr marL="44925" marR="44925" marT="22463" marB="224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1.30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20616104297.67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32758020.00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267541047.58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8.17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648041"/>
                  </a:ext>
                </a:extLst>
              </a:tr>
              <a:tr h="210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effectLst/>
                        </a:rPr>
                        <a:t>2015</a:t>
                      </a:r>
                    </a:p>
                  </a:txBody>
                  <a:tcPr marL="44925" marR="44925" marT="22463" marB="224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0.99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19215562178.98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33736494.00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190897729.21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5.66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786610"/>
                  </a:ext>
                </a:extLst>
              </a:tr>
              <a:tr h="210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effectLst/>
                        </a:rPr>
                        <a:t>2016</a:t>
                      </a:r>
                    </a:p>
                  </a:txBody>
                  <a:tcPr marL="44925" marR="44925" marT="22463" marB="224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0.89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19469022207.64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34656032.00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173729131.95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5.01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861851"/>
                  </a:ext>
                </a:extLst>
              </a:tr>
              <a:tr h="210961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effectLst/>
                        </a:rPr>
                        <a:t>Albania</a:t>
                      </a:r>
                    </a:p>
                  </a:txBody>
                  <a:tcPr marL="44925" marR="44925" marT="22463" marB="224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effectLst/>
                        </a:rPr>
                        <a:t>1960</a:t>
                      </a:r>
                    </a:p>
                  </a:txBody>
                  <a:tcPr marL="44925" marR="44925" marT="22463" marB="224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1608800.00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41161"/>
                  </a:ext>
                </a:extLst>
              </a:tr>
              <a:tr h="210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effectLst/>
                        </a:rPr>
                        <a:t>1961</a:t>
                      </a:r>
                    </a:p>
                  </a:txBody>
                  <a:tcPr marL="44925" marR="44925" marT="22463" marB="224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1659800.00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029548"/>
                  </a:ext>
                </a:extLst>
              </a:tr>
              <a:tr h="210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effectLst/>
                        </a:rPr>
                        <a:t>1962</a:t>
                      </a:r>
                    </a:p>
                  </a:txBody>
                  <a:tcPr marL="44925" marR="44925" marT="22463" marB="224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1711319.00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733194"/>
                  </a:ext>
                </a:extLst>
              </a:tr>
              <a:tr h="210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effectLst/>
                        </a:rPr>
                        <a:t>1963</a:t>
                      </a:r>
                    </a:p>
                  </a:txBody>
                  <a:tcPr marL="44925" marR="44925" marT="22463" marB="224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1762621.00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dirty="0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79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75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0B2B-1C61-4DD3-AE46-EE1CEFFE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CFBB-D77F-4448-945F-129FC684C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4853540" cy="4195763"/>
          </a:xfrm>
        </p:spPr>
        <p:txBody>
          <a:bodyPr/>
          <a:lstStyle/>
          <a:p>
            <a:r>
              <a:rPr lang="en-US" dirty="0"/>
              <a:t>Took the monotonous route to remove none countries or non-sovereign territories</a:t>
            </a:r>
          </a:p>
          <a:p>
            <a:r>
              <a:rPr lang="en-US" dirty="0"/>
              <a:t>Missing data for 2016 was above 75 for military expenditure-based variables, but almost zero for population estimates</a:t>
            </a:r>
          </a:p>
          <a:p>
            <a:r>
              <a:rPr lang="en-US" dirty="0"/>
              <a:t>Missing data averaging the past ten years only slightly improved missing</a:t>
            </a:r>
          </a:p>
          <a:p>
            <a:r>
              <a:rPr lang="en-US" dirty="0"/>
              <a:t>Will not impute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B9BE1-00D9-43E7-B3FE-9F7206782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671" y="1294544"/>
            <a:ext cx="5413017" cy="34208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098998-83F2-4963-BEAB-D2B6544D1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921" y="4835332"/>
            <a:ext cx="3512157" cy="1569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D619EB-653B-464B-945E-E74AD0800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0980" y="4821292"/>
            <a:ext cx="3145564" cy="158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6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6E2C-CEC2-43C7-BF56-B3C8A873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EE665-D5F1-43C8-8435-31F3A9148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1319910"/>
            <a:ext cx="4853540" cy="52197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Created 3 functions to data </a:t>
            </a:r>
            <a:br>
              <a:rPr lang="en-US" dirty="0"/>
            </a:br>
            <a:r>
              <a:rPr lang="en-US" dirty="0"/>
              <a:t>mine</a:t>
            </a:r>
          </a:p>
          <a:p>
            <a:r>
              <a:rPr lang="en-US" dirty="0"/>
              <a:t>Function 1: Table sorting the top countries</a:t>
            </a:r>
          </a:p>
          <a:p>
            <a:pPr lvl="1"/>
            <a:r>
              <a:rPr lang="en-US" dirty="0"/>
              <a:t>military total expenditure </a:t>
            </a:r>
          </a:p>
          <a:p>
            <a:pPr lvl="1"/>
            <a:r>
              <a:rPr lang="en-US" dirty="0"/>
              <a:t>total military spending per GDP</a:t>
            </a:r>
          </a:p>
          <a:p>
            <a:pPr lvl="1"/>
            <a:r>
              <a:rPr lang="en-US" dirty="0"/>
              <a:t>percentage of military spending of the top ten</a:t>
            </a:r>
          </a:p>
          <a:p>
            <a:pPr lvl="1"/>
            <a:r>
              <a:rPr lang="en-US" dirty="0"/>
              <a:t>total military spending per capita</a:t>
            </a:r>
          </a:p>
          <a:p>
            <a:r>
              <a:rPr lang="en-US" dirty="0"/>
              <a:t>Default sorted by military total expenditure</a:t>
            </a:r>
          </a:p>
          <a:p>
            <a:r>
              <a:rPr lang="en-US" dirty="0"/>
              <a:t>Can show only country names sorted by any military total expenditure or the other three categories</a:t>
            </a:r>
          </a:p>
          <a:p>
            <a:r>
              <a:rPr lang="en-US" dirty="0"/>
              <a:t>Can show only the amounts sorted by military total expenditure</a:t>
            </a:r>
          </a:p>
          <a:p>
            <a:r>
              <a:rPr lang="en-US" dirty="0"/>
              <a:t>Can change the table row length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8661EF-EE01-45C8-95F6-B29AEE7A6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558" y="1319910"/>
            <a:ext cx="5809031" cy="377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7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6EA7-12B2-485F-B282-23793D07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61EDC-16B1-4BC1-A6D4-3F3948471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4853540" cy="4195763"/>
          </a:xfrm>
        </p:spPr>
        <p:txBody>
          <a:bodyPr/>
          <a:lstStyle/>
          <a:p>
            <a:r>
              <a:rPr lang="en-US" dirty="0"/>
              <a:t>Function 2: Table showing positional change of categories using time range as columns</a:t>
            </a:r>
          </a:p>
          <a:p>
            <a:r>
              <a:rPr lang="en-US" dirty="0"/>
              <a:t>Same 4 variables can be used</a:t>
            </a:r>
          </a:p>
          <a:p>
            <a:r>
              <a:rPr lang="en-US" dirty="0"/>
              <a:t>Time range can be any length</a:t>
            </a:r>
          </a:p>
          <a:p>
            <a:r>
              <a:rPr lang="en-US" dirty="0"/>
              <a:t>Can show only country names sorted by the 4 variables</a:t>
            </a:r>
          </a:p>
          <a:p>
            <a:r>
              <a:rPr lang="en-US" dirty="0"/>
              <a:t>Can show only the amounts sorted by military total expenditure</a:t>
            </a:r>
          </a:p>
          <a:p>
            <a:r>
              <a:rPr lang="en-US" dirty="0"/>
              <a:t>Can change the table row length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E51BB-640D-4877-A287-357475CC4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2060575"/>
            <a:ext cx="5823424" cy="309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9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3998-923F-49D8-AD02-C5995429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85D4-7244-43FC-ABC8-2025FD7B0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4853540" cy="4195763"/>
          </a:xfrm>
        </p:spPr>
        <p:txBody>
          <a:bodyPr/>
          <a:lstStyle/>
          <a:p>
            <a:r>
              <a:rPr lang="en-US" dirty="0"/>
              <a:t>Function 3: Line graph showing country of input by one of 4 categories using 2 potential time ranges</a:t>
            </a:r>
          </a:p>
          <a:p>
            <a:r>
              <a:rPr lang="en-US" dirty="0"/>
              <a:t>Can range from 1960 to 2016 or 2007 to 2016</a:t>
            </a:r>
          </a:p>
          <a:p>
            <a:r>
              <a:rPr lang="en-US" dirty="0"/>
              <a:t>Can define color of line</a:t>
            </a:r>
          </a:p>
          <a:p>
            <a:r>
              <a:rPr lang="en-US" dirty="0"/>
              <a:t>Can change the width of the lines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FD5F8D-F6C3-47DF-8ED5-D6AC27B39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830" y="2060575"/>
            <a:ext cx="5351031" cy="328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2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0863-29DE-430B-BB61-BFA6FA26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Ten Countries in Total Military Expenditure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3FF17-3A5A-4723-9575-58BDC46CC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528" y="2138931"/>
            <a:ext cx="5881980" cy="36049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497B1-0641-480A-814A-A22FA7C23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4853540" cy="4195763"/>
          </a:xfrm>
        </p:spPr>
        <p:txBody>
          <a:bodyPr>
            <a:normAutofit/>
          </a:bodyPr>
          <a:lstStyle/>
          <a:p>
            <a:r>
              <a:rPr lang="en-US" dirty="0"/>
              <a:t>The United States clearly stands out as the largest in total military expenditure</a:t>
            </a:r>
          </a:p>
          <a:p>
            <a:r>
              <a:rPr lang="en-US" dirty="0"/>
              <a:t>The United States also appear volatile, falling in the late 1990s and around 2009, coinciding with two democratic president</a:t>
            </a:r>
          </a:p>
          <a:p>
            <a:r>
              <a:rPr lang="en-US" dirty="0"/>
              <a:t>The largest U.S. increases were in the 1980s under President Reagan and the 2000s under George W. Bush</a:t>
            </a:r>
          </a:p>
          <a:p>
            <a:r>
              <a:rPr lang="en-US" dirty="0"/>
              <a:t>Added the other 209 countries in black</a:t>
            </a:r>
          </a:p>
          <a:p>
            <a:r>
              <a:rPr lang="en-US" dirty="0"/>
              <a:t>Only around two other countries compete with the top ten countries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3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FD46-21E0-40D4-8B06-C1F74D15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Ten Countries in Total Military Expenditure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0CBA7-A5EB-43FD-8AB1-3CB81CD16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0" y="2060575"/>
            <a:ext cx="4853541" cy="4195763"/>
          </a:xfrm>
        </p:spPr>
        <p:txBody>
          <a:bodyPr/>
          <a:lstStyle/>
          <a:p>
            <a:r>
              <a:rPr lang="en-US" dirty="0"/>
              <a:t>Limiting the graphs to ten years shows that most countries are similar with the United States as a clear outlier</a:t>
            </a:r>
          </a:p>
          <a:p>
            <a:r>
              <a:rPr lang="en-US" dirty="0"/>
              <a:t>Removing the U.S. shows that China is dramatically growing its military total expenditure</a:t>
            </a:r>
          </a:p>
          <a:p>
            <a:r>
              <a:rPr lang="en-US" dirty="0"/>
              <a:t>Unexpectedly, the small country of Saudi Arabia has a high amount of spending similar to that of Russia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7002D-1B38-432A-B548-CD0FF0DFE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742" y="1260660"/>
            <a:ext cx="4539356" cy="2789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23A583-8CA3-4D94-AAE9-DB1990258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742" y="4060655"/>
            <a:ext cx="4539356" cy="279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5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8AF4-9E42-4DDD-AF09-A021E733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Military Expenditure per GDP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85D5-D9EC-44B8-9C62-6FAAD3698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252" y="2060575"/>
            <a:ext cx="4724399" cy="4195763"/>
          </a:xfrm>
        </p:spPr>
        <p:txBody>
          <a:bodyPr/>
          <a:lstStyle/>
          <a:p>
            <a:r>
              <a:rPr lang="en-US" dirty="0"/>
              <a:t>The table to the right is sorted by military total expenditure</a:t>
            </a:r>
          </a:p>
          <a:p>
            <a:r>
              <a:rPr lang="en-US" dirty="0"/>
              <a:t>The United States, number one in military total expenditure is number three in military expenditure per GDP</a:t>
            </a:r>
          </a:p>
          <a:p>
            <a:r>
              <a:rPr lang="en-US" dirty="0"/>
              <a:t>Saudi Arabia, fourth in military total expenditure, is easily the highest</a:t>
            </a:r>
          </a:p>
          <a:p>
            <a:r>
              <a:rPr lang="en-US" dirty="0"/>
              <a:t>Russia is also very high </a:t>
            </a:r>
          </a:p>
          <a:p>
            <a:r>
              <a:rPr lang="en-US" dirty="0"/>
              <a:t>Japan is the only country below 1 percent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6489D-9C56-4A66-BF37-6B07262EC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755" y="2060575"/>
            <a:ext cx="47244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76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411</TotalTime>
  <Words>1258</Words>
  <Application>Microsoft Office PowerPoint</Application>
  <PresentationFormat>Widescreen</PresentationFormat>
  <Paragraphs>190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Total Military Expenditure</vt:lpstr>
      <vt:lpstr>Data</vt:lpstr>
      <vt:lpstr>Data Cleaning</vt:lpstr>
      <vt:lpstr>Function 1</vt:lpstr>
      <vt:lpstr>Function 2</vt:lpstr>
      <vt:lpstr>Function 3</vt:lpstr>
      <vt:lpstr>Top Ten Countries in Total Military Expenditure</vt:lpstr>
      <vt:lpstr>Top Ten Countries in Total Military Expenditure</vt:lpstr>
      <vt:lpstr>Compare Military Expenditure per GDP</vt:lpstr>
      <vt:lpstr>Compare Military Expenditure per GDP</vt:lpstr>
      <vt:lpstr>Proportion of Military Expenditure Relative to the Other Top Ten Countries</vt:lpstr>
      <vt:lpstr>Per GDP military spending and per Capita</vt:lpstr>
      <vt:lpstr>Compare the fastest growing countries in military spending in fixed value and in percentage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Siebel, Michael Thomas</dc:creator>
  <cp:lastModifiedBy>Michael Siebel</cp:lastModifiedBy>
  <cp:revision>25</cp:revision>
  <dcterms:created xsi:type="dcterms:W3CDTF">2018-03-06T03:35:11Z</dcterms:created>
  <dcterms:modified xsi:type="dcterms:W3CDTF">2018-03-06T10:26:44Z</dcterms:modified>
</cp:coreProperties>
</file>