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9" r:id="rId4"/>
    <p:sldId id="270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94761" autoAdjust="0"/>
  </p:normalViewPr>
  <p:slideViewPr>
    <p:cSldViewPr snapToGrid="0">
      <p:cViewPr>
        <p:scale>
          <a:sx n="60" d="100"/>
          <a:sy n="60" d="100"/>
        </p:scale>
        <p:origin x="93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528CD-06CA-49EB-9D8B-5F0631B7772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1653F-3773-4817-A52C-CD77B88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#Table of Top Countries</a:t>
            </a:r>
          </a:p>
          <a:p>
            <a:r>
              <a:rPr lang="en-US" dirty="0"/>
              <a:t>#Create function 1: Table sorting the top countries</a:t>
            </a:r>
          </a:p>
          <a:p>
            <a:r>
              <a:rPr lang="en-US" dirty="0"/>
              <a:t>#View countries sorted by military total expenditure with total military spending per GDP,  </a:t>
            </a:r>
          </a:p>
          <a:p>
            <a:r>
              <a:rPr lang="en-US" dirty="0"/>
              <a:t>#                                                         percentage of military spending of the top ten, &amp;</a:t>
            </a:r>
          </a:p>
          <a:p>
            <a:r>
              <a:rPr lang="en-US" dirty="0"/>
              <a:t>#                                                         total military spending per capita.</a:t>
            </a:r>
          </a:p>
          <a:p>
            <a:r>
              <a:rPr lang="en-US" dirty="0"/>
              <a:t>#Can show only country names sorted by any military total expenditure or the other three categories</a:t>
            </a:r>
          </a:p>
          <a:p>
            <a:r>
              <a:rPr lang="en-US" dirty="0"/>
              <a:t>#Can show only the amounts sorted by military total expenditure</a:t>
            </a:r>
          </a:p>
          <a:p>
            <a:r>
              <a:rPr lang="en-US" dirty="0"/>
              <a:t>#Can change the table row length from 10 to any other number (up to 219 countries/</a:t>
            </a:r>
            <a:r>
              <a:rPr lang="en-US" dirty="0" err="1"/>
              <a:t>terrorities</a:t>
            </a:r>
            <a:r>
              <a:rPr lang="en-US" dirty="0"/>
              <a:t> in 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1653F-3773-4817-A52C-CD77B889BF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#Table of Top Countries over Time</a:t>
            </a:r>
          </a:p>
          <a:p>
            <a:r>
              <a:rPr lang="en-US" dirty="0"/>
              <a:t>#Create function 2: Table showing positional change of categories using time range as columns</a:t>
            </a:r>
          </a:p>
          <a:p>
            <a:r>
              <a:rPr lang="en-US" dirty="0"/>
              <a:t>#View countries sorted by military total expenditure,</a:t>
            </a:r>
          </a:p>
          <a:p>
            <a:r>
              <a:rPr lang="en-US" dirty="0"/>
              <a:t>#                         total military spending per GDP,  </a:t>
            </a:r>
          </a:p>
          <a:p>
            <a:r>
              <a:rPr lang="en-US" dirty="0"/>
              <a:t>#                         percentage of military spending of the top ten, &amp;</a:t>
            </a:r>
          </a:p>
          <a:p>
            <a:r>
              <a:rPr lang="en-US" dirty="0"/>
              <a:t>#                         total military spending per capita.</a:t>
            </a:r>
          </a:p>
          <a:p>
            <a:r>
              <a:rPr lang="en-US" dirty="0"/>
              <a:t>#Can show only country names sorted by any military total expenditure or the other three categories</a:t>
            </a:r>
          </a:p>
          <a:p>
            <a:r>
              <a:rPr lang="en-US" dirty="0"/>
              <a:t>#Can show only the amounts sorted by military total expenditure</a:t>
            </a:r>
          </a:p>
          <a:p>
            <a:r>
              <a:rPr lang="en-US" dirty="0"/>
              <a:t>#Can change the table row length from 10 to any other number (up to 219 countries/territories in dataset)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1653F-3773-4817-A52C-CD77B889BF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#Line Graph of Top Countries</a:t>
            </a:r>
          </a:p>
          <a:p>
            <a:r>
              <a:rPr lang="en-US" dirty="0"/>
              <a:t>#Create function 3: Line graph showing country of input by one of 4 categories using 2 potential time ranges</a:t>
            </a:r>
          </a:p>
          <a:p>
            <a:r>
              <a:rPr lang="en-US" dirty="0"/>
              <a:t>#View countries by military total expenditure,</a:t>
            </a:r>
          </a:p>
          <a:p>
            <a:r>
              <a:rPr lang="en-US" dirty="0"/>
              <a:t>#                  total military spending per GDP,  </a:t>
            </a:r>
          </a:p>
          <a:p>
            <a:r>
              <a:rPr lang="en-US" dirty="0"/>
              <a:t>#                  percentage of military spending of the top ten, &amp;</a:t>
            </a:r>
          </a:p>
          <a:p>
            <a:r>
              <a:rPr lang="en-US" dirty="0"/>
              <a:t>#                  total military spending per capita.</a:t>
            </a:r>
          </a:p>
          <a:p>
            <a:r>
              <a:rPr lang="en-US" dirty="0"/>
              <a:t>#Can range from 1960 to 2016 or 2007 to 2016</a:t>
            </a:r>
          </a:p>
          <a:p>
            <a:r>
              <a:rPr lang="en-US" dirty="0"/>
              <a:t>#Can define color of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1653F-3773-4817-A52C-CD77B889BF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9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0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21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8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69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2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6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8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9C5B38-DB54-47C5-A4AD-52E27A48437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4E4B-6339-4A21-BDA3-899FF47D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8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7424-5B13-4D2F-ACA7-8F4187CE9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Total Military Expenditure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8D149-9174-4165-B749-9C72D7730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Individual Project 1</a:t>
            </a:r>
          </a:p>
          <a:p>
            <a:r>
              <a:rPr lang="en-US" b="1" dirty="0"/>
              <a:t>DATS 6103 (Sec 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0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8AF4-9E42-4DDD-AF09-A021E733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GDP Spending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85D5-D9EC-44B8-9C62-6FAAD3698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252" y="2060575"/>
            <a:ext cx="4724399" cy="4195763"/>
          </a:xfrm>
        </p:spPr>
        <p:txBody>
          <a:bodyPr>
            <a:normAutofit/>
          </a:bodyPr>
          <a:lstStyle/>
          <a:p>
            <a:r>
              <a:rPr lang="en-US" sz="2400" dirty="0"/>
              <a:t>The United States, number one in total spending, is only number three </a:t>
            </a:r>
          </a:p>
          <a:p>
            <a:r>
              <a:rPr lang="en-US" sz="2400" dirty="0"/>
              <a:t>Saudi Arabia is easily the highest</a:t>
            </a:r>
          </a:p>
          <a:p>
            <a:r>
              <a:rPr lang="en-US" sz="2400" dirty="0"/>
              <a:t>Russia is also very high </a:t>
            </a:r>
          </a:p>
          <a:p>
            <a:r>
              <a:rPr lang="en-US" sz="2400" dirty="0"/>
              <a:t>Japan is the only country below 1 percent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6489D-9C56-4A66-BF37-6B07262E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55" y="2060575"/>
            <a:ext cx="47244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7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FC4D-BCA3-4E25-B005-DCF14E5C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Military spending per GDP and per Capita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45178-0B66-47F5-95EC-379F8AA07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en-US" dirty="0"/>
              <a:t>Saudi Arabia is easiest the highest in both per GDP and per person expenditure</a:t>
            </a:r>
          </a:p>
          <a:p>
            <a:pPr lvl="1"/>
            <a:r>
              <a:rPr lang="en-US" dirty="0"/>
              <a:t>Indicates that it routes far more of its resources to its military than other countries</a:t>
            </a:r>
          </a:p>
          <a:p>
            <a:r>
              <a:rPr lang="en-US" dirty="0"/>
              <a:t>The United States spends a lot per capita, but very little per GDP</a:t>
            </a:r>
          </a:p>
          <a:p>
            <a:pPr lvl="1"/>
            <a:r>
              <a:rPr lang="en-US" dirty="0"/>
              <a:t>Reveals that its GDP is high in absolute terms, but that its population is small relative to its military total expenditure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337C1-85F2-4855-8B01-E8385EF27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21" y="1207218"/>
            <a:ext cx="4853539" cy="56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6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5496-5A1E-4956-9E2E-2A53BDB0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784657" cy="1400530"/>
          </a:xfrm>
        </p:spPr>
        <p:txBody>
          <a:bodyPr/>
          <a:lstStyle/>
          <a:p>
            <a:r>
              <a:rPr lang="en-US" sz="3200" dirty="0"/>
              <a:t>Conclusion: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67C3-254E-4F77-BBBC-8530B3BC7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7409752" cy="4797425"/>
          </a:xfrm>
        </p:spPr>
        <p:txBody>
          <a:bodyPr>
            <a:normAutofit/>
          </a:bodyPr>
          <a:lstStyle/>
          <a:p>
            <a:r>
              <a:rPr lang="en-US" sz="2000" dirty="0"/>
              <a:t>The United States has declined in all cases</a:t>
            </a:r>
          </a:p>
          <a:p>
            <a:pPr lvl="1"/>
            <a:r>
              <a:rPr lang="en-US" sz="1800" dirty="0"/>
              <a:t>China, Russia, and Saudi Arabia are increasing in total spending</a:t>
            </a:r>
          </a:p>
          <a:p>
            <a:r>
              <a:rPr lang="en-US" sz="2000" dirty="0"/>
              <a:t>China has increased total spending and relative to the other ten countries</a:t>
            </a:r>
          </a:p>
          <a:p>
            <a:pPr lvl="1"/>
            <a:r>
              <a:rPr lang="en-US" sz="1800" dirty="0"/>
              <a:t>However, not per GDP or per capita</a:t>
            </a:r>
          </a:p>
          <a:p>
            <a:r>
              <a:rPr lang="en-US" sz="2000" dirty="0"/>
              <a:t>The small country of Saudi Arabia stands out as fourth in total spending</a:t>
            </a:r>
          </a:p>
          <a:p>
            <a:pPr lvl="1"/>
            <a:r>
              <a:rPr lang="en-US" sz="1800" dirty="0"/>
              <a:t>Because it is most aggressive in increasing spending relative to its economy and population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02EBC-993D-436C-93FD-3442D4B4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64" y="0"/>
            <a:ext cx="4136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7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E71-B47A-4F7F-A5A9-4809C249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A3C2-50A6-4548-A567-DE55BAD5E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5303530" cy="4195763"/>
          </a:xfrm>
        </p:spPr>
        <p:txBody>
          <a:bodyPr>
            <a:normAutofit/>
          </a:bodyPr>
          <a:lstStyle/>
          <a:p>
            <a:r>
              <a:rPr lang="en-US" dirty="0"/>
              <a:t>Data is from the World Development Indicators published by the World Bank</a:t>
            </a:r>
          </a:p>
          <a:p>
            <a:r>
              <a:rPr lang="en-US" dirty="0"/>
              <a:t>Time range covers 1960 to 2016</a:t>
            </a:r>
          </a:p>
          <a:p>
            <a:r>
              <a:rPr lang="en-US" dirty="0"/>
              <a:t>Three variables were taken: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Military expenditure (% of GDP)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GDP (current US$)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Population, total</a:t>
            </a:r>
          </a:p>
          <a:p>
            <a:r>
              <a:rPr lang="en-US" dirty="0"/>
              <a:t>Further variables were created from these three</a:t>
            </a:r>
          </a:p>
          <a:p>
            <a:r>
              <a:rPr lang="en-US" dirty="0"/>
              <a:t>Convert into longitudinal dataset into to cross-sectional panel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0BEA19-B598-43F5-90C2-ECE6D1097AD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7357660"/>
              </p:ext>
            </p:extLst>
          </p:nvPr>
        </p:nvGraphicFramePr>
        <p:xfrm>
          <a:off x="5949641" y="2296549"/>
          <a:ext cx="5514768" cy="3378137"/>
        </p:xfrm>
        <a:graphic>
          <a:graphicData uri="http://schemas.openxmlformats.org/drawingml/2006/table">
            <a:tbl>
              <a:tblPr/>
              <a:tblGrid>
                <a:gridCol w="787824">
                  <a:extLst>
                    <a:ext uri="{9D8B030D-6E8A-4147-A177-3AD203B41FA5}">
                      <a16:colId xmlns:a16="http://schemas.microsoft.com/office/drawing/2014/main" val="2299252582"/>
                    </a:ext>
                  </a:extLst>
                </a:gridCol>
                <a:gridCol w="787824">
                  <a:extLst>
                    <a:ext uri="{9D8B030D-6E8A-4147-A177-3AD203B41FA5}">
                      <a16:colId xmlns:a16="http://schemas.microsoft.com/office/drawing/2014/main" val="3848673264"/>
                    </a:ext>
                  </a:extLst>
                </a:gridCol>
                <a:gridCol w="787824">
                  <a:extLst>
                    <a:ext uri="{9D8B030D-6E8A-4147-A177-3AD203B41FA5}">
                      <a16:colId xmlns:a16="http://schemas.microsoft.com/office/drawing/2014/main" val="1458877296"/>
                    </a:ext>
                  </a:extLst>
                </a:gridCol>
                <a:gridCol w="787824">
                  <a:extLst>
                    <a:ext uri="{9D8B030D-6E8A-4147-A177-3AD203B41FA5}">
                      <a16:colId xmlns:a16="http://schemas.microsoft.com/office/drawing/2014/main" val="793388010"/>
                    </a:ext>
                  </a:extLst>
                </a:gridCol>
                <a:gridCol w="787824">
                  <a:extLst>
                    <a:ext uri="{9D8B030D-6E8A-4147-A177-3AD203B41FA5}">
                      <a16:colId xmlns:a16="http://schemas.microsoft.com/office/drawing/2014/main" val="1411450549"/>
                    </a:ext>
                  </a:extLst>
                </a:gridCol>
                <a:gridCol w="787824">
                  <a:extLst>
                    <a:ext uri="{9D8B030D-6E8A-4147-A177-3AD203B41FA5}">
                      <a16:colId xmlns:a16="http://schemas.microsoft.com/office/drawing/2014/main" val="864328053"/>
                    </a:ext>
                  </a:extLst>
                </a:gridCol>
                <a:gridCol w="787824">
                  <a:extLst>
                    <a:ext uri="{9D8B030D-6E8A-4147-A177-3AD203B41FA5}">
                      <a16:colId xmlns:a16="http://schemas.microsoft.com/office/drawing/2014/main" val="138557283"/>
                    </a:ext>
                  </a:extLst>
                </a:gridCol>
              </a:tblGrid>
              <a:tr h="687694">
                <a:tc>
                  <a:txBody>
                    <a:bodyPr/>
                    <a:lstStyle/>
                    <a:p>
                      <a:pPr algn="l" fontAlgn="ctr"/>
                      <a:endParaRPr lang="en-US" sz="900" b="1">
                        <a:effectLst/>
                      </a:endParaRP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effectLst/>
                        </a:rPr>
                        <a:t>Military Expenditure per GDP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GDP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Population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Military Total Expenditure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effectLst/>
                        </a:rPr>
                        <a:t>Military Expenditure per Capita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A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413827"/>
                  </a:ext>
                </a:extLst>
              </a:tr>
              <a:tr h="369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Country Name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Years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dirty="0">
                        <a:effectLst/>
                      </a:endParaRP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>
                        <a:effectLst/>
                      </a:endParaRP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>
                        <a:effectLst/>
                      </a:endParaRP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>
                        <a:effectLst/>
                      </a:endParaRP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dirty="0">
                        <a:effectLst/>
                      </a:endParaRP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323A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59683"/>
                  </a:ext>
                </a:extLst>
              </a:tr>
              <a:tr h="210961">
                <a:tc rowSpan="7"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Afghanistan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2010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1.90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15936800636.25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28803167.00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302396449.47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10.50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97570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2011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1.78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17930239399.81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29708599.00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318905914.33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10.73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306382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2012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1.14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20536542736.73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30696958.00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235084908.44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7.66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204142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2013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1.05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20264253974.11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31731688.00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212778504.08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6.71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685108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2014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1.30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20616104297.67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32758020.00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267541047.58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8.17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648041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2015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19215562178.98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33736494.00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190897729.21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5.66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786610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2016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19469022207.64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34656032.00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173729131.95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5.01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861851"/>
                  </a:ext>
                </a:extLst>
              </a:tr>
              <a:tr h="210961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Albania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1960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1608800.00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41161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1961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1659800.00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029548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1962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1711319.00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42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733194"/>
                  </a:ext>
                </a:extLst>
              </a:tr>
              <a:tr h="210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1963</a:t>
                      </a:r>
                    </a:p>
                  </a:txBody>
                  <a:tcPr marL="44925" marR="44925" marT="22463" marB="224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1762621.00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dirty="0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44925" marR="44925" marT="22463" marB="22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79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75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6E2C-CEC2-43C7-BF56-B3C8A873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E665-D5F1-43C8-8435-31F3A9148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319910"/>
            <a:ext cx="4853540" cy="5219785"/>
          </a:xfrm>
        </p:spPr>
        <p:txBody>
          <a:bodyPr>
            <a:normAutofit/>
          </a:bodyPr>
          <a:lstStyle/>
          <a:p>
            <a:r>
              <a:rPr lang="en-US" sz="2000" dirty="0"/>
              <a:t>Table sorted by 2016 total spending</a:t>
            </a:r>
          </a:p>
          <a:p>
            <a:pPr lvl="1"/>
            <a:r>
              <a:rPr lang="en-US" sz="1800" dirty="0"/>
              <a:t>Total spending</a:t>
            </a:r>
          </a:p>
          <a:p>
            <a:pPr lvl="1"/>
            <a:r>
              <a:rPr lang="en-US" sz="1800" dirty="0"/>
              <a:t>Per GDP spending</a:t>
            </a:r>
          </a:p>
          <a:p>
            <a:pPr lvl="1"/>
            <a:r>
              <a:rPr lang="en-US" sz="1800" dirty="0"/>
              <a:t>Proportion of top ten spenders</a:t>
            </a:r>
          </a:p>
          <a:p>
            <a:pPr lvl="1"/>
            <a:r>
              <a:rPr lang="en-US" sz="1800" dirty="0"/>
              <a:t>Per capita spending</a:t>
            </a:r>
          </a:p>
          <a:p>
            <a:r>
              <a:rPr lang="en-US" sz="2000" dirty="0"/>
              <a:t>Default shows country name and one variable sorted by 2016 total spending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8661EF-EE01-45C8-95F6-B29AEE7A6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558" y="1319910"/>
            <a:ext cx="5809031" cy="377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7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B794-0580-4168-8F87-67BA4843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9282-426E-4FD6-8C43-A67F6D99D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en-US" sz="2000" dirty="0"/>
              <a:t>Can show only the amounts sorted by 2016 total expenditure</a:t>
            </a:r>
          </a:p>
          <a:p>
            <a:r>
              <a:rPr lang="en-US" sz="2000" dirty="0"/>
              <a:t>Can show only country names sorted by any military total expenditure or the other three categories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2AAA0-974B-4448-9F4E-3D936D1B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684" y="2060575"/>
            <a:ext cx="2400300" cy="339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324AB-4F42-45D6-BDAC-2E99F234B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813" y="2060575"/>
            <a:ext cx="25908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4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6EA7-12B2-485F-B282-23793D07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1EDC-16B1-4BC1-A6D4-3F3948471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en-US" sz="2400" dirty="0"/>
              <a:t>Time range as columns</a:t>
            </a:r>
          </a:p>
          <a:p>
            <a:r>
              <a:rPr lang="en-US" sz="2400" dirty="0"/>
              <a:t>Table showing positional change of categories by country name </a:t>
            </a:r>
          </a:p>
          <a:p>
            <a:r>
              <a:rPr lang="en-US" sz="2400" dirty="0"/>
              <a:t>Values sorted by a variable Same 4 variables can be used</a:t>
            </a:r>
          </a:p>
          <a:p>
            <a:r>
              <a:rPr lang="en-US" sz="2400" dirty="0"/>
              <a:t>Time range can be any length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84854-B9DF-451A-8C52-B0FBF1C4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0" y="4019446"/>
            <a:ext cx="5823425" cy="2838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4C4B3-DA67-49B8-B524-F2AA0C6FA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69" y="1176770"/>
            <a:ext cx="5823425" cy="28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9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3998-923F-49D8-AD02-C5995429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85D4-7244-43FC-ABC8-2025FD7B0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>
            <a:normAutofit/>
          </a:bodyPr>
          <a:lstStyle/>
          <a:p>
            <a:r>
              <a:rPr lang="en-US" sz="2000" dirty="0"/>
              <a:t>Line graph showing of one of four variables</a:t>
            </a:r>
          </a:p>
          <a:p>
            <a:r>
              <a:rPr lang="en-US" sz="2000" dirty="0"/>
              <a:t>2 potential time ranges</a:t>
            </a:r>
          </a:p>
          <a:p>
            <a:pPr lvl="1"/>
            <a:r>
              <a:rPr lang="en-US" sz="1800" dirty="0"/>
              <a:t>from 1960 to 2016 </a:t>
            </a:r>
          </a:p>
          <a:p>
            <a:pPr lvl="1"/>
            <a:r>
              <a:rPr lang="en-US" sz="1800" dirty="0"/>
              <a:t>or 2007 to 2016</a:t>
            </a:r>
          </a:p>
          <a:p>
            <a:r>
              <a:rPr lang="en-US" sz="2000" dirty="0"/>
              <a:t>Can define color of line</a:t>
            </a:r>
          </a:p>
          <a:p>
            <a:r>
              <a:rPr lang="en-US" sz="2000" dirty="0"/>
              <a:t>Can change the width of the lines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D5F8D-F6C3-47DF-8ED5-D6AC27B39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830" y="2060575"/>
            <a:ext cx="5351031" cy="328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2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0863-29DE-430B-BB61-BFA6FA26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Countries in Total Spending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3FF17-3A5A-4723-9575-58BDC46CC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28" y="2138931"/>
            <a:ext cx="5881980" cy="3604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97B1-0641-480A-814A-A22FA7C23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>
            <a:normAutofit/>
          </a:bodyPr>
          <a:lstStyle/>
          <a:p>
            <a:r>
              <a:rPr lang="en-US" sz="2000" dirty="0"/>
              <a:t>The United States: largest spender and most volatile</a:t>
            </a:r>
          </a:p>
          <a:p>
            <a:r>
              <a:rPr lang="en-US" sz="2000" dirty="0"/>
              <a:t>Lower during President Clinton and President Obama’s tenure</a:t>
            </a:r>
          </a:p>
          <a:p>
            <a:r>
              <a:rPr lang="en-US" sz="2000" dirty="0"/>
              <a:t>Higher under President Reagan and President W. Bush</a:t>
            </a:r>
          </a:p>
          <a:p>
            <a:r>
              <a:rPr lang="en-US" sz="2000" dirty="0"/>
              <a:t>Added the other 209 countries in black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3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FD46-21E0-40D4-8B06-C1F74D15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Countries in Total Spending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CBA7-A5EB-43FD-8AB1-3CB81CD16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0" y="2060575"/>
            <a:ext cx="4853541" cy="4195763"/>
          </a:xfrm>
        </p:spPr>
        <p:txBody>
          <a:bodyPr>
            <a:normAutofit/>
          </a:bodyPr>
          <a:lstStyle/>
          <a:p>
            <a:r>
              <a:rPr lang="en-US" sz="2400" dirty="0"/>
              <a:t>Looking at only 10 years</a:t>
            </a:r>
          </a:p>
          <a:p>
            <a:r>
              <a:rPr lang="en-US" sz="2400" dirty="0"/>
              <a:t>United States is an outlier</a:t>
            </a:r>
          </a:p>
          <a:p>
            <a:r>
              <a:rPr lang="en-US" sz="2400" dirty="0"/>
              <a:t>China is dramatically grew in spending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7002D-1B38-432A-B548-CD0FF0DF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742" y="1260660"/>
            <a:ext cx="4539356" cy="2789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3A583-8CA3-4D94-AAE9-DB1990258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42" y="4060655"/>
            <a:ext cx="4539356" cy="27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5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8F5D-FF86-40EB-9128-39B0D60E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Proportion of Spending Relative to the Other Top Ten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35D6-FD68-4595-9B40-B0C95E548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6667238" cy="4195763"/>
          </a:xfrm>
        </p:spPr>
        <p:txBody>
          <a:bodyPr/>
          <a:lstStyle/>
          <a:p>
            <a:r>
              <a:rPr lang="en-US" dirty="0"/>
              <a:t>The United States possesses almost half of all military expenditure out of the top ten countries</a:t>
            </a:r>
          </a:p>
          <a:p>
            <a:r>
              <a:rPr lang="en-US" dirty="0"/>
              <a:t>Russia, the third largest spender, is almost 1/10th</a:t>
            </a:r>
          </a:p>
          <a:p>
            <a:r>
              <a:rPr lang="en-US" dirty="0"/>
              <a:t>Looks similar in graph-form to military total expenditure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42D47-293A-4814-8F53-DA766F02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350" y="2036161"/>
            <a:ext cx="3886200" cy="3638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A5ABE4-B019-4982-A59E-DCBCF0B8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570286"/>
            <a:ext cx="5091747" cy="31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25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555</TotalTime>
  <Words>848</Words>
  <Application>Microsoft Office PowerPoint</Application>
  <PresentationFormat>Widescreen</PresentationFormat>
  <Paragraphs>167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Total Military Expenditure</vt:lpstr>
      <vt:lpstr>Data</vt:lpstr>
      <vt:lpstr>Function 1</vt:lpstr>
      <vt:lpstr>Function 1</vt:lpstr>
      <vt:lpstr>Function 2</vt:lpstr>
      <vt:lpstr>Function 3</vt:lpstr>
      <vt:lpstr>Top Ten Countries in Total Spending</vt:lpstr>
      <vt:lpstr>Top Ten Countries in Total Spending</vt:lpstr>
      <vt:lpstr>Proportion of Spending Relative to the Other Top Ten Countries</vt:lpstr>
      <vt:lpstr>Per GDP Spending</vt:lpstr>
      <vt:lpstr>Military spending per GDP and per Capita</vt:lpstr>
      <vt:lpstr>Conclusion: Over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Siebel, Michael Thomas</dc:creator>
  <cp:lastModifiedBy>Michael Siebel</cp:lastModifiedBy>
  <cp:revision>37</cp:revision>
  <dcterms:created xsi:type="dcterms:W3CDTF">2018-03-06T03:35:11Z</dcterms:created>
  <dcterms:modified xsi:type="dcterms:W3CDTF">2018-03-06T12:50:19Z</dcterms:modified>
</cp:coreProperties>
</file>