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2B2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ebe\Documents\3%20GWU\7%20DATS%206203\Final\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ebe\Documents\3%20GWU\7%20DATS%206203\Final\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Learning Rate Results </a:t>
            </a:r>
          </a:p>
          <a:p>
            <a:pPr>
              <a:defRPr/>
            </a:pPr>
            <a:r>
              <a:rPr lang="en-US" dirty="0"/>
              <a:t>(25 Epochs)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Sheet1!$C$11</c:f>
              <c:strCache>
                <c:ptCount val="1"/>
                <c:pt idx="0">
                  <c:v>Accuracy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Sheet1!$A$12:$A$18</c:f>
              <c:strCache>
                <c:ptCount val="7"/>
                <c:pt idx="0">
                  <c:v>1e-4</c:v>
                </c:pt>
                <c:pt idx="1">
                  <c:v>5e-5</c:v>
                </c:pt>
                <c:pt idx="2">
                  <c:v>1e-5</c:v>
                </c:pt>
                <c:pt idx="3">
                  <c:v>5e-6</c:v>
                </c:pt>
                <c:pt idx="4">
                  <c:v>1e-6</c:v>
                </c:pt>
                <c:pt idx="5">
                  <c:v>5e-7</c:v>
                </c:pt>
                <c:pt idx="6">
                  <c:v>1e-7</c:v>
                </c:pt>
              </c:strCache>
            </c:strRef>
          </c:cat>
          <c:val>
            <c:numRef>
              <c:f>Sheet1!$C$12:$C$18</c:f>
              <c:numCache>
                <c:formatCode>General</c:formatCode>
                <c:ptCount val="7"/>
                <c:pt idx="0">
                  <c:v>0</c:v>
                </c:pt>
                <c:pt idx="1">
                  <c:v>0.70050000000000001</c:v>
                </c:pt>
                <c:pt idx="2">
                  <c:v>0.40989999999999999</c:v>
                </c:pt>
                <c:pt idx="3">
                  <c:v>0.52410000000000001</c:v>
                </c:pt>
                <c:pt idx="4">
                  <c:v>0.51629999999999998</c:v>
                </c:pt>
                <c:pt idx="5">
                  <c:v>0.5212</c:v>
                </c:pt>
                <c:pt idx="6">
                  <c:v>0.5212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D6-4092-BBC8-E9D2F7122BF9}"/>
            </c:ext>
          </c:extLst>
        </c:ser>
        <c:ser>
          <c:idx val="1"/>
          <c:order val="1"/>
          <c:tx>
            <c:strRef>
              <c:f>Sheet1!$D$11</c:f>
              <c:strCache>
                <c:ptCount val="1"/>
                <c:pt idx="0">
                  <c:v>F1</c:v>
                </c:pt>
              </c:strCache>
            </c:strRef>
          </c:tx>
          <c:spPr>
            <a:ln w="63500" cap="rnd">
              <a:solidFill>
                <a:schemeClr val="accent2">
                  <a:lumMod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Sheet1!$A$12:$A$18</c:f>
              <c:strCache>
                <c:ptCount val="7"/>
                <c:pt idx="0">
                  <c:v>1e-4</c:v>
                </c:pt>
                <c:pt idx="1">
                  <c:v>5e-5</c:v>
                </c:pt>
                <c:pt idx="2">
                  <c:v>1e-5</c:v>
                </c:pt>
                <c:pt idx="3">
                  <c:v>5e-6</c:v>
                </c:pt>
                <c:pt idx="4">
                  <c:v>1e-6</c:v>
                </c:pt>
                <c:pt idx="5">
                  <c:v>5e-7</c:v>
                </c:pt>
                <c:pt idx="6">
                  <c:v>1e-7</c:v>
                </c:pt>
              </c:strCache>
            </c:strRef>
          </c:cat>
          <c:val>
            <c:numRef>
              <c:f>Sheet1!$D$12:$D$18</c:f>
              <c:numCache>
                <c:formatCode>General</c:formatCode>
                <c:ptCount val="7"/>
                <c:pt idx="0">
                  <c:v>0</c:v>
                </c:pt>
                <c:pt idx="1">
                  <c:v>1.2999999999999999E-2</c:v>
                </c:pt>
                <c:pt idx="2">
                  <c:v>0.42730000000000001</c:v>
                </c:pt>
                <c:pt idx="3">
                  <c:v>0.38240000000000002</c:v>
                </c:pt>
                <c:pt idx="4">
                  <c:v>0.38629999999999998</c:v>
                </c:pt>
                <c:pt idx="5">
                  <c:v>0.38479999999999998</c:v>
                </c:pt>
                <c:pt idx="6">
                  <c:v>0.3397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D6-4092-BBC8-E9D2F7122BF9}"/>
            </c:ext>
          </c:extLst>
        </c:ser>
        <c:ser>
          <c:idx val="2"/>
          <c:order val="2"/>
          <c:tx>
            <c:strRef>
              <c:f>Sheet1!$E$11</c:f>
              <c:strCache>
                <c:ptCount val="1"/>
                <c:pt idx="0">
                  <c:v>Precision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Sheet1!$A$12:$A$18</c:f>
              <c:strCache>
                <c:ptCount val="7"/>
                <c:pt idx="0">
                  <c:v>1e-4</c:v>
                </c:pt>
                <c:pt idx="1">
                  <c:v>5e-5</c:v>
                </c:pt>
                <c:pt idx="2">
                  <c:v>1e-5</c:v>
                </c:pt>
                <c:pt idx="3">
                  <c:v>5e-6</c:v>
                </c:pt>
                <c:pt idx="4">
                  <c:v>1e-6</c:v>
                </c:pt>
                <c:pt idx="5">
                  <c:v>5e-7</c:v>
                </c:pt>
                <c:pt idx="6">
                  <c:v>1e-7</c:v>
                </c:pt>
              </c:strCache>
            </c:strRef>
          </c:cat>
          <c:val>
            <c:numRef>
              <c:f>Sheet1!$E$12:$E$18</c:f>
              <c:numCache>
                <c:formatCode>General</c:formatCode>
                <c:ptCount val="7"/>
                <c:pt idx="0">
                  <c:v>0</c:v>
                </c:pt>
                <c:pt idx="1">
                  <c:v>0.33329999999999999</c:v>
                </c:pt>
                <c:pt idx="2">
                  <c:v>0.3004</c:v>
                </c:pt>
                <c:pt idx="3">
                  <c:v>0.3115</c:v>
                </c:pt>
                <c:pt idx="4">
                  <c:v>0.31019999999999998</c:v>
                </c:pt>
                <c:pt idx="5">
                  <c:v>0.3115</c:v>
                </c:pt>
                <c:pt idx="6">
                  <c:v>0.28799999999999998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D6-4092-BBC8-E9D2F7122BF9}"/>
            </c:ext>
          </c:extLst>
        </c:ser>
        <c:ser>
          <c:idx val="3"/>
          <c:order val="3"/>
          <c:tx>
            <c:strRef>
              <c:f>Sheet1!$F$11</c:f>
              <c:strCache>
                <c:ptCount val="1"/>
                <c:pt idx="0">
                  <c:v>Recall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Sheet1!$A$12:$A$18</c:f>
              <c:strCache>
                <c:ptCount val="7"/>
                <c:pt idx="0">
                  <c:v>1e-4</c:v>
                </c:pt>
                <c:pt idx="1">
                  <c:v>5e-5</c:v>
                </c:pt>
                <c:pt idx="2">
                  <c:v>1e-5</c:v>
                </c:pt>
                <c:pt idx="3">
                  <c:v>5e-6</c:v>
                </c:pt>
                <c:pt idx="4">
                  <c:v>1e-6</c:v>
                </c:pt>
                <c:pt idx="5">
                  <c:v>5e-7</c:v>
                </c:pt>
                <c:pt idx="6">
                  <c:v>1e-7</c:v>
                </c:pt>
              </c:strCache>
            </c:strRef>
          </c:cat>
          <c:val>
            <c:numRef>
              <c:f>Sheet1!$F$12:$F$18</c:f>
              <c:numCache>
                <c:formatCode>General</c:formatCode>
                <c:ptCount val="7"/>
                <c:pt idx="0">
                  <c:v>0</c:v>
                </c:pt>
                <c:pt idx="1">
                  <c:v>6.6E-3</c:v>
                </c:pt>
                <c:pt idx="2">
                  <c:v>0.74009999999999998</c:v>
                </c:pt>
                <c:pt idx="3">
                  <c:v>0.495</c:v>
                </c:pt>
                <c:pt idx="4">
                  <c:v>0.51160000000000005</c:v>
                </c:pt>
                <c:pt idx="5">
                  <c:v>0.50329999999999997</c:v>
                </c:pt>
                <c:pt idx="6">
                  <c:v>0.41389999999999999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D6-4092-BBC8-E9D2F7122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2038048"/>
        <c:axId val="282039224"/>
      </c:lineChart>
      <c:catAx>
        <c:axId val="28203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039224"/>
        <c:crosses val="autoZero"/>
        <c:auto val="1"/>
        <c:lblAlgn val="ctr"/>
        <c:lblOffset val="100"/>
        <c:noMultiLvlLbl val="0"/>
      </c:catAx>
      <c:valAx>
        <c:axId val="282039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03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Learning Rate Results </a:t>
            </a:r>
          </a:p>
          <a:p>
            <a:pPr>
              <a:defRPr/>
            </a:pPr>
            <a:r>
              <a:rPr lang="en-US" dirty="0"/>
              <a:t>(300 Epochs)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Sheet1!$C$21</c:f>
              <c:strCache>
                <c:ptCount val="1"/>
                <c:pt idx="0">
                  <c:v>Accuracy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Sheet1!$A$22:$A$30</c:f>
              <c:strCache>
                <c:ptCount val="9"/>
                <c:pt idx="0">
                  <c:v>1e-5</c:v>
                </c:pt>
                <c:pt idx="1">
                  <c:v>5e-5</c:v>
                </c:pt>
                <c:pt idx="2">
                  <c:v>1e-6</c:v>
                </c:pt>
                <c:pt idx="3">
                  <c:v>5e-6</c:v>
                </c:pt>
                <c:pt idx="4">
                  <c:v>1e-7</c:v>
                </c:pt>
                <c:pt idx="5">
                  <c:v>5e-7</c:v>
                </c:pt>
                <c:pt idx="6">
                  <c:v>1e-8</c:v>
                </c:pt>
                <c:pt idx="7">
                  <c:v>5e-8</c:v>
                </c:pt>
                <c:pt idx="8">
                  <c:v>1e-9</c:v>
                </c:pt>
              </c:strCache>
            </c:strRef>
          </c:cat>
          <c:val>
            <c:numRef>
              <c:f>Sheet1!$C$22:$C$30</c:f>
              <c:numCache>
                <c:formatCode>General</c:formatCode>
                <c:ptCount val="9"/>
                <c:pt idx="0">
                  <c:v>0</c:v>
                </c:pt>
                <c:pt idx="1">
                  <c:v>0.30835000000000001</c:v>
                </c:pt>
                <c:pt idx="2">
                  <c:v>0.61670000000000003</c:v>
                </c:pt>
                <c:pt idx="3">
                  <c:v>0.55835000000000001</c:v>
                </c:pt>
                <c:pt idx="4">
                  <c:v>0.5</c:v>
                </c:pt>
                <c:pt idx="5">
                  <c:v>0.51029999999999998</c:v>
                </c:pt>
                <c:pt idx="6">
                  <c:v>0.54139999999999999</c:v>
                </c:pt>
                <c:pt idx="7">
                  <c:v>0.55640000000000001</c:v>
                </c:pt>
                <c:pt idx="8">
                  <c:v>0.57140000000000002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3C-4B67-83DD-0BCE62CC0011}"/>
            </c:ext>
          </c:extLst>
        </c:ser>
        <c:ser>
          <c:idx val="1"/>
          <c:order val="1"/>
          <c:tx>
            <c:strRef>
              <c:f>Sheet1!$D$21</c:f>
              <c:strCache>
                <c:ptCount val="1"/>
                <c:pt idx="0">
                  <c:v>F1</c:v>
                </c:pt>
              </c:strCache>
            </c:strRef>
          </c:tx>
          <c:spPr>
            <a:ln w="63500" cap="rnd">
              <a:solidFill>
                <a:schemeClr val="accent2">
                  <a:lumMod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Sheet1!$A$22:$A$30</c:f>
              <c:strCache>
                <c:ptCount val="9"/>
                <c:pt idx="0">
                  <c:v>1e-5</c:v>
                </c:pt>
                <c:pt idx="1">
                  <c:v>5e-5</c:v>
                </c:pt>
                <c:pt idx="2">
                  <c:v>1e-6</c:v>
                </c:pt>
                <c:pt idx="3">
                  <c:v>5e-6</c:v>
                </c:pt>
                <c:pt idx="4">
                  <c:v>1e-7</c:v>
                </c:pt>
                <c:pt idx="5">
                  <c:v>5e-7</c:v>
                </c:pt>
                <c:pt idx="6">
                  <c:v>1e-8</c:v>
                </c:pt>
                <c:pt idx="7">
                  <c:v>5e-8</c:v>
                </c:pt>
                <c:pt idx="8">
                  <c:v>1e-9</c:v>
                </c:pt>
              </c:strCache>
            </c:strRef>
          </c:cat>
          <c:val>
            <c:numRef>
              <c:f>Sheet1!$D$22:$D$30</c:f>
              <c:numCache>
                <c:formatCode>General</c:formatCode>
                <c:ptCount val="9"/>
                <c:pt idx="0">
                  <c:v>0</c:v>
                </c:pt>
                <c:pt idx="1">
                  <c:v>0.12740000000000001</c:v>
                </c:pt>
                <c:pt idx="2">
                  <c:v>0.25480000000000003</c:v>
                </c:pt>
                <c:pt idx="3">
                  <c:v>0.31850000000000001</c:v>
                </c:pt>
                <c:pt idx="4">
                  <c:v>0.38219999999999998</c:v>
                </c:pt>
                <c:pt idx="5">
                  <c:v>0.3725</c:v>
                </c:pt>
                <c:pt idx="6">
                  <c:v>0.3548</c:v>
                </c:pt>
                <c:pt idx="7">
                  <c:v>0.32430000000000003</c:v>
                </c:pt>
                <c:pt idx="8">
                  <c:v>0.29380000000000001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3C-4B67-83DD-0BCE62CC0011}"/>
            </c:ext>
          </c:extLst>
        </c:ser>
        <c:ser>
          <c:idx val="2"/>
          <c:order val="2"/>
          <c:tx>
            <c:strRef>
              <c:f>Sheet1!$E$21</c:f>
              <c:strCache>
                <c:ptCount val="1"/>
                <c:pt idx="0">
                  <c:v>Precision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Sheet1!$A$22:$A$30</c:f>
              <c:strCache>
                <c:ptCount val="9"/>
                <c:pt idx="0">
                  <c:v>1e-5</c:v>
                </c:pt>
                <c:pt idx="1">
                  <c:v>5e-5</c:v>
                </c:pt>
                <c:pt idx="2">
                  <c:v>1e-6</c:v>
                </c:pt>
                <c:pt idx="3">
                  <c:v>5e-6</c:v>
                </c:pt>
                <c:pt idx="4">
                  <c:v>1e-7</c:v>
                </c:pt>
                <c:pt idx="5">
                  <c:v>5e-7</c:v>
                </c:pt>
                <c:pt idx="6">
                  <c:v>1e-8</c:v>
                </c:pt>
                <c:pt idx="7">
                  <c:v>5e-8</c:v>
                </c:pt>
                <c:pt idx="8">
                  <c:v>1e-9</c:v>
                </c:pt>
              </c:strCache>
            </c:strRef>
          </c:cat>
          <c:val>
            <c:numRef>
              <c:f>Sheet1!$E$22:$E$30</c:f>
              <c:numCache>
                <c:formatCode>General</c:formatCode>
                <c:ptCount val="9"/>
                <c:pt idx="0">
                  <c:v>0</c:v>
                </c:pt>
                <c:pt idx="1">
                  <c:v>0.15115000000000001</c:v>
                </c:pt>
                <c:pt idx="2">
                  <c:v>0.30230000000000001</c:v>
                </c:pt>
                <c:pt idx="3">
                  <c:v>0.30225000000000002</c:v>
                </c:pt>
                <c:pt idx="4">
                  <c:v>0.30220000000000002</c:v>
                </c:pt>
                <c:pt idx="5">
                  <c:v>0.30099999999999999</c:v>
                </c:pt>
                <c:pt idx="6">
                  <c:v>0.30509999999999998</c:v>
                </c:pt>
                <c:pt idx="7">
                  <c:v>0.29664999999999997</c:v>
                </c:pt>
                <c:pt idx="8">
                  <c:v>0.28820000000000001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3C-4B67-83DD-0BCE62CC0011}"/>
            </c:ext>
          </c:extLst>
        </c:ser>
        <c:ser>
          <c:idx val="3"/>
          <c:order val="3"/>
          <c:tx>
            <c:strRef>
              <c:f>Sheet1!$F$21</c:f>
              <c:strCache>
                <c:ptCount val="1"/>
                <c:pt idx="0">
                  <c:v>Recall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Sheet1!$A$22:$A$30</c:f>
              <c:strCache>
                <c:ptCount val="9"/>
                <c:pt idx="0">
                  <c:v>1e-5</c:v>
                </c:pt>
                <c:pt idx="1">
                  <c:v>5e-5</c:v>
                </c:pt>
                <c:pt idx="2">
                  <c:v>1e-6</c:v>
                </c:pt>
                <c:pt idx="3">
                  <c:v>5e-6</c:v>
                </c:pt>
                <c:pt idx="4">
                  <c:v>1e-7</c:v>
                </c:pt>
                <c:pt idx="5">
                  <c:v>5e-7</c:v>
                </c:pt>
                <c:pt idx="6">
                  <c:v>1e-8</c:v>
                </c:pt>
                <c:pt idx="7">
                  <c:v>5e-8</c:v>
                </c:pt>
                <c:pt idx="8">
                  <c:v>1e-9</c:v>
                </c:pt>
              </c:strCache>
            </c:strRef>
          </c:cat>
          <c:val>
            <c:numRef>
              <c:f>Sheet1!$F$22:$F$30</c:f>
              <c:numCache>
                <c:formatCode>General</c:formatCode>
                <c:ptCount val="9"/>
                <c:pt idx="0">
                  <c:v>0</c:v>
                </c:pt>
                <c:pt idx="1">
                  <c:v>0.1101</c:v>
                </c:pt>
                <c:pt idx="2">
                  <c:v>0.22020000000000001</c:v>
                </c:pt>
                <c:pt idx="3">
                  <c:v>0.37004999999999999</c:v>
                </c:pt>
                <c:pt idx="4">
                  <c:v>0.51990000000000003</c:v>
                </c:pt>
                <c:pt idx="5">
                  <c:v>0.4884</c:v>
                </c:pt>
                <c:pt idx="6">
                  <c:v>0.42380000000000001</c:v>
                </c:pt>
                <c:pt idx="7">
                  <c:v>0.36175000000000002</c:v>
                </c:pt>
                <c:pt idx="8">
                  <c:v>0.29970000000000002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3C-4B67-83DD-0BCE62CC00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2042360"/>
        <c:axId val="282043536"/>
      </c:lineChart>
      <c:catAx>
        <c:axId val="282042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043536"/>
        <c:crosses val="autoZero"/>
        <c:auto val="1"/>
        <c:lblAlgn val="ctr"/>
        <c:lblOffset val="100"/>
        <c:noMultiLvlLbl val="0"/>
      </c:catAx>
      <c:valAx>
        <c:axId val="2820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04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</c:numCache>
            </c:numRef>
          </c:yVal>
          <c:bubbleSize>
            <c:numRef>
              <c:f>Sheet1!$C$2:$C$5</c:f>
              <c:numCache>
                <c:formatCode>General</c:formatCode>
                <c:ptCount val="4"/>
                <c:pt idx="0">
                  <c:v>1463</c:v>
                </c:pt>
                <c:pt idx="1">
                  <c:v>568</c:v>
                </c:pt>
                <c:pt idx="2">
                  <c:v>735</c:v>
                </c:pt>
                <c:pt idx="3">
                  <c:v>1296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1234-46D7-8E1F-2F6EC5A49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82041184"/>
        <c:axId val="282041576"/>
      </c:bubbleChart>
      <c:valAx>
        <c:axId val="282041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2041576"/>
        <c:crosses val="autoZero"/>
        <c:crossBetween val="midCat"/>
      </c:valAx>
      <c:valAx>
        <c:axId val="282041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82041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AEAC-A048-4A6F-B3E2-2FC23D8B5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of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64E17-014F-404F-AC4A-8FF494F9C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 Learning on Game of Thrones Screenshots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5390D-B516-4BE8-B365-48178F6CF28E}"/>
              </a:ext>
            </a:extLst>
          </p:cNvPr>
          <p:cNvSpPr txBox="1"/>
          <p:nvPr/>
        </p:nvSpPr>
        <p:spPr>
          <a:xfrm>
            <a:off x="7820297" y="5468983"/>
            <a:ext cx="4371703" cy="923330"/>
          </a:xfrm>
          <a:prstGeom prst="rect">
            <a:avLst/>
          </a:prstGeom>
          <a:solidFill>
            <a:srgbClr val="652B2C">
              <a:alpha val="6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		Machine Learning II</a:t>
            </a:r>
          </a:p>
          <a:p>
            <a:r>
              <a:rPr lang="en-US" dirty="0"/>
              <a:t>		Group 5</a:t>
            </a:r>
          </a:p>
          <a:p>
            <a:r>
              <a:rPr lang="en-US" dirty="0"/>
              <a:t>		Michael Siebel</a:t>
            </a:r>
          </a:p>
        </p:txBody>
      </p:sp>
    </p:spTree>
    <p:extLst>
      <p:ext uri="{BB962C8B-B14F-4D97-AF65-F5344CB8AC3E}">
        <p14:creationId xmlns:p14="http://schemas.microsoft.com/office/powerpoint/2010/main" val="80009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E67748-48DC-4355-88F8-3496691D6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55" y="2090607"/>
            <a:ext cx="5090601" cy="37005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C2D8F3-6976-4358-914A-BAF290E3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C0E5-C789-46D3-9343-F76D45303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Updated epochs to 300</a:t>
            </a:r>
          </a:p>
          <a:p>
            <a:pPr lvl="1"/>
            <a:r>
              <a:rPr lang="en-US" dirty="0"/>
              <a:t>Best learning rate became smaller</a:t>
            </a:r>
          </a:p>
          <a:p>
            <a:pPr lvl="1"/>
            <a:r>
              <a:rPr lang="en-US" dirty="0"/>
              <a:t>F1 scores did not necessarily improve</a:t>
            </a:r>
          </a:p>
          <a:p>
            <a:r>
              <a:rPr lang="en-US" dirty="0"/>
              <a:t>Over predicting Game of Thrones</a:t>
            </a:r>
          </a:p>
          <a:p>
            <a:pPr lvl="1"/>
            <a:r>
              <a:rPr lang="en-US" dirty="0"/>
              <a:t>Oversampling is working too well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DFE368-E2D1-4C88-B7F4-A41758CE2B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102314"/>
              </p:ext>
            </p:extLst>
          </p:nvPr>
        </p:nvGraphicFramePr>
        <p:xfrm>
          <a:off x="6434480" y="25681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A2C6FB4-CA84-4EBE-A1FF-3AF8B6C4DF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8605067"/>
              </p:ext>
            </p:extLst>
          </p:nvPr>
        </p:nvGraphicFramePr>
        <p:xfrm>
          <a:off x="998225" y="4328160"/>
          <a:ext cx="3997325" cy="1463040"/>
        </p:xfrm>
        <a:graphic>
          <a:graphicData uri="http://schemas.openxmlformats.org/drawingml/2006/table">
            <a:tbl>
              <a:tblPr firstRow="1" firstCol="1">
                <a:tableStyleId>{EB9631B5-78F2-41C9-869B-9F39066F8104}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50370151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3057243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39012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Confusion Matrix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Predicted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Sitcom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Predicted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Game of Thrones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9837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Actual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Sitcom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2332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Actual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Game of Thrones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517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7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4462865" cy="3702881"/>
          </a:xfrm>
        </p:spPr>
        <p:txBody>
          <a:bodyPr/>
          <a:lstStyle/>
          <a:p>
            <a:r>
              <a:rPr lang="en-US" dirty="0"/>
              <a:t>Updated epochs to 500</a:t>
            </a:r>
          </a:p>
          <a:p>
            <a:r>
              <a:rPr lang="en-US" dirty="0"/>
              <a:t>Updated learning rate to 1e-8</a:t>
            </a:r>
          </a:p>
          <a:p>
            <a:pPr lvl="1"/>
            <a:r>
              <a:rPr lang="en-US" dirty="0"/>
              <a:t>After attempting a learning rate </a:t>
            </a:r>
            <a:br>
              <a:rPr lang="en-US" dirty="0"/>
            </a:br>
            <a:r>
              <a:rPr lang="en-US" dirty="0"/>
              <a:t>of 1e-7</a:t>
            </a:r>
          </a:p>
          <a:p>
            <a:pPr lvl="1"/>
            <a:r>
              <a:rPr lang="en-US" dirty="0"/>
              <a:t>Received similar F1-score but more true positives with the lower rate</a:t>
            </a:r>
          </a:p>
          <a:p>
            <a:r>
              <a:rPr lang="en-US" dirty="0"/>
              <a:t>Increased dropouts to 5x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1" y="2088319"/>
            <a:ext cx="5890896" cy="3702881"/>
          </a:xfrm>
          <a:solidFill>
            <a:srgbClr val="652B2C">
              <a:alpha val="60000"/>
            </a:srgbClr>
          </a:solidFill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6175"/>
              </p:ext>
            </p:extLst>
          </p:nvPr>
        </p:nvGraphicFramePr>
        <p:xfrm>
          <a:off x="5376661" y="2796759"/>
          <a:ext cx="5890895" cy="2286000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5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Input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Output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Activation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Batch Normalization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Pooling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Dropout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Convolutional Layer 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ReLU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Max Pooling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Convolutional Layer 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ReLU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Max Pooling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Convolutional Layer 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ReLU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Max Pooling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Convolutional Layer 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ReLU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Max Pooling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Convolutional Layer5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256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ReLU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Max Pooling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br>
                        <a:rPr lang="en-US" sz="6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Fully Connected Layer</a:t>
                      </a:r>
                      <a:br>
                        <a:rPr lang="en-US" sz="1000" dirty="0">
                          <a:effectLst/>
                        </a:rPr>
                      </a:br>
                      <a:endParaRPr lang="en-US" sz="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256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ReLU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br>
                        <a:rPr lang="en-US" sz="6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Output layer</a:t>
                      </a:r>
                      <a:br>
                        <a:rPr lang="en-US" sz="1000" dirty="0">
                          <a:effectLst/>
                        </a:rPr>
                      </a:br>
                      <a:endParaRPr lang="en-US" sz="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Sigmoid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09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0B04-5B43-4C58-ADFC-1B392C8A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329A-7567-4EC1-A646-C45D28471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2239841"/>
          </a:xfrm>
        </p:spPr>
        <p:txBody>
          <a:bodyPr>
            <a:normAutofit/>
          </a:bodyPr>
          <a:lstStyle/>
          <a:p>
            <a:r>
              <a:rPr lang="en-US" sz="1800" dirty="0"/>
              <a:t>Ran on validation dataset</a:t>
            </a:r>
          </a:p>
          <a:p>
            <a:pPr lvl="1"/>
            <a:r>
              <a:rPr lang="en-US" sz="1600" dirty="0"/>
              <a:t>Achieved F1-score of 0.39</a:t>
            </a:r>
          </a:p>
          <a:p>
            <a:pPr lvl="1"/>
            <a:r>
              <a:rPr lang="en-US" sz="1600" dirty="0"/>
              <a:t>Achieved accuracy of 0.44</a:t>
            </a:r>
          </a:p>
          <a:p>
            <a:r>
              <a:rPr lang="en-US" sz="1800" dirty="0"/>
              <a:t>Greatly over predicted</a:t>
            </a:r>
          </a:p>
          <a:p>
            <a:r>
              <a:rPr lang="en-US" sz="1800" dirty="0"/>
              <a:t>Loss function did not improve over epochs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3DA1E-03EC-41EC-B164-7A5E72A92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652B2C">
              <a:alpha val="60000"/>
            </a:srgbClr>
          </a:solidFill>
        </p:spPr>
        <p:txBody>
          <a:bodyPr/>
          <a:lstStyle/>
          <a:p>
            <a:r>
              <a:rPr lang="en-US" dirty="0" err="1"/>
              <a:t>dasfsdafsd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84039F-F9B4-4FE2-9C9E-4B1B5E1FB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86889"/>
              </p:ext>
            </p:extLst>
          </p:nvPr>
        </p:nvGraphicFramePr>
        <p:xfrm>
          <a:off x="991118" y="4328160"/>
          <a:ext cx="3997325" cy="1463040"/>
        </p:xfrm>
        <a:graphic>
          <a:graphicData uri="http://schemas.openxmlformats.org/drawingml/2006/table">
            <a:tbl>
              <a:tblPr firstRow="1" firstCol="1">
                <a:tableStyleId>{EB9631B5-78F2-41C9-869B-9F39066F8104}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2702435427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86447710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859179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Confusion Matrix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Predicted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Sitcom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Predicted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Game of Thrones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2526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Actual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Sitcom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784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Actual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Game of Thrones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366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112813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9C21934-8FBF-46FF-BA0E-312F57D6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3" y="2088319"/>
            <a:ext cx="5094155" cy="1529266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B48BC89-3676-47A3-BC1A-6635781BD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656235"/>
              </p:ext>
            </p:extLst>
          </p:nvPr>
        </p:nvGraphicFramePr>
        <p:xfrm>
          <a:off x="7146758" y="3790950"/>
          <a:ext cx="4299701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195C687-E452-450B-A390-F0892D143AAE}"/>
              </a:ext>
            </a:extLst>
          </p:cNvPr>
          <p:cNvSpPr txBox="1"/>
          <p:nvPr/>
        </p:nvSpPr>
        <p:spPr>
          <a:xfrm>
            <a:off x="6260582" y="4155397"/>
            <a:ext cx="206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Prediction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01784-F9A4-4806-AD9C-6A38B08EDE0B}"/>
              </a:ext>
            </a:extLst>
          </p:cNvPr>
          <p:cNvSpPr txBox="1"/>
          <p:nvPr/>
        </p:nvSpPr>
        <p:spPr>
          <a:xfrm>
            <a:off x="6656475" y="5112661"/>
            <a:ext cx="163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Actual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6319B-878A-4042-816E-A39B87A50AC1}"/>
              </a:ext>
            </a:extLst>
          </p:cNvPr>
          <p:cNvSpPr txBox="1"/>
          <p:nvPr/>
        </p:nvSpPr>
        <p:spPr>
          <a:xfrm>
            <a:off x="8327507" y="3647381"/>
            <a:ext cx="1143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Sitcom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EB06CB-7AB0-471D-A6DB-1435EE277D4F}"/>
              </a:ext>
            </a:extLst>
          </p:cNvPr>
          <p:cNvSpPr txBox="1"/>
          <p:nvPr/>
        </p:nvSpPr>
        <p:spPr>
          <a:xfrm>
            <a:off x="9288380" y="3663065"/>
            <a:ext cx="197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 of Thrones</a:t>
            </a:r>
          </a:p>
        </p:txBody>
      </p:sp>
    </p:spTree>
    <p:extLst>
      <p:ext uri="{BB962C8B-B14F-4D97-AF65-F5344CB8AC3E}">
        <p14:creationId xmlns:p14="http://schemas.microsoft.com/office/powerpoint/2010/main" val="186577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6C77-E070-4BF4-9342-311D4F54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A84B-F35D-4775-BBBB-34FD15ECB6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Experimented on the main model by</a:t>
            </a:r>
          </a:p>
          <a:p>
            <a:pPr lvl="1"/>
            <a:r>
              <a:rPr lang="en-US" dirty="0"/>
              <a:t>Removing oversampling</a:t>
            </a:r>
          </a:p>
          <a:p>
            <a:pPr lvl="1"/>
            <a:r>
              <a:rPr lang="en-US" dirty="0"/>
              <a:t>Reducing to 3 </a:t>
            </a:r>
            <a:r>
              <a:rPr lang="en-US" dirty="0">
                <a:effectLst/>
              </a:rPr>
              <a:t>convolutional </a:t>
            </a:r>
            <a:r>
              <a:rPr lang="en-US" dirty="0"/>
              <a:t>layers</a:t>
            </a:r>
          </a:p>
          <a:p>
            <a:pPr lvl="1"/>
            <a:r>
              <a:rPr lang="en-US" dirty="0"/>
              <a:t>Running a MLP version</a:t>
            </a:r>
          </a:p>
          <a:p>
            <a:r>
              <a:rPr lang="en-US" dirty="0"/>
              <a:t>Surprisingly, the MLP version had similar classification scores as the main model</a:t>
            </a:r>
          </a:p>
          <a:p>
            <a:pPr lvl="1"/>
            <a:r>
              <a:rPr lang="en-US" dirty="0"/>
              <a:t>Achieved same F1-Score</a:t>
            </a:r>
          </a:p>
          <a:p>
            <a:pPr lvl="1"/>
            <a:r>
              <a:rPr lang="en-US" dirty="0"/>
              <a:t>Received slightly less true positives (342)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6386D-2148-4506-ADAE-13632CE61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652B2C">
              <a:alpha val="60000"/>
            </a:srgb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No Oversampling</a:t>
            </a:r>
            <a:br>
              <a:rPr lang="en-US" dirty="0"/>
            </a:br>
            <a:r>
              <a:rPr lang="en-US" i="1" dirty="0"/>
              <a:t>F1-Score 0.29</a:t>
            </a:r>
            <a:br>
              <a:rPr lang="en-US" i="1" dirty="0"/>
            </a:br>
            <a:r>
              <a:rPr lang="en-US" i="1" dirty="0"/>
              <a:t>Accuracy 0.60</a:t>
            </a:r>
          </a:p>
          <a:p>
            <a:pPr marL="0" indent="0" algn="ctr">
              <a:buNone/>
            </a:pPr>
            <a:r>
              <a:rPr lang="en-US" b="1" u="sng" dirty="0"/>
              <a:t>Three Layers</a:t>
            </a:r>
            <a:br>
              <a:rPr lang="en-US" dirty="0"/>
            </a:br>
            <a:r>
              <a:rPr lang="en-US" i="1" dirty="0"/>
              <a:t>F1-Score 0.35</a:t>
            </a:r>
            <a:br>
              <a:rPr lang="en-US" i="1" dirty="0"/>
            </a:br>
            <a:r>
              <a:rPr lang="en-US" i="1"/>
              <a:t>Accuracy 0.53</a:t>
            </a:r>
            <a:endParaRPr lang="en-US" i="1" dirty="0"/>
          </a:p>
          <a:p>
            <a:pPr marL="0" indent="0" algn="r">
              <a:buNone/>
            </a:pPr>
            <a:r>
              <a:rPr lang="en-US" b="1" u="sng" dirty="0"/>
              <a:t>MLP Version</a:t>
            </a:r>
            <a:br>
              <a:rPr lang="en-US" dirty="0"/>
            </a:br>
            <a:r>
              <a:rPr lang="en-US" i="1" dirty="0"/>
              <a:t>F1-Score 0.39</a:t>
            </a:r>
            <a:br>
              <a:rPr lang="en-US" i="1" dirty="0"/>
            </a:br>
            <a:r>
              <a:rPr lang="en-US" i="1" dirty="0"/>
              <a:t>Accuracy 0.47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A2B18-28EF-4F97-94DD-6DA97303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4657725"/>
            <a:ext cx="952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30DA4-9E66-4E6E-BDFC-975B3C1AB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0" y="226695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9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E556-FE61-4D16-BEC4-E783352C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1966-E721-4C76-B1D8-1EC4EFAC4A4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652B2C">
              <a:alpha val="60000"/>
            </a:srgbClr>
          </a:solidFill>
        </p:spPr>
        <p:txBody>
          <a:bodyPr numCol="2">
            <a:normAutofit/>
          </a:bodyPr>
          <a:lstStyle/>
          <a:p>
            <a:endParaRPr lang="en-US" sz="1000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Learning rate was the most </a:t>
            </a:r>
            <a:r>
              <a:rPr lang="en-US">
                <a:solidFill>
                  <a:schemeClr val="bg2"/>
                </a:solidFill>
              </a:rPr>
              <a:t>tuned hyper-parameter</a:t>
            </a:r>
            <a:endParaRPr lang="en-US" dirty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r>
              <a:rPr lang="en-US" i="1" dirty="0"/>
              <a:t>Did not do enough</a:t>
            </a:r>
          </a:p>
          <a:p>
            <a:r>
              <a:rPr lang="en-US" dirty="0">
                <a:solidFill>
                  <a:schemeClr val="bg2"/>
                </a:solidFill>
              </a:rPr>
              <a:t>Epochs helped very little</a:t>
            </a:r>
          </a:p>
          <a:p>
            <a:pPr marL="457200" lvl="1" indent="0">
              <a:buNone/>
            </a:pPr>
            <a:r>
              <a:rPr lang="en-US" i="1" dirty="0"/>
              <a:t>Allowed lower learning rates</a:t>
            </a:r>
            <a:br>
              <a:rPr lang="en-US" i="1" dirty="0"/>
            </a:br>
            <a:r>
              <a:rPr lang="en-US" i="1" dirty="0"/>
              <a:t>Did not lower the loss metrics much</a:t>
            </a:r>
          </a:p>
          <a:p>
            <a:r>
              <a:rPr lang="en-US" dirty="0">
                <a:solidFill>
                  <a:schemeClr val="bg2"/>
                </a:solidFill>
              </a:rPr>
              <a:t>Oversampling only slightly helped</a:t>
            </a:r>
          </a:p>
          <a:p>
            <a:pPr marL="457200" lvl="1" indent="0">
              <a:buNone/>
            </a:pPr>
            <a:r>
              <a:rPr lang="en-US" i="1" dirty="0"/>
              <a:t>Improved precision, lowered recall</a:t>
            </a:r>
            <a:endParaRPr lang="en-US" dirty="0"/>
          </a:p>
          <a:p>
            <a:endParaRPr lang="en-US" sz="1000" dirty="0"/>
          </a:p>
          <a:p>
            <a:r>
              <a:rPr lang="en-US" dirty="0">
                <a:solidFill>
                  <a:schemeClr val="bg2"/>
                </a:solidFill>
              </a:rPr>
              <a:t>CNN surprisingly was not much better than MLP</a:t>
            </a:r>
          </a:p>
          <a:p>
            <a:pPr marL="457200" lvl="1" indent="0">
              <a:buNone/>
            </a:pPr>
            <a:r>
              <a:rPr lang="en-US" i="1" dirty="0"/>
              <a:t>Image size was manageable by MLP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i="1" dirty="0"/>
              <a:t>Full sized versions would not be</a:t>
            </a:r>
          </a:p>
          <a:p>
            <a:r>
              <a:rPr lang="en-US" dirty="0">
                <a:solidFill>
                  <a:schemeClr val="bg2"/>
                </a:solidFill>
              </a:rPr>
              <a:t>Layers make a difference</a:t>
            </a:r>
          </a:p>
          <a:p>
            <a:pPr marL="457200" lvl="1" indent="0">
              <a:buNone/>
            </a:pPr>
            <a:r>
              <a:rPr lang="en-US" i="1" dirty="0"/>
              <a:t>Three layers performed much worse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i="1" dirty="0"/>
              <a:t>Small images, though, can only have so many pooling layers</a:t>
            </a:r>
          </a:p>
        </p:txBody>
      </p:sp>
    </p:spTree>
    <p:extLst>
      <p:ext uri="{BB962C8B-B14F-4D97-AF65-F5344CB8AC3E}">
        <p14:creationId xmlns:p14="http://schemas.microsoft.com/office/powerpoint/2010/main" val="58406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6063-278E-4C3F-B62B-C80FE9E8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B37F-C1F3-4644-905C-9F5984D8595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652B2C">
              <a:alpha val="60000"/>
            </a:srgbClr>
          </a:solidFill>
        </p:spPr>
        <p:txBody>
          <a:bodyPr/>
          <a:lstStyle/>
          <a:p>
            <a:r>
              <a:rPr lang="en-US" sz="2400" dirty="0"/>
              <a:t>Image quality was likely too weak for the complex analysis of which CNN’s are capable</a:t>
            </a:r>
          </a:p>
          <a:p>
            <a:pPr marL="457200" lvl="1" indent="0">
              <a:buNone/>
            </a:pPr>
            <a:r>
              <a:rPr lang="en-US" sz="2000" i="1" dirty="0"/>
              <a:t>Would need to get full-size images for better analysis</a:t>
            </a:r>
          </a:p>
          <a:p>
            <a:r>
              <a:rPr lang="en-US" sz="2400" dirty="0"/>
              <a:t>The loss function may be at issue</a:t>
            </a:r>
          </a:p>
          <a:p>
            <a:pPr marL="457200" lvl="1" indent="0">
              <a:buNone/>
            </a:pPr>
            <a:r>
              <a:rPr lang="en-US" sz="2000" i="1" dirty="0"/>
              <a:t>Need to better investigate why the loss metrics did not diminish greatly</a:t>
            </a:r>
          </a:p>
          <a:p>
            <a:pPr lvl="0"/>
            <a:r>
              <a:rPr lang="en-US" sz="2400" dirty="0">
                <a:solidFill>
                  <a:prstClr val="white"/>
                </a:solidFill>
              </a:rPr>
              <a:t>Ensemble algorithms are likely necessary</a:t>
            </a:r>
          </a:p>
          <a:p>
            <a:pPr lvl="0"/>
            <a:r>
              <a:rPr lang="en-US" sz="2400" dirty="0">
                <a:solidFill>
                  <a:prstClr val="white"/>
                </a:solidFill>
              </a:rPr>
              <a:t>…Or simply try classifying the Simpsons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0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CE59-B659-459E-AE41-318B4479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9A81-8BCA-4EA3-99F4-6C79AFA68D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Game of Thrones was HBO’s most popular TV series</a:t>
            </a:r>
          </a:p>
          <a:p>
            <a:pPr lvl="1"/>
            <a:r>
              <a:rPr lang="en-US" dirty="0"/>
              <a:t>It made HBO substantial profits</a:t>
            </a:r>
          </a:p>
          <a:p>
            <a:pPr lvl="1"/>
            <a:r>
              <a:rPr lang="en-US" dirty="0"/>
              <a:t>But, it was also the most pirated show in history</a:t>
            </a:r>
          </a:p>
          <a:p>
            <a:r>
              <a:rPr lang="en-US" dirty="0"/>
              <a:t>My goal:</a:t>
            </a:r>
          </a:p>
          <a:p>
            <a:pPr lvl="1"/>
            <a:r>
              <a:rPr lang="en-US" dirty="0"/>
              <a:t>To create a copyright detection algorithm</a:t>
            </a:r>
          </a:p>
          <a:p>
            <a:pPr lvl="1"/>
            <a:r>
              <a:rPr lang="en-US" dirty="0"/>
              <a:t>Classify screenshots of Game of Thrones against a variety of other TV shows from another genre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F57D5-6848-4571-B08A-62C039088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652B2C">
              <a:alpha val="60000"/>
            </a:srgbClr>
          </a:solidFill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n-US" sz="2800" i="1" dirty="0">
                <a:effectLst/>
              </a:rPr>
              <a:t>A common issue television networks face is improper distribution of their intellectual property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57700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8D0D-B4F1-4FB7-B382-6E7302EA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08B25-DAAC-4E7D-B3B9-A183BAF83A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Game of Thrones is known for having a very high number of characters &amp; sets</a:t>
            </a:r>
          </a:p>
          <a:p>
            <a:pPr lvl="1"/>
            <a:r>
              <a:rPr lang="en-US" dirty="0"/>
              <a:t>The model should not try to classify faces</a:t>
            </a:r>
          </a:p>
          <a:p>
            <a:pPr lvl="1"/>
            <a:r>
              <a:rPr lang="en-US" dirty="0"/>
              <a:t>Instead, general aesthetic</a:t>
            </a:r>
          </a:p>
          <a:p>
            <a:r>
              <a:rPr lang="en-US" dirty="0"/>
              <a:t>Attributes of importance:</a:t>
            </a:r>
          </a:p>
          <a:p>
            <a:pPr lvl="1"/>
            <a:r>
              <a:rPr lang="en-US" dirty="0"/>
              <a:t>High production values</a:t>
            </a:r>
          </a:p>
          <a:p>
            <a:pPr lvl="1"/>
            <a:r>
              <a:rPr lang="en-US" dirty="0"/>
              <a:t>Color treated</a:t>
            </a:r>
          </a:p>
          <a:p>
            <a:pPr lvl="1"/>
            <a:r>
              <a:rPr lang="en-US" dirty="0"/>
              <a:t>Costume drama</a:t>
            </a:r>
          </a:p>
          <a:p>
            <a:pPr lvl="1"/>
            <a:r>
              <a:rPr lang="en-US" dirty="0"/>
              <a:t>Outdoor/rustic castles 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D6C2F-13C6-4F29-A30D-203289A8C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652B2C">
              <a:alpha val="60000"/>
            </a:srgb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092F06-1068-4436-B7F3-92077517A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862" y="2550360"/>
            <a:ext cx="9525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33F6FF-E411-44B7-9361-759519BC3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230" y="2325733"/>
            <a:ext cx="952500" cy="952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026259-18B7-457C-B142-D28712569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921" y="3648267"/>
            <a:ext cx="952500" cy="952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938EAF-7AC6-4F6A-9C98-16229A093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674" y="3502860"/>
            <a:ext cx="952500" cy="95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E072FF-AE0E-4252-8FD3-68AAE6BA4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2860" y="4679987"/>
            <a:ext cx="952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737BEF-B432-4BBB-B9F3-9564D5C4DF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8090" y="3615173"/>
            <a:ext cx="952500" cy="952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4B779D-C6BB-40DB-A8F4-3CCDDEFF49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193" y="2537054"/>
            <a:ext cx="952500" cy="952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0690EF9-3B46-43FC-885C-7122ADA52F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6136" y="467998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7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27E3-C3F2-48AE-98FE-85473867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B859-EBB3-4836-9BD3-688B6B237B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 other shows are sitcoms</a:t>
            </a:r>
          </a:p>
          <a:p>
            <a:pPr lvl="1"/>
            <a:r>
              <a:rPr lang="en-US" dirty="0"/>
              <a:t>13 sitcoms, </a:t>
            </a:r>
            <a:r>
              <a:rPr lang="en-US" i="1" dirty="0"/>
              <a:t>1989-Today</a:t>
            </a:r>
          </a:p>
          <a:p>
            <a:pPr lvl="1"/>
            <a:r>
              <a:rPr lang="en-US" dirty="0"/>
              <a:t>Again, many characters &amp; sets</a:t>
            </a:r>
          </a:p>
          <a:p>
            <a:pPr lvl="1"/>
            <a:r>
              <a:rPr lang="en-US" dirty="0"/>
              <a:t>Has sitcom aesthetic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Lower production values</a:t>
            </a:r>
          </a:p>
          <a:p>
            <a:pPr lvl="1"/>
            <a:r>
              <a:rPr lang="en-US" dirty="0"/>
              <a:t>Colorful/not color treated</a:t>
            </a:r>
          </a:p>
          <a:p>
            <a:pPr lvl="1"/>
            <a:r>
              <a:rPr lang="en-US" dirty="0"/>
              <a:t>Modern clothes/locations</a:t>
            </a:r>
          </a:p>
          <a:p>
            <a:pPr lvl="1"/>
            <a:r>
              <a:rPr lang="en-US" dirty="0"/>
              <a:t>Indoor sets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F0774-8569-45AC-85BF-08B59832D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652B2C">
              <a:alpha val="60000"/>
            </a:srgb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599BF-AA8D-48E8-8120-6AF996AE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56" y="2443843"/>
            <a:ext cx="9525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A3539C-8F2D-4A22-BCC5-34E856BB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716" y="2469582"/>
            <a:ext cx="952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FF0F5-E860-4929-A9EB-4F58ED536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036" y="2278821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3C6FAF-EF6E-4AC9-B734-BBEA248CD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8329" y="4679874"/>
            <a:ext cx="95250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EA8E9B-2B8E-412C-80E9-75FEE1627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441" y="3429000"/>
            <a:ext cx="9525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8D2EF9-9AFF-42A4-B7C4-2471FD99D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7597" y="4693479"/>
            <a:ext cx="952500" cy="952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1F5DDD-38A5-4890-8670-7A6BAB2C8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6781" y="3621730"/>
            <a:ext cx="9525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7FFD9F-7DA3-42F6-812E-5778ED4703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4248" y="361900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5B31-2A48-4D6E-B17F-82D73013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3A7E-6958-40F6-AC25-7E48C83D4B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Webscrapped</a:t>
            </a:r>
            <a:r>
              <a:rPr lang="en-US" dirty="0"/>
              <a:t> all photos from </a:t>
            </a:r>
            <a:r>
              <a:rPr lang="en-US" dirty="0">
                <a:effectLst/>
              </a:rPr>
              <a:t>the Internet Movie Database (IMDB.com)</a:t>
            </a:r>
          </a:p>
          <a:p>
            <a:pPr lvl="1"/>
            <a:r>
              <a:rPr lang="en-US" dirty="0">
                <a:effectLst/>
              </a:rPr>
              <a:t>All are screenshots (no BTS or promos)</a:t>
            </a:r>
          </a:p>
          <a:p>
            <a:pPr lvl="1"/>
            <a:r>
              <a:rPr lang="en-US" dirty="0">
                <a:effectLst/>
              </a:rPr>
              <a:t>Images were thumbnails</a:t>
            </a:r>
          </a:p>
          <a:p>
            <a:pPr lvl="1"/>
            <a:r>
              <a:rPr lang="en-US" dirty="0">
                <a:effectLst/>
              </a:rPr>
              <a:t>Only 100x100 pixels</a:t>
            </a:r>
          </a:p>
          <a:p>
            <a:r>
              <a:rPr lang="en-US" dirty="0">
                <a:effectLst/>
              </a:rPr>
              <a:t>Pre-cropped photos</a:t>
            </a:r>
          </a:p>
          <a:p>
            <a:pPr lvl="1"/>
            <a:r>
              <a:rPr lang="en-US" dirty="0">
                <a:effectLst/>
              </a:rPr>
              <a:t>Focus more on faces</a:t>
            </a:r>
          </a:p>
          <a:p>
            <a:pPr lvl="1"/>
            <a:r>
              <a:rPr lang="en-US" dirty="0">
                <a:effectLst/>
              </a:rPr>
              <a:t>Backgrounds can be hidden</a:t>
            </a:r>
          </a:p>
          <a:p>
            <a:r>
              <a:rPr lang="en-US" dirty="0">
                <a:effectLst/>
              </a:rPr>
              <a:t>Somewhat imbalanced 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F85DF-1A64-4D08-B8AC-B9151D312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652B2C">
              <a:alpha val="60000"/>
            </a:srgbClr>
          </a:solidFill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u="sng" dirty="0"/>
              <a:t>Images</a:t>
            </a:r>
          </a:p>
          <a:p>
            <a:pPr marL="0" indent="0" algn="ctr">
              <a:buNone/>
            </a:pPr>
            <a:r>
              <a:rPr lang="en-US" sz="2400" i="1" dirty="0"/>
              <a:t>Total: 13,535</a:t>
            </a:r>
          </a:p>
          <a:p>
            <a:pPr marL="0" indent="0" algn="ctr">
              <a:buNone/>
            </a:pPr>
            <a:r>
              <a:rPr lang="en-US" sz="2400" i="1" dirty="0"/>
              <a:t>Game of Thrones: 3,883</a:t>
            </a:r>
          </a:p>
          <a:p>
            <a:pPr marL="0" indent="0" algn="ctr">
              <a:buNone/>
            </a:pPr>
            <a:r>
              <a:rPr lang="en-US" sz="2400" i="1" dirty="0"/>
              <a:t>Sitcom: 9,653</a:t>
            </a:r>
          </a:p>
          <a:p>
            <a:pPr marL="0" indent="0" algn="ctr">
              <a:buNone/>
            </a:pPr>
            <a:r>
              <a:rPr lang="en-US" sz="2400" i="1" dirty="0"/>
              <a:t>Game of Thrones comprises</a:t>
            </a:r>
            <a:br>
              <a:rPr lang="en-US" sz="2400" i="1" dirty="0"/>
            </a:br>
            <a:r>
              <a:rPr lang="en-US" sz="2400" i="1" dirty="0"/>
              <a:t>~30% total data</a:t>
            </a:r>
          </a:p>
        </p:txBody>
      </p:sp>
    </p:spTree>
    <p:extLst>
      <p:ext uri="{BB962C8B-B14F-4D97-AF65-F5344CB8AC3E}">
        <p14:creationId xmlns:p14="http://schemas.microsoft.com/office/powerpoint/2010/main" val="188743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C87-70B3-485F-BDDB-0125A3FE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7748-ACA8-4708-830C-CE438CB5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Modeling with a Convolutional Neural Network (CNN)</a:t>
            </a:r>
          </a:p>
          <a:p>
            <a:pPr lvl="1"/>
            <a:r>
              <a:rPr lang="en-US" dirty="0"/>
              <a:t>Key attributes relate to RGB values</a:t>
            </a:r>
          </a:p>
          <a:p>
            <a:pPr lvl="1"/>
            <a:r>
              <a:rPr lang="en-US" dirty="0"/>
              <a:t>Image filters capture general aesthetic better than Multilayer Perceptron (MLP)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Solving binary classification problem</a:t>
            </a:r>
          </a:p>
          <a:p>
            <a:pPr lvl="1"/>
            <a:r>
              <a:rPr lang="en-US" dirty="0">
                <a:effectLst/>
              </a:rPr>
              <a:t>Splitting data into training (70%), testing (15%), and validation (15%)</a:t>
            </a:r>
          </a:p>
          <a:p>
            <a:pPr lvl="1"/>
            <a:r>
              <a:rPr lang="en-US" dirty="0">
                <a:effectLst/>
              </a:rPr>
              <a:t>Training on a Binary Cross Entropy loss (</a:t>
            </a:r>
            <a:r>
              <a:rPr lang="en-US" dirty="0" err="1">
                <a:effectLst/>
              </a:rPr>
              <a:t>BCELoss</a:t>
            </a:r>
            <a:r>
              <a:rPr lang="en-US" dirty="0">
                <a:effectLst/>
              </a:rPr>
              <a:t>) function</a:t>
            </a:r>
          </a:p>
          <a:p>
            <a:pPr lvl="1"/>
            <a:r>
              <a:rPr lang="en-US" dirty="0"/>
              <a:t>Evaluating testing data on several models based on F1 scores</a:t>
            </a:r>
          </a:p>
          <a:p>
            <a:pPr lvl="1"/>
            <a:r>
              <a:rPr lang="en-US" dirty="0"/>
              <a:t>Evaluating final validation models based on F1 scores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Coding is all done in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Pytorch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8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5A7F-10AA-4A2C-AC33-833EE8EC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26316-23C5-4C0A-A7CB-37A35E252A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Oversampled Game of Thrones</a:t>
            </a:r>
          </a:p>
          <a:p>
            <a:pPr lvl="1"/>
            <a:r>
              <a:rPr lang="en-US" dirty="0"/>
              <a:t>Only on the training set</a:t>
            </a:r>
          </a:p>
          <a:p>
            <a:pPr lvl="1"/>
            <a:r>
              <a:rPr lang="en-US" dirty="0"/>
              <a:t>Doubled images</a:t>
            </a:r>
          </a:p>
          <a:p>
            <a:pPr lvl="1"/>
            <a:r>
              <a:rPr lang="en-US" dirty="0"/>
              <a:t>Shuffled into main training</a:t>
            </a:r>
          </a:p>
          <a:p>
            <a:r>
              <a:rPr lang="en-US" dirty="0"/>
              <a:t>More balanced</a:t>
            </a:r>
          </a:p>
          <a:p>
            <a:pPr lvl="1"/>
            <a:r>
              <a:rPr lang="en-US" dirty="0"/>
              <a:t>Went from 29% to 44% of images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6E3911-3899-4D96-9739-E7AD48A2F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652B2C">
              <a:alpha val="60000"/>
            </a:srgb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8C22B-38BE-4346-A790-4AC648DF9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14" y="2265876"/>
            <a:ext cx="3901531" cy="33477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0DD584-28D4-4588-9B01-2F0A3BF8C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299239"/>
              </p:ext>
            </p:extLst>
          </p:nvPr>
        </p:nvGraphicFramePr>
        <p:xfrm>
          <a:off x="1063781" y="4648200"/>
          <a:ext cx="3997325" cy="1143000"/>
        </p:xfrm>
        <a:graphic>
          <a:graphicData uri="http://schemas.openxmlformats.org/drawingml/2006/table">
            <a:tbl>
              <a:tblPr firstRow="1" firstCol="1">
                <a:tableStyleId>{EB9631B5-78F2-41C9-869B-9F39066F8104}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242857279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0522782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36856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Labels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0 Sitcom</a:t>
                      </a: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 Game of Thrones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9528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Pre-Oversampling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6763</a:t>
                      </a: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2711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5573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Post-Oversampling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6763</a:t>
                      </a: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5422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522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14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5250-6620-44DD-A294-7B7E2486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0BCE-DCDA-4069-BBD9-D5FCE2A43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Resized images to half their size</a:t>
            </a:r>
          </a:p>
          <a:p>
            <a:r>
              <a:rPr lang="en-US" dirty="0"/>
              <a:t>On training:</a:t>
            </a:r>
          </a:p>
          <a:p>
            <a:pPr lvl="1"/>
            <a:r>
              <a:rPr lang="en-US" dirty="0"/>
              <a:t>Used proportional color jitter</a:t>
            </a:r>
          </a:p>
          <a:p>
            <a:pPr lvl="1"/>
            <a:r>
              <a:rPr lang="en-US" dirty="0"/>
              <a:t>Random flips and rotation</a:t>
            </a:r>
          </a:p>
          <a:p>
            <a:pPr lvl="1"/>
            <a:r>
              <a:rPr lang="en-US" dirty="0"/>
              <a:t>Normalized</a:t>
            </a:r>
          </a:p>
          <a:p>
            <a:r>
              <a:rPr lang="en-US" dirty="0"/>
              <a:t>On testing:</a:t>
            </a:r>
          </a:p>
          <a:p>
            <a:pPr lvl="1"/>
            <a:r>
              <a:rPr lang="en-US" dirty="0"/>
              <a:t>Center crop</a:t>
            </a:r>
          </a:p>
          <a:p>
            <a:pPr lvl="1"/>
            <a:r>
              <a:rPr lang="en-US" dirty="0"/>
              <a:t>Normalized</a:t>
            </a:r>
          </a:p>
          <a:p>
            <a:pPr lvl="1"/>
            <a:r>
              <a:rPr lang="en-US" dirty="0"/>
              <a:t>Avoided randomized </a:t>
            </a:r>
            <a:r>
              <a:rPr lang="en-US" dirty="0">
                <a:effectLst/>
              </a:rPr>
              <a:t>transformations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2D0FC-3E3E-40FB-8A12-1F4F31ED1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652B2C">
              <a:alpha val="60000"/>
            </a:srgbClr>
          </a:solidFill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B3942-74B7-4C75-8D9B-D48CB7103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11" y="2541965"/>
            <a:ext cx="4708937" cy="27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02E0-FB08-49D2-A1A4-EB88B0DD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B3A6-C62B-4B59-812B-374064B163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Began with 5 convolutional layers</a:t>
            </a:r>
          </a:p>
          <a:p>
            <a:pPr lvl="1"/>
            <a:r>
              <a:rPr lang="en-US" dirty="0"/>
              <a:t>Batch normalization on each layer</a:t>
            </a:r>
          </a:p>
          <a:p>
            <a:pPr lvl="1"/>
            <a:r>
              <a:rPr lang="en-US" dirty="0"/>
              <a:t>0.2 dropouts after layer 3, layer 5, and fully connected layer</a:t>
            </a:r>
          </a:p>
          <a:p>
            <a:r>
              <a:rPr lang="en-US" dirty="0"/>
              <a:t>Oversampled (doubled) Game of Thrones </a:t>
            </a:r>
          </a:p>
          <a:p>
            <a:r>
              <a:rPr lang="en-US" dirty="0"/>
              <a:t>Used only 25 epochs</a:t>
            </a:r>
          </a:p>
          <a:p>
            <a:r>
              <a:rPr lang="en-US" dirty="0"/>
              <a:t>Evaluated best learning rate based on F1 score on test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5B55A-A162-4B22-ADC6-48813F3E1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652B2C">
              <a:alpha val="60000"/>
            </a:srgbClr>
          </a:solidFill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9DEB7EA-B7EF-46BF-AB0D-7D5B02769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913865"/>
              </p:ext>
            </p:extLst>
          </p:nvPr>
        </p:nvGraphicFramePr>
        <p:xfrm>
          <a:off x="6434480" y="2540091"/>
          <a:ext cx="4572000" cy="292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7709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899</TotalTime>
  <Words>858</Words>
  <Application>Microsoft Office PowerPoint</Application>
  <PresentationFormat>Widescreen</PresentationFormat>
  <Paragraphs>240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Bookman Old Style</vt:lpstr>
      <vt:lpstr>Rockwell</vt:lpstr>
      <vt:lpstr>Arial</vt:lpstr>
      <vt:lpstr>Calibri</vt:lpstr>
      <vt:lpstr>Damask</vt:lpstr>
      <vt:lpstr>Game of Classification</vt:lpstr>
      <vt:lpstr>Purpose</vt:lpstr>
      <vt:lpstr>Challenge</vt:lpstr>
      <vt:lpstr>Comparison Group</vt:lpstr>
      <vt:lpstr>Data</vt:lpstr>
      <vt:lpstr>Modeling</vt:lpstr>
      <vt:lpstr>Data Augmentation</vt:lpstr>
      <vt:lpstr>Data Augmentation</vt:lpstr>
      <vt:lpstr>Parameters and Network Architecture</vt:lpstr>
      <vt:lpstr>Parameters and Network Architecture</vt:lpstr>
      <vt:lpstr>Final Model Architecture</vt:lpstr>
      <vt:lpstr>Main Model Performance</vt:lpstr>
      <vt:lpstr>Alternative Models</vt:lpstr>
      <vt:lpstr>Conclusion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Classification</dc:title>
  <dc:creator>Michael Siebel</dc:creator>
  <cp:lastModifiedBy>Michael Siebel</cp:lastModifiedBy>
  <cp:revision>52</cp:revision>
  <dcterms:created xsi:type="dcterms:W3CDTF">2019-12-08T22:02:02Z</dcterms:created>
  <dcterms:modified xsi:type="dcterms:W3CDTF">2019-12-09T22:46:05Z</dcterms:modified>
</cp:coreProperties>
</file>