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B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78" autoAdjust="0"/>
    <p:restoredTop sz="93758" autoAdjust="0"/>
  </p:normalViewPr>
  <p:slideViewPr>
    <p:cSldViewPr snapToGrid="0" snapToObjects="1">
      <p:cViewPr varScale="1">
        <p:scale>
          <a:sx n="52" d="100"/>
          <a:sy n="52" d="100"/>
        </p:scale>
        <p:origin x="6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9279F-25FC-8D44-8A2B-073A61E22B1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0F4E4-97E3-D549-BF90-319476EBB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9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hyperlink" Target="https://www.linkedin.com/company/fors-marsh-group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forsmarshgroup" TargetMode="External"/><Relationship Id="rId5" Type="http://schemas.openxmlformats.org/officeDocument/2006/relationships/image" Target="../media/image5.emf"/><Relationship Id="rId4" Type="http://schemas.openxmlformats.org/officeDocument/2006/relationships/hyperlink" Target="https://www.facebook.com/ForsMarshGroup" TargetMode="External"/><Relationship Id="rId9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04303"/>
            <a:ext cx="7124700" cy="1366664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41637"/>
            <a:ext cx="7124700" cy="488028"/>
          </a:xfrm>
        </p:spPr>
        <p:txBody>
          <a:bodyPr>
            <a:normAutofit/>
          </a:bodyPr>
          <a:lstStyle>
            <a:lvl1pPr marL="0" indent="0" algn="l">
              <a:spcBef>
                <a:spcPts val="400"/>
              </a:spcBef>
              <a:buNone/>
              <a:defRPr sz="1400" b="1" spc="20" baseline="0">
                <a:solidFill>
                  <a:schemeClr val="accent3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SUBTITLE (USE ALL CAPS)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47" b="11694"/>
          <a:stretch/>
        </p:blipFill>
        <p:spPr>
          <a:xfrm>
            <a:off x="8768080" y="2025247"/>
            <a:ext cx="3423920" cy="483275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012" y="5529819"/>
            <a:ext cx="15176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868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1 Column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647700"/>
            <a:ext cx="7162800" cy="12140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172200"/>
            <a:ext cx="685800" cy="685800"/>
          </a:xfrm>
          <a:prstGeom prst="rect">
            <a:avLst/>
          </a:prstGeom>
          <a:solidFill>
            <a:schemeClr val="accent1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DDC20A-B509-C148-A531-92982EDB84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514600" y="2339546"/>
            <a:ext cx="7162800" cy="3577280"/>
          </a:xfrm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lang="en-US" dirty="0"/>
              <a:t>Click to add single column body of text or numbered list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Double Column -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647700"/>
            <a:ext cx="7162800" cy="12140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172200"/>
            <a:ext cx="685800" cy="685800"/>
          </a:xfrm>
          <a:prstGeom prst="rect">
            <a:avLst/>
          </a:prstGeom>
          <a:solidFill>
            <a:schemeClr val="accent1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DDC20A-B509-C148-A531-92982EDB84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514600" y="2339546"/>
            <a:ext cx="7162800" cy="3577280"/>
          </a:xfrm>
        </p:spPr>
        <p:txBody>
          <a:bodyPr numCol="2" spcCol="457200">
            <a:normAutofit/>
          </a:bodyPr>
          <a:lstStyle>
            <a:lvl1pPr>
              <a:lnSpc>
                <a:spcPct val="100000"/>
              </a:lnSpc>
              <a:defRPr lang="en-US" sz="1600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two column body of text  or bulleted list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Double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6097" y="647700"/>
            <a:ext cx="7162800" cy="12140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172200"/>
            <a:ext cx="685800" cy="685800"/>
          </a:xfrm>
          <a:prstGeom prst="rect">
            <a:avLst/>
          </a:prstGeom>
          <a:solidFill>
            <a:schemeClr val="accent1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DDC20A-B509-C148-A531-92982EDB84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15313-B51B-5F4B-A8BA-893CFACD1E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5" y="2481263"/>
            <a:ext cx="10337800" cy="3256346"/>
          </a:xfrm>
        </p:spPr>
        <p:txBody>
          <a:bodyPr numCol="2"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 to two-column layout. If you want bullets, you must add it manually.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6097" y="647700"/>
            <a:ext cx="7162800" cy="121405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chart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172200"/>
            <a:ext cx="685800" cy="685800"/>
          </a:xfrm>
          <a:prstGeom prst="rect">
            <a:avLst/>
          </a:prstGeom>
          <a:solidFill>
            <a:schemeClr val="accent1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DDC20A-B509-C148-A531-92982EDB84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14517" y="6305155"/>
            <a:ext cx="5257800" cy="304800"/>
          </a:xfrm>
        </p:spPr>
        <p:txBody>
          <a:bodyPr>
            <a:noAutofit/>
          </a:bodyPr>
          <a:lstStyle>
            <a:lvl1pPr>
              <a:defRPr sz="1000" b="1"/>
            </a:lvl1pPr>
          </a:lstStyle>
          <a:p>
            <a:r>
              <a:rPr lang="en-US" dirty="0"/>
              <a:t>Add caption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20163" y="2262971"/>
            <a:ext cx="10926408" cy="37528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Place vertical or horizontal chart here. Center on page.</a:t>
            </a:r>
          </a:p>
        </p:txBody>
      </p:sp>
    </p:spTree>
    <p:extLst>
      <p:ext uri="{BB962C8B-B14F-4D97-AF65-F5344CB8AC3E}">
        <p14:creationId xmlns:p14="http://schemas.microsoft.com/office/powerpoint/2010/main" val="89892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Quot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1250" y="1792244"/>
            <a:ext cx="7429499" cy="3273511"/>
          </a:xfrm>
          <a:solidFill>
            <a:schemeClr val="tx2"/>
          </a:solidFill>
          <a:ln cmpd="sng">
            <a:noFill/>
          </a:ln>
          <a:effectLst>
            <a:outerShdw dist="127000" dir="10800000" algn="t" rotWithShape="0">
              <a:schemeClr val="accent1"/>
            </a:outerShdw>
          </a:effectLst>
        </p:spPr>
        <p:txBody>
          <a:bodyPr lIns="365760" tIns="274320" rIns="365760" bIns="274320" anchor="t" anchorCtr="0">
            <a:normAutofit/>
          </a:bodyPr>
          <a:lstStyle>
            <a:lvl1pPr>
              <a:lnSpc>
                <a:spcPct val="150000"/>
              </a:lnSpc>
              <a:defRPr sz="2000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callout or quote. Center on page.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449" b="25976"/>
          <a:stretch/>
        </p:blipFill>
        <p:spPr>
          <a:xfrm>
            <a:off x="9944100" y="3876263"/>
            <a:ext cx="2247900" cy="2981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Only 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1250" y="1792244"/>
            <a:ext cx="7429499" cy="3273511"/>
          </a:xfrm>
          <a:solidFill>
            <a:schemeClr val="bg1"/>
          </a:solidFill>
          <a:ln cmpd="sng">
            <a:noFill/>
          </a:ln>
          <a:effectLst>
            <a:outerShdw dist="127000" dir="10800000" algn="t" rotWithShape="0">
              <a:schemeClr val="accent1"/>
            </a:outerShdw>
          </a:effectLst>
        </p:spPr>
        <p:txBody>
          <a:bodyPr lIns="365760" tIns="274320" rIns="365760" bIns="274320" anchor="t" anchorCtr="0">
            <a:normAutofit/>
          </a:bodyPr>
          <a:lstStyle>
            <a:lvl1pPr>
              <a:lnSpc>
                <a:spcPct val="150000"/>
              </a:lnSpc>
              <a:defRPr sz="2000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callout or quote. Center on page.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alphaModFix amt="15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449" b="25976"/>
          <a:stretch/>
        </p:blipFill>
        <p:spPr>
          <a:xfrm>
            <a:off x="9944100" y="3876263"/>
            <a:ext cx="2247900" cy="29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69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Only Quot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449" b="25976"/>
          <a:stretch/>
        </p:blipFill>
        <p:spPr>
          <a:xfrm>
            <a:off x="9944100" y="3876263"/>
            <a:ext cx="2247900" cy="298173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81250" y="1792244"/>
            <a:ext cx="7429499" cy="3273511"/>
          </a:xfrm>
          <a:solidFill>
            <a:schemeClr val="accent1"/>
          </a:solidFill>
          <a:ln cmpd="sng">
            <a:noFill/>
          </a:ln>
          <a:effectLst>
            <a:outerShdw dist="127000" dir="10800000" algn="t" rotWithShape="0">
              <a:schemeClr val="bg2"/>
            </a:outerShdw>
          </a:effectLst>
        </p:spPr>
        <p:txBody>
          <a:bodyPr lIns="365760" tIns="274320" rIns="365760" bIns="274320" anchor="t" anchorCtr="0">
            <a:normAutofit/>
          </a:bodyPr>
          <a:lstStyle>
            <a:lvl1pPr>
              <a:lnSpc>
                <a:spcPct val="150000"/>
              </a:lnSpc>
              <a:defRPr sz="2000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callout or quote. Center on page.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48400" y="2339546"/>
            <a:ext cx="5257800" cy="1993557"/>
          </a:xfrm>
        </p:spPr>
        <p:txBody>
          <a:bodyPr numCol="1" spcCol="640080"/>
          <a:lstStyle>
            <a:lvl1pPr marL="0" indent="0">
              <a:buFont typeface="Arial" charset="0"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Phone number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2514600" y="1226231"/>
            <a:ext cx="268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514600" y="2339546"/>
            <a:ext cx="33672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400"/>
              </a:spcBef>
            </a:pPr>
            <a:r>
              <a:rPr lang="en-US" dirty="0" err="1">
                <a:solidFill>
                  <a:schemeClr val="bg1"/>
                </a:solidFill>
              </a:rPr>
              <a:t>forsmarshgroup.com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spcBef>
                <a:spcPts val="400"/>
              </a:spcBef>
            </a:pPr>
            <a:endParaRPr lang="en-US" dirty="0">
              <a:solidFill>
                <a:schemeClr val="bg1"/>
              </a:solidFill>
            </a:endParaRPr>
          </a:p>
          <a:p>
            <a:pPr lvl="0"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</a:rPr>
              <a:t>1010 N Glebe Rd Suite 510</a:t>
            </a:r>
          </a:p>
          <a:p>
            <a:pPr lvl="0"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</a:rPr>
              <a:t>Arlington, VA 22203</a:t>
            </a:r>
          </a:p>
        </p:txBody>
      </p:sp>
      <p:pic>
        <p:nvPicPr>
          <p:cNvPr id="20" name="Picture 19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6338" y="4166388"/>
            <a:ext cx="457200" cy="457200"/>
          </a:xfrm>
          <a:prstGeom prst="rect">
            <a:avLst/>
          </a:prstGeom>
        </p:spPr>
      </p:pic>
      <p:pic>
        <p:nvPicPr>
          <p:cNvPr id="21" name="Picture 20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88970" y="4166388"/>
            <a:ext cx="457200" cy="457200"/>
          </a:xfrm>
          <a:prstGeom prst="rect">
            <a:avLst/>
          </a:prstGeom>
        </p:spPr>
      </p:pic>
      <p:pic>
        <p:nvPicPr>
          <p:cNvPr id="22" name="Picture 21">
            <a:hlinkClick r:id="rId6"/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34920" y="4166388"/>
            <a:ext cx="457200" cy="457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8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449" b="25976"/>
          <a:stretch/>
        </p:blipFill>
        <p:spPr>
          <a:xfrm>
            <a:off x="9944100" y="3876263"/>
            <a:ext cx="2247900" cy="29817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789" y="5394025"/>
            <a:ext cx="1511811" cy="7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9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Left Disp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336925" cy="685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Place vertical chart/image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0" y="647700"/>
            <a:ext cx="5295900" cy="20790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172200"/>
            <a:ext cx="685800" cy="685800"/>
          </a:xfrm>
          <a:prstGeom prst="rect">
            <a:avLst/>
          </a:prstGeom>
          <a:solidFill>
            <a:schemeClr val="accent1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DDC20A-B509-C148-A531-92982EDB84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81500" y="3429000"/>
            <a:ext cx="5295900" cy="248782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854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026275" y="0"/>
            <a:ext cx="5165725" cy="685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Place vertical chart/image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47700"/>
            <a:ext cx="5257800" cy="20790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3468130"/>
            <a:ext cx="5257800" cy="2487826"/>
          </a:xfrm>
        </p:spPr>
        <p:txBody>
          <a:bodyPr/>
          <a:lstStyle>
            <a:lvl1pPr>
              <a:lnSpc>
                <a:spcPct val="150000"/>
              </a:lnSpc>
              <a:defRPr b="1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/>
              <a:t>Click to edit text. To Include Subheads, manually change the text to Orange and make Bold.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172200"/>
            <a:ext cx="685800" cy="685800"/>
          </a:xfrm>
          <a:prstGeom prst="rect">
            <a:avLst/>
          </a:prstGeom>
          <a:solidFill>
            <a:schemeClr val="accent1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DDC20A-B509-C148-A531-92982EDB84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48400" y="647700"/>
            <a:ext cx="5257800" cy="20790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268627" y="647699"/>
            <a:ext cx="3904736" cy="5308257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Place vertical chart/image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48400" y="3468130"/>
            <a:ext cx="5257800" cy="248782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172200"/>
            <a:ext cx="685800" cy="685800"/>
          </a:xfrm>
          <a:prstGeom prst="rect">
            <a:avLst/>
          </a:prstGeom>
          <a:solidFill>
            <a:schemeClr val="accent1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DDC20A-B509-C148-A531-92982EDB84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20966" y="647700"/>
            <a:ext cx="4185234" cy="20790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1070920"/>
            <a:ext cx="6217508" cy="368231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Place horizontal chart/image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20966" y="3468130"/>
            <a:ext cx="4185234" cy="248782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172200"/>
            <a:ext cx="685800" cy="685800"/>
          </a:xfrm>
          <a:prstGeom prst="rect">
            <a:avLst/>
          </a:prstGeom>
          <a:solidFill>
            <a:schemeClr val="accent1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DDC20A-B509-C148-A531-92982EDB84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4876800"/>
            <a:ext cx="6217508" cy="593725"/>
          </a:xfrm>
        </p:spPr>
        <p:txBody>
          <a:bodyPr>
            <a:normAutofit/>
          </a:bodyPr>
          <a:lstStyle>
            <a:lvl1pPr>
              <a:defRPr sz="1000" b="1" baseline="0"/>
            </a:lvl1pPr>
          </a:lstStyle>
          <a:p>
            <a:pPr lvl="0"/>
            <a:r>
              <a:rPr lang="en-US" dirty="0"/>
              <a:t>Add image caption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499286" y="647701"/>
            <a:ext cx="9193428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Place vertical or horizontal chart/infographic/image here. Center on page.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172200"/>
            <a:ext cx="685800" cy="685800"/>
          </a:xfrm>
          <a:prstGeom prst="rect">
            <a:avLst/>
          </a:prstGeom>
          <a:solidFill>
            <a:schemeClr val="accent1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DDC20A-B509-C148-A531-92982EDB84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499286" y="5615116"/>
            <a:ext cx="5257800" cy="304800"/>
          </a:xfrm>
        </p:spPr>
        <p:txBody>
          <a:bodyPr>
            <a:normAutofit/>
          </a:bodyPr>
          <a:lstStyle>
            <a:lvl1pPr>
              <a:defRPr sz="1000" b="1" baseline="0"/>
            </a:lvl1pPr>
          </a:lstStyle>
          <a:p>
            <a:pPr lvl="0"/>
            <a:r>
              <a:rPr lang="en-US" dirty="0"/>
              <a:t>Add image caption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w/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1044145"/>
            <a:ext cx="8631195" cy="4769709"/>
          </a:xfrm>
        </p:spPr>
        <p:txBody>
          <a:bodyPr anchor="ctr"/>
          <a:lstStyle>
            <a:lvl1pPr>
              <a:defRPr baseline="0"/>
            </a:lvl1pPr>
          </a:lstStyle>
          <a:p>
            <a:r>
              <a:rPr lang="en-US" dirty="0"/>
              <a:t>Place horizontal chart/image.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15513" y="2457772"/>
            <a:ext cx="6209463" cy="2117124"/>
          </a:xfrm>
          <a:solidFill>
            <a:schemeClr val="accent4"/>
          </a:solidFill>
        </p:spPr>
        <p:txBody>
          <a:bodyPr lIns="27432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call out or quote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172200"/>
            <a:ext cx="685800" cy="685800"/>
          </a:xfrm>
          <a:prstGeom prst="rect">
            <a:avLst/>
          </a:prstGeom>
          <a:solidFill>
            <a:schemeClr val="accent1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DDC20A-B509-C148-A531-92982EDB84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0478" y="5466080"/>
            <a:ext cx="575722" cy="70612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w/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Place horizontal chart/image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349578"/>
            <a:ext cx="6102178" cy="1822622"/>
          </a:xfrm>
          <a:solidFill>
            <a:schemeClr val="accent5"/>
          </a:solidFill>
        </p:spPr>
        <p:txBody>
          <a:bodyPr lIns="274320" tIns="274320" rIns="274320" bIns="274320" anchor="ctr" anchorCtr="0">
            <a:norm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call out or quote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172200"/>
            <a:ext cx="685800" cy="685800"/>
          </a:xfrm>
          <a:prstGeom prst="rect">
            <a:avLst/>
          </a:prstGeom>
          <a:solidFill>
            <a:schemeClr val="accent1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DDC20A-B509-C148-A531-92982EDB84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172200"/>
            <a:ext cx="685800" cy="685800"/>
          </a:xfrm>
          <a:prstGeom prst="rect">
            <a:avLst/>
          </a:prstGeom>
          <a:solidFill>
            <a:schemeClr val="accent1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DDC20A-B509-C148-A531-92982EDB84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96097" y="647700"/>
            <a:ext cx="7162800" cy="12140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Research Tells Us</a:t>
            </a:r>
          </a:p>
        </p:txBody>
      </p:sp>
      <p:sp>
        <p:nvSpPr>
          <p:cNvPr id="20" name="Rounded Rectangular Callout 19"/>
          <p:cNvSpPr/>
          <p:nvPr userDrawn="1"/>
        </p:nvSpPr>
        <p:spPr>
          <a:xfrm>
            <a:off x="7849685" y="3072358"/>
            <a:ext cx="1777472" cy="1526776"/>
          </a:xfrm>
          <a:prstGeom prst="wedgeRoundRect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prstClr val="white"/>
                </a:solidFill>
              </a:rPr>
              <a:t>“It’s those habits. It is </a:t>
            </a:r>
            <a:r>
              <a:rPr lang="en-US" sz="1400" b="1" dirty="0">
                <a:solidFill>
                  <a:prstClr val="white"/>
                </a:solidFill>
              </a:rPr>
              <a:t>hard</a:t>
            </a:r>
            <a:r>
              <a:rPr lang="en-US" sz="1400" dirty="0">
                <a:solidFill>
                  <a:prstClr val="white"/>
                </a:solidFill>
              </a:rPr>
              <a:t> to break when you are an adult”</a:t>
            </a:r>
            <a:r>
              <a:rPr lang="en-US" sz="1400" baseline="30000" dirty="0">
                <a:solidFill>
                  <a:prstClr val="white"/>
                </a:solidFill>
              </a:rPr>
              <a:t> 4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1" name="Rounded Rectangular Callout 20"/>
          <p:cNvSpPr/>
          <p:nvPr userDrawn="1"/>
        </p:nvSpPr>
        <p:spPr>
          <a:xfrm>
            <a:off x="9766570" y="2932099"/>
            <a:ext cx="1456682" cy="1935395"/>
          </a:xfrm>
          <a:prstGeom prst="wedgeRoundRectCallout">
            <a:avLst>
              <a:gd name="adj1" fmla="val -20833"/>
              <a:gd name="adj2" fmla="val 58982"/>
              <a:gd name="adj3" fmla="val 16667"/>
            </a:avLst>
          </a:prstGeom>
          <a:solidFill>
            <a:srgbClr val="006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/>
                </a:solidFill>
              </a:rPr>
              <a:t>“Just fresh fruits and vegetables may mean going to the grocery store two or three times a week. That is kind of </a:t>
            </a:r>
            <a:r>
              <a:rPr lang="en-US" sz="1200" b="1" dirty="0">
                <a:solidFill>
                  <a:prstClr val="white"/>
                </a:solidFill>
              </a:rPr>
              <a:t>hard</a:t>
            </a:r>
            <a:r>
              <a:rPr lang="en-US" sz="1200" dirty="0">
                <a:solidFill>
                  <a:prstClr val="white"/>
                </a:solidFill>
              </a:rPr>
              <a:t> to keep up.”</a:t>
            </a:r>
            <a:r>
              <a:rPr lang="en-US" sz="1200" baseline="30000" dirty="0">
                <a:solidFill>
                  <a:prstClr val="white"/>
                </a:solidFill>
              </a:rPr>
              <a:t> 2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2" name="Rounded Rectangular Callout 21"/>
          <p:cNvSpPr/>
          <p:nvPr userDrawn="1"/>
        </p:nvSpPr>
        <p:spPr>
          <a:xfrm>
            <a:off x="8830127" y="1713362"/>
            <a:ext cx="2405996" cy="1030627"/>
          </a:xfrm>
          <a:prstGeom prst="wedgeRoundRectCallout">
            <a:avLst>
              <a:gd name="adj1" fmla="val -19216"/>
              <a:gd name="adj2" fmla="val 68163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prstClr val="white"/>
                </a:solidFill>
              </a:rPr>
              <a:t>“It’s </a:t>
            </a:r>
            <a:r>
              <a:rPr lang="en-US" sz="1400" b="1" dirty="0">
                <a:solidFill>
                  <a:prstClr val="white"/>
                </a:solidFill>
              </a:rPr>
              <a:t>hard</a:t>
            </a:r>
            <a:r>
              <a:rPr lang="en-US" sz="1400" dirty="0">
                <a:solidFill>
                  <a:prstClr val="white"/>
                </a:solidFill>
              </a:rPr>
              <a:t>, like yeah, with a young child, I’m just never going to be able to get to a gym.”</a:t>
            </a:r>
            <a:r>
              <a:rPr lang="en-US" sz="1400" baseline="30000" dirty="0">
                <a:solidFill>
                  <a:prstClr val="white"/>
                </a:solidFill>
              </a:rPr>
              <a:t> 3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3" name="Rounded Rectangular Callout 22"/>
          <p:cNvSpPr/>
          <p:nvPr userDrawn="1"/>
        </p:nvSpPr>
        <p:spPr>
          <a:xfrm>
            <a:off x="7112970" y="4880844"/>
            <a:ext cx="2653600" cy="1304706"/>
          </a:xfrm>
          <a:prstGeom prst="wedgeRoundRectCallout">
            <a:avLst>
              <a:gd name="adj1" fmla="val -20833"/>
              <a:gd name="adj2" fmla="val 63947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prstClr val="white"/>
                </a:solidFill>
              </a:rPr>
              <a:t>“My knees tend to hurt when I do the elliptical or treadmill, so there’s only so much I can do…[and] sometimes I just run out of time.”</a:t>
            </a:r>
          </a:p>
        </p:txBody>
      </p:sp>
      <p:sp>
        <p:nvSpPr>
          <p:cNvPr id="24" name="Text Placeholder 8"/>
          <p:cNvSpPr txBox="1">
            <a:spLocks/>
          </p:cNvSpPr>
          <p:nvPr userDrawn="1"/>
        </p:nvSpPr>
        <p:spPr>
          <a:xfrm>
            <a:off x="777664" y="2457034"/>
            <a:ext cx="6335306" cy="35772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1000"/>
              </a:spcBef>
              <a:buFont typeface="Arial" charset="0"/>
              <a:buNone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9" indent="-285750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add single column body of text or numbered list</a:t>
            </a:r>
          </a:p>
        </p:txBody>
      </p:sp>
      <p:sp>
        <p:nvSpPr>
          <p:cNvPr id="25" name="Rounded Rectangular Callout 24"/>
          <p:cNvSpPr/>
          <p:nvPr userDrawn="1"/>
        </p:nvSpPr>
        <p:spPr>
          <a:xfrm>
            <a:off x="10020254" y="5103953"/>
            <a:ext cx="1246443" cy="1448116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prstClr val="white"/>
                </a:solidFill>
              </a:rPr>
              <a:t>“It’s those habits. It is </a:t>
            </a:r>
            <a:r>
              <a:rPr lang="en-US" sz="1400" b="1" dirty="0">
                <a:solidFill>
                  <a:prstClr val="white"/>
                </a:solidFill>
              </a:rPr>
              <a:t>hard</a:t>
            </a:r>
            <a:r>
              <a:rPr lang="en-US" sz="1400" dirty="0">
                <a:solidFill>
                  <a:prstClr val="white"/>
                </a:solidFill>
              </a:rPr>
              <a:t> to break when you are an adult”</a:t>
            </a:r>
            <a:r>
              <a:rPr lang="en-US" sz="1400" baseline="30000" dirty="0">
                <a:solidFill>
                  <a:prstClr val="white"/>
                </a:solidFill>
              </a:rPr>
              <a:t> 4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6" name="Rounded Rectangular Callout 25"/>
          <p:cNvSpPr/>
          <p:nvPr userDrawn="1"/>
        </p:nvSpPr>
        <p:spPr>
          <a:xfrm>
            <a:off x="7566409" y="223739"/>
            <a:ext cx="3656842" cy="1297746"/>
          </a:xfrm>
          <a:prstGeom prst="wedgeRoundRectCallout">
            <a:avLst>
              <a:gd name="adj1" fmla="val -20049"/>
              <a:gd name="adj2" fmla="val 70153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prstClr val="white"/>
                </a:solidFill>
              </a:rPr>
              <a:t>“Just fresh fruits and vegetables may mean going to the grocery store two or three times a week. That is kind of </a:t>
            </a:r>
            <a:r>
              <a:rPr lang="en-US" sz="1400" b="1" dirty="0">
                <a:solidFill>
                  <a:prstClr val="white"/>
                </a:solidFill>
              </a:rPr>
              <a:t>hard</a:t>
            </a:r>
            <a:r>
              <a:rPr lang="en-US" sz="1400" dirty="0">
                <a:solidFill>
                  <a:prstClr val="white"/>
                </a:solidFill>
              </a:rPr>
              <a:t> to keep up.”</a:t>
            </a:r>
            <a:r>
              <a:rPr lang="en-US" sz="1400" baseline="30000" dirty="0">
                <a:solidFill>
                  <a:prstClr val="white"/>
                </a:solidFill>
              </a:rPr>
              <a:t> 2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923578" y="6150166"/>
            <a:ext cx="520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Use as many or few boxes as needed along the right side. Text: Arial   Color: White</a:t>
            </a:r>
          </a:p>
        </p:txBody>
      </p:sp>
      <p:sp>
        <p:nvSpPr>
          <p:cNvPr id="28" name="Rounded Rectangular Callout 27"/>
          <p:cNvSpPr/>
          <p:nvPr userDrawn="1"/>
        </p:nvSpPr>
        <p:spPr>
          <a:xfrm>
            <a:off x="7409182" y="1801463"/>
            <a:ext cx="1055077" cy="1049659"/>
          </a:xfrm>
          <a:prstGeom prst="wedgeRoundRectCallout">
            <a:avLst>
              <a:gd name="adj1" fmla="val -20833"/>
              <a:gd name="adj2" fmla="val 6920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“How do I sign up?”</a:t>
            </a:r>
          </a:p>
        </p:txBody>
      </p:sp>
    </p:spTree>
    <p:extLst>
      <p:ext uri="{BB962C8B-B14F-4D97-AF65-F5344CB8AC3E}">
        <p14:creationId xmlns:p14="http://schemas.microsoft.com/office/powerpoint/2010/main" val="312711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139482"/>
            <a:ext cx="7124700" cy="13153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196282"/>
            <a:ext cx="10820400" cy="275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Section header</a:t>
            </a:r>
          </a:p>
          <a:p>
            <a:pPr lvl="0"/>
            <a:r>
              <a:rPr lang="en-US" dirty="0"/>
              <a:t>Main text</a:t>
            </a:r>
          </a:p>
          <a:p>
            <a:pPr lvl="1"/>
            <a:r>
              <a:rPr lang="en-US" dirty="0"/>
              <a:t>Bulleted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4022" y="56182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172200"/>
            <a:ext cx="685800" cy="685800"/>
          </a:xfrm>
          <a:prstGeom prst="rect">
            <a:avLst/>
          </a:prstGeom>
          <a:solidFill>
            <a:schemeClr val="accent1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DDC20A-B509-C148-A531-92982EDB8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73" r:id="rId9"/>
    <p:sldLayoutId id="2147483666" r:id="rId10"/>
    <p:sldLayoutId id="2147483667" r:id="rId11"/>
    <p:sldLayoutId id="2147483668" r:id="rId12"/>
    <p:sldLayoutId id="2147483674" r:id="rId13"/>
    <p:sldLayoutId id="2147483669" r:id="rId14"/>
    <p:sldLayoutId id="2147483672" r:id="rId15"/>
    <p:sldLayoutId id="2147483670" r:id="rId16"/>
    <p:sldLayoutId id="2147483671" r:id="rId1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i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50000"/>
        </a:lnSpc>
        <a:spcBef>
          <a:spcPts val="1000"/>
        </a:spcBef>
        <a:buFont typeface="Arial" charset="0"/>
        <a:buNone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39" indent="-285750" algn="l" defTabSz="914377" rtl="0" eaLnBrk="1" latinLnBrk="0" hangingPunct="1">
        <a:lnSpc>
          <a:spcPct val="150000"/>
        </a:lnSpc>
        <a:spcBef>
          <a:spcPts val="500"/>
        </a:spcBef>
        <a:buFont typeface="Arial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F26B43"/>
          </p15:clr>
        </p15:guide>
        <p15:guide id="2" pos="1416" userDrawn="1">
          <p15:clr>
            <a:srgbClr val="F26B43"/>
          </p15:clr>
        </p15:guide>
        <p15:guide id="3" pos="1584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pos="6264" userDrawn="1">
          <p15:clr>
            <a:srgbClr val="F26B43"/>
          </p15:clr>
        </p15:guide>
        <p15:guide id="6" pos="6096" userDrawn="1">
          <p15:clr>
            <a:srgbClr val="F26B43"/>
          </p15:clr>
        </p15:guide>
        <p15:guide id="7" pos="2568" userDrawn="1">
          <p15:clr>
            <a:srgbClr val="F26B43"/>
          </p15:clr>
        </p15:guide>
        <p15:guide id="8" pos="2760" userDrawn="1">
          <p15:clr>
            <a:srgbClr val="F26B43"/>
          </p15:clr>
        </p15:guide>
        <p15:guide id="9" pos="5088" userDrawn="1">
          <p15:clr>
            <a:srgbClr val="F26B43"/>
          </p15:clr>
        </p15:guide>
        <p15:guide id="10" pos="4920" userDrawn="1">
          <p15:clr>
            <a:srgbClr val="F26B43"/>
          </p15:clr>
        </p15:guide>
        <p15:guide id="11" pos="3744" userDrawn="1">
          <p15:clr>
            <a:srgbClr val="F26B43"/>
          </p15:clr>
        </p15:guide>
        <p15:guide id="12" pos="3936" userDrawn="1">
          <p15:clr>
            <a:srgbClr val="F26B43"/>
          </p15:clr>
        </p15:guide>
        <p15:guide id="13" orient="horz" pos="408" userDrawn="1">
          <p15:clr>
            <a:srgbClr val="F26B43"/>
          </p15:clr>
        </p15:guide>
        <p15:guide id="1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02AA-B3AD-A546-A3BE-185AB38E0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Community of Interest: Lunch &amp; Learn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26CC-9E7D-B142-AD5E-31EAB522A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116813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9B97-513F-4A8A-B002-58FBAE11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000" dirty="0"/>
              <a:t>FMG Examples?</a:t>
            </a:r>
          </a:p>
        </p:txBody>
      </p:sp>
    </p:spTree>
    <p:extLst>
      <p:ext uri="{BB962C8B-B14F-4D97-AF65-F5344CB8AC3E}">
        <p14:creationId xmlns:p14="http://schemas.microsoft.com/office/powerpoint/2010/main" val="127857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E2BE-D8B1-4D00-AC9C-03E3E199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Now let’s turn to coding</a:t>
            </a:r>
          </a:p>
        </p:txBody>
      </p:sp>
    </p:spTree>
    <p:extLst>
      <p:ext uri="{BB962C8B-B14F-4D97-AF65-F5344CB8AC3E}">
        <p14:creationId xmlns:p14="http://schemas.microsoft.com/office/powerpoint/2010/main" val="246287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1EEC5B-E2E8-4461-BA0B-0C452D5B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parallel processing?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06B4F7-F1B9-4CE8-B7EF-6C3A4B2BFF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799" y="3468130"/>
            <a:ext cx="6340475" cy="270407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Subfield of High Performance Computing (HPC)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Works a little differently for</a:t>
            </a:r>
          </a:p>
          <a:p>
            <a:pPr marL="1028689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Personal computers (PC)</a:t>
            </a:r>
          </a:p>
          <a:p>
            <a:pPr marL="1028689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Servers</a:t>
            </a:r>
          </a:p>
          <a:p>
            <a:pPr marL="1028689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Super computers</a:t>
            </a: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16320"/>
                </a:solidFill>
              </a:rPr>
              <a:t>With PCs, the tools are</a:t>
            </a:r>
          </a:p>
          <a:p>
            <a:pPr marL="1028689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CPUs are the tools</a:t>
            </a:r>
          </a:p>
          <a:p>
            <a:pPr marL="1028689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All is run locally</a:t>
            </a:r>
          </a:p>
          <a:p>
            <a:pPr marL="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D5507-E512-4B32-829C-23B3741E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20A-B509-C148-A531-92982EDB842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nformation Technology Department Role and Duties">
            <a:extLst>
              <a:ext uri="{FF2B5EF4-FFF2-40B4-BE49-F238E27FC236}">
                <a16:creationId xmlns:a16="http://schemas.microsoft.com/office/drawing/2014/main" id="{9A4F4D3C-820F-4354-B373-F0EB11504A8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" r="776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63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A7975D-F570-422C-96C2-C18AE9AF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966" y="647700"/>
            <a:ext cx="4185234" cy="2079023"/>
          </a:xfrm>
        </p:spPr>
        <p:txBody>
          <a:bodyPr anchor="b">
            <a:normAutofit/>
          </a:bodyPr>
          <a:lstStyle/>
          <a:p>
            <a:r>
              <a:rPr lang="en-US" dirty="0"/>
              <a:t>What is parallel processing?</a:t>
            </a:r>
          </a:p>
        </p:txBody>
      </p:sp>
      <p:pic>
        <p:nvPicPr>
          <p:cNvPr id="8" name="Picture Placeholder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DE24DAF-CBA8-4519-98D3-01ED37F009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0809" b="10809"/>
          <a:stretch/>
        </p:blipFill>
        <p:spPr>
          <a:xfrm>
            <a:off x="773464" y="2500129"/>
            <a:ext cx="6217508" cy="3680977"/>
          </a:xfrm>
          <a:noFill/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E1241DE-00C8-415F-8CFE-3A4832B69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0966" y="3468130"/>
            <a:ext cx="4185234" cy="2487826"/>
          </a:xfrm>
        </p:spPr>
        <p:txBody>
          <a:bodyPr>
            <a:normAutofit/>
          </a:bodyPr>
          <a:lstStyle/>
          <a:p>
            <a:r>
              <a:rPr lang="en-US" sz="1800" dirty="0"/>
              <a:t>Parallelized on threads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CPU is the central processing unit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 multicore CPU has at least 2 cores; most have 4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Each core contains 2 logical processors also known as 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7F7EF-A8DD-4213-AD95-638CC190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172200"/>
            <a:ext cx="685800" cy="685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DDC20A-B509-C148-A531-92982EDB842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" name="Picture 9" descr="Shape, circle&#10;&#10;Description automatically generated">
            <a:extLst>
              <a:ext uri="{FF2B5EF4-FFF2-40B4-BE49-F238E27FC236}">
                <a16:creationId xmlns:a16="http://schemas.microsoft.com/office/drawing/2014/main" id="{CE465272-9859-4660-915D-7C55B94B7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574" y="132199"/>
            <a:ext cx="939388" cy="939388"/>
          </a:xfrm>
          <a:prstGeom prst="rect">
            <a:avLst/>
          </a:prstGeom>
        </p:spPr>
      </p:pic>
      <p:pic>
        <p:nvPicPr>
          <p:cNvPr id="15" name="Picture 14" descr="Shape, circle&#10;&#10;Description automatically generated">
            <a:extLst>
              <a:ext uri="{FF2B5EF4-FFF2-40B4-BE49-F238E27FC236}">
                <a16:creationId xmlns:a16="http://schemas.microsoft.com/office/drawing/2014/main" id="{845ACFF3-7C41-42DF-9DD0-0565FCE11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44" y="1322565"/>
            <a:ext cx="612827" cy="939388"/>
          </a:xfrm>
          <a:prstGeom prst="rect">
            <a:avLst/>
          </a:prstGeom>
        </p:spPr>
      </p:pic>
      <p:pic>
        <p:nvPicPr>
          <p:cNvPr id="16" name="Picture 15" descr="Shape, circle&#10;&#10;Description automatically generated">
            <a:extLst>
              <a:ext uri="{FF2B5EF4-FFF2-40B4-BE49-F238E27FC236}">
                <a16:creationId xmlns:a16="http://schemas.microsoft.com/office/drawing/2014/main" id="{AEEF6B0E-B7B6-4810-96A9-7A9D0001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585" y="1322565"/>
            <a:ext cx="612827" cy="939388"/>
          </a:xfrm>
          <a:prstGeom prst="rect">
            <a:avLst/>
          </a:prstGeom>
        </p:spPr>
      </p:pic>
      <p:pic>
        <p:nvPicPr>
          <p:cNvPr id="17" name="Picture 16" descr="Shape, circle&#10;&#10;Description automatically generated">
            <a:extLst>
              <a:ext uri="{FF2B5EF4-FFF2-40B4-BE49-F238E27FC236}">
                <a16:creationId xmlns:a16="http://schemas.microsoft.com/office/drawing/2014/main" id="{1D7A212F-5B0A-46D8-9672-8467B3061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834" y="1322565"/>
            <a:ext cx="612827" cy="939388"/>
          </a:xfrm>
          <a:prstGeom prst="rect">
            <a:avLst/>
          </a:prstGeom>
        </p:spPr>
      </p:pic>
      <p:pic>
        <p:nvPicPr>
          <p:cNvPr id="19" name="Picture 18" descr="Shape, circle&#10;&#10;Description automatically generated">
            <a:extLst>
              <a:ext uri="{FF2B5EF4-FFF2-40B4-BE49-F238E27FC236}">
                <a16:creationId xmlns:a16="http://schemas.microsoft.com/office/drawing/2014/main" id="{7DA87145-FCC8-4A0D-A366-42FEFC1F9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775" y="1322565"/>
            <a:ext cx="612827" cy="93938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10A640-265F-4110-A58E-D09389AAD40A}"/>
              </a:ext>
            </a:extLst>
          </p:cNvPr>
          <p:cNvCxnSpPr/>
          <p:nvPr/>
        </p:nvCxnSpPr>
        <p:spPr>
          <a:xfrm flipH="1">
            <a:off x="2547036" y="896867"/>
            <a:ext cx="612827" cy="34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E497B0-C7F1-4DB6-B525-2BD2F9061691}"/>
              </a:ext>
            </a:extLst>
          </p:cNvPr>
          <p:cNvCxnSpPr>
            <a:cxnSpLocks/>
          </p:cNvCxnSpPr>
          <p:nvPr/>
        </p:nvCxnSpPr>
        <p:spPr>
          <a:xfrm>
            <a:off x="4443627" y="896867"/>
            <a:ext cx="612827" cy="34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EC26C2-3D89-4E0C-AC06-32B05A361A90}"/>
              </a:ext>
            </a:extLst>
          </p:cNvPr>
          <p:cNvCxnSpPr/>
          <p:nvPr/>
        </p:nvCxnSpPr>
        <p:spPr>
          <a:xfrm>
            <a:off x="2547036" y="2261953"/>
            <a:ext cx="0" cy="1024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8E8A0F-A1AD-4F5C-81CB-B3D034D9A22A}"/>
              </a:ext>
            </a:extLst>
          </p:cNvPr>
          <p:cNvCxnSpPr/>
          <p:nvPr/>
        </p:nvCxnSpPr>
        <p:spPr>
          <a:xfrm>
            <a:off x="5079038" y="2214251"/>
            <a:ext cx="0" cy="1024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AD9F2-461C-4D2D-BBAB-36B18350F67A}"/>
              </a:ext>
            </a:extLst>
          </p:cNvPr>
          <p:cNvSpPr/>
          <p:nvPr/>
        </p:nvSpPr>
        <p:spPr>
          <a:xfrm>
            <a:off x="2059340" y="3690496"/>
            <a:ext cx="593245" cy="444842"/>
          </a:xfrm>
          <a:prstGeom prst="rect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4A519F-2DD0-4F1A-9EF0-82FEB9512FB7}"/>
              </a:ext>
            </a:extLst>
          </p:cNvPr>
          <p:cNvSpPr/>
          <p:nvPr/>
        </p:nvSpPr>
        <p:spPr>
          <a:xfrm>
            <a:off x="2853449" y="3690495"/>
            <a:ext cx="593245" cy="444842"/>
          </a:xfrm>
          <a:prstGeom prst="rect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82865-B8AA-4726-AA1C-ED6366412062}"/>
              </a:ext>
            </a:extLst>
          </p:cNvPr>
          <p:cNvSpPr/>
          <p:nvPr/>
        </p:nvSpPr>
        <p:spPr>
          <a:xfrm>
            <a:off x="4284929" y="3690496"/>
            <a:ext cx="593245" cy="444842"/>
          </a:xfrm>
          <a:prstGeom prst="rect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2E1E1C-1C71-4BF3-AA3C-29A645F46B79}"/>
              </a:ext>
            </a:extLst>
          </p:cNvPr>
          <p:cNvSpPr/>
          <p:nvPr/>
        </p:nvSpPr>
        <p:spPr>
          <a:xfrm>
            <a:off x="5079038" y="3690495"/>
            <a:ext cx="593245" cy="444842"/>
          </a:xfrm>
          <a:prstGeom prst="rect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179199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38503F-10BE-4205-B969-A1418461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lesson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3E7B3-22F2-4ADB-A4F6-8C704B9B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20A-B509-C148-A531-92982EDB842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EBABFFD-FE0A-4E0C-9F30-6E4E54E28E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2481263"/>
            <a:ext cx="5829043" cy="3256346"/>
          </a:xfrm>
        </p:spPr>
        <p:txBody>
          <a:bodyPr numCol="1"/>
          <a:lstStyle/>
          <a:p>
            <a:r>
              <a:rPr lang="en-US" b="1" dirty="0"/>
              <a:t>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processor (core) requires electrons for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runs transistors which perform the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transistors means more calculations</a:t>
            </a:r>
          </a:p>
          <a:p>
            <a:r>
              <a:rPr lang="en-US" b="1" dirty="0"/>
              <a:t>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is expended forcing electrons onto a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converts into thermal energy (i.e., heat)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 much heat, and the processor is fried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0418330-DB6D-4829-B63C-906E4D978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965" y="647700"/>
            <a:ext cx="2381250" cy="1905000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26D41B1D-A292-443B-9C7E-17DA86B2E79A}"/>
              </a:ext>
            </a:extLst>
          </p:cNvPr>
          <p:cNvSpPr txBox="1">
            <a:spLocks/>
          </p:cNvSpPr>
          <p:nvPr/>
        </p:nvSpPr>
        <p:spPr>
          <a:xfrm>
            <a:off x="6252519" y="2470580"/>
            <a:ext cx="5037696" cy="325634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None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9" indent="-285750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Limits to </a:t>
            </a:r>
          </a:p>
          <a:p>
            <a:pPr algn="ctr"/>
            <a:r>
              <a:rPr lang="en-US" sz="3200" b="1" dirty="0"/>
              <a:t>processing power</a:t>
            </a:r>
          </a:p>
        </p:txBody>
      </p:sp>
    </p:spTree>
    <p:extLst>
      <p:ext uri="{BB962C8B-B14F-4D97-AF65-F5344CB8AC3E}">
        <p14:creationId xmlns:p14="http://schemas.microsoft.com/office/powerpoint/2010/main" val="205884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AC9DA2A-14A3-4C7E-979D-D00DF97CE2A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" r="3" b="3"/>
          <a:stretch/>
        </p:blipFill>
        <p:spPr bwMode="auto">
          <a:xfrm>
            <a:off x="232248" y="10"/>
            <a:ext cx="11959751" cy="672736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E9A49CE-A3E7-4EC7-BBC7-E3A006C7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583121"/>
            <a:ext cx="5486401" cy="1638699"/>
          </a:xfrm>
          <a:solidFill>
            <a:schemeClr val="accent5">
              <a:alpha val="50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US" sz="4000" dirty="0"/>
              <a:t>History lesson</a:t>
            </a:r>
            <a:br>
              <a:rPr lang="en-US" sz="2300" dirty="0"/>
            </a:br>
            <a:r>
              <a:rPr lang="en-US" sz="2000" b="0" dirty="0"/>
              <a:t>Moore's law: The number of transistors on a chips doubles every 2 years. In the end, it was more like every 18 months.</a:t>
            </a:r>
            <a:endParaRPr lang="en-US" sz="23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6D110-F115-4AC5-BE9D-FD1314C5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172200"/>
            <a:ext cx="685800" cy="685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DDC20A-B509-C148-A531-92982EDB842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81794-53A9-465F-88EF-1E5178967777}"/>
              </a:ext>
            </a:extLst>
          </p:cNvPr>
          <p:cNvSpPr txBox="1"/>
          <p:nvPr/>
        </p:nvSpPr>
        <p:spPr>
          <a:xfrm>
            <a:off x="6780771" y="6330434"/>
            <a:ext cx="2239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Intel's Pentium 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654628-870D-4BB1-8EA7-D0683A98B92A}"/>
              </a:ext>
            </a:extLst>
          </p:cNvPr>
          <p:cNvCxnSpPr/>
          <p:nvPr/>
        </p:nvCxnSpPr>
        <p:spPr>
          <a:xfrm flipV="1">
            <a:off x="7166919" y="5918886"/>
            <a:ext cx="0" cy="411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9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A8B0-EA54-4B40-8937-FC10742C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and Manual Parallelization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6979D-20C0-4929-8C8A-06134766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20A-B509-C148-A531-92982EDB842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6742-2BA2-43B7-8EC4-D2C0320D21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Your computer know how to parallel across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Open a browser and open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Defaults to different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Within programs, parallelization is more difficult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browser will with tabs</a:t>
            </a:r>
          </a:p>
          <a:p>
            <a:endParaRPr lang="en-US" sz="2000" b="1" dirty="0"/>
          </a:p>
          <a:p>
            <a:r>
              <a:rPr lang="en-US" sz="2000" b="1" dirty="0"/>
              <a:t>R often does not know how to parallelize until you tell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Many base commands call C scripts which will parallelize a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Otherwise, you need to do it yourself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D48F7-EAA2-4AF1-B3DD-CB23FB398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225" y="4518408"/>
            <a:ext cx="4660957" cy="14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8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7AE3-EB08-4F9B-8477-FA6C8863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parallelizable?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0D18DC-8F19-46EA-AA5B-033BD467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20A-B509-C148-A531-92982EDB84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A6508-88F4-4323-98AA-CF58DCEC8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Parallelizable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Number of iterations known upon entry and does not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iteration independent of all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data dependence</a:t>
            </a:r>
          </a:p>
          <a:p>
            <a:endParaRPr lang="en-US" sz="2400" dirty="0"/>
          </a:p>
          <a:p>
            <a:r>
              <a:rPr lang="en-US" sz="2400" b="1" dirty="0"/>
              <a:t>Not Parallelizable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Conditional loops (while loops)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Iterations dependent upon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dependence</a:t>
            </a:r>
          </a:p>
        </p:txBody>
      </p:sp>
    </p:spTree>
    <p:extLst>
      <p:ext uri="{BB962C8B-B14F-4D97-AF65-F5344CB8AC3E}">
        <p14:creationId xmlns:p14="http://schemas.microsoft.com/office/powerpoint/2010/main" val="279769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65E3D66-5552-4E8A-8B74-E4C7B146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7AD8AB-A43E-4D07-9EA6-0453E2E4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DDC20A-B509-C148-A531-92982EDB842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A2AA333-4E41-425F-A877-4ED440302F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4600" y="2339546"/>
            <a:ext cx="4788243" cy="3577280"/>
          </a:xfrm>
        </p:spPr>
        <p:txBody>
          <a:bodyPr/>
          <a:lstStyle/>
          <a:p>
            <a:r>
              <a:rPr lang="en-US" dirty="0"/>
              <a:t>Adding more workers (threads) speeds up the time to complete the task. The amount of work for each workers is inversely proportional to the number of workers. </a:t>
            </a:r>
          </a:p>
          <a:p>
            <a:endParaRPr lang="en-US" dirty="0"/>
          </a:p>
          <a:p>
            <a:r>
              <a:rPr lang="en-US" dirty="0"/>
              <a:t>How: Minimize the communication necessary between tasks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C6034-8819-45A0-8A66-D9AD81082390}"/>
              </a:ext>
            </a:extLst>
          </p:cNvPr>
          <p:cNvSpPr txBox="1"/>
          <p:nvPr/>
        </p:nvSpPr>
        <p:spPr>
          <a:xfrm>
            <a:off x="7599406" y="1314964"/>
            <a:ext cx="33239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For example: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Dial every number in the phonebook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Flip a coin a trillion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Monte Carlo Simulations</a:t>
            </a:r>
          </a:p>
        </p:txBody>
      </p:sp>
    </p:spTree>
    <p:extLst>
      <p:ext uri="{BB962C8B-B14F-4D97-AF65-F5344CB8AC3E}">
        <p14:creationId xmlns:p14="http://schemas.microsoft.com/office/powerpoint/2010/main" val="428716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65E3D66-5552-4E8A-8B74-E4C7B146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7AD8AB-A43E-4D07-9EA6-0453E2E4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DDC20A-B509-C148-A531-92982EDB842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A2AA333-4E41-425F-A877-4ED440302F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4600" y="2339546"/>
            <a:ext cx="4788243" cy="3577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Adding more workers does not reduce the time to arrive at a solution… 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sz="2000" b="1" dirty="0"/>
              <a:t>Illustration: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One woman can produce a baby in nine months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Nine women can only produce nine babies in nine months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However, nine women cannot produce a baby in one month</a:t>
            </a:r>
            <a:endParaRPr lang="en-US" sz="1600" i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C6034-8819-45A0-8A66-D9AD81082390}"/>
              </a:ext>
            </a:extLst>
          </p:cNvPr>
          <p:cNvSpPr txBox="1"/>
          <p:nvPr/>
        </p:nvSpPr>
        <p:spPr>
          <a:xfrm>
            <a:off x="7599406" y="1314964"/>
            <a:ext cx="332396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For example: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Fibonacci's Series</a:t>
            </a:r>
          </a:p>
          <a:p>
            <a:r>
              <a:rPr lang="en-US" sz="2400" dirty="0"/>
              <a:t>    1 2 3 5 8 13 21 34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Gradient boosted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Time series</a:t>
            </a:r>
          </a:p>
        </p:txBody>
      </p:sp>
    </p:spTree>
    <p:extLst>
      <p:ext uri="{BB962C8B-B14F-4D97-AF65-F5344CB8AC3E}">
        <p14:creationId xmlns:p14="http://schemas.microsoft.com/office/powerpoint/2010/main" val="3882323203"/>
      </p:ext>
    </p:extLst>
  </p:cSld>
  <p:clrMapOvr>
    <a:masterClrMapping/>
  </p:clrMapOvr>
</p:sld>
</file>

<file path=ppt/theme/theme1.xml><?xml version="1.0" encoding="utf-8"?>
<a:theme xmlns:a="http://schemas.openxmlformats.org/drawingml/2006/main" name="2018 FMG Template 16x9">
  <a:themeElements>
    <a:clrScheme name="Custom 2">
      <a:dk1>
        <a:srgbClr val="666B74"/>
      </a:dk1>
      <a:lt1>
        <a:srgbClr val="FFFFFF"/>
      </a:lt1>
      <a:dk2>
        <a:srgbClr val="545861"/>
      </a:dk2>
      <a:lt2>
        <a:srgbClr val="FFFFFF"/>
      </a:lt2>
      <a:accent1>
        <a:srgbClr val="F16320"/>
      </a:accent1>
      <a:accent2>
        <a:srgbClr val="DCDDDD"/>
      </a:accent2>
      <a:accent3>
        <a:srgbClr val="000000"/>
      </a:accent3>
      <a:accent4>
        <a:srgbClr val="276581"/>
      </a:accent4>
      <a:accent5>
        <a:srgbClr val="FBAD3A"/>
      </a:accent5>
      <a:accent6>
        <a:srgbClr val="822E09"/>
      </a:accent6>
      <a:hlink>
        <a:srgbClr val="276581"/>
      </a:hlink>
      <a:folHlink>
        <a:srgbClr val="822E0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DF0B049-7482-9845-9C76-A4006F77E44F}" vid="{BF9FFFB2-BA77-D642-BE8C-03C74154CE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F6859B8A512E4CA29CE5491BB7484F" ma:contentTypeVersion="11" ma:contentTypeDescription="Create a new document." ma:contentTypeScope="" ma:versionID="d1efb47ee163003226b45d347fb3359e">
  <xsd:schema xmlns:xsd="http://www.w3.org/2001/XMLSchema" xmlns:xs="http://www.w3.org/2001/XMLSchema" xmlns:p="http://schemas.microsoft.com/office/2006/metadata/properties" xmlns:ns2="ca30d34f-fa09-4f2b-aafb-9939909ed5f8" xmlns:ns3="6259ed17-e5f0-462f-8300-8fed7c081dc1" targetNamespace="http://schemas.microsoft.com/office/2006/metadata/properties" ma:root="true" ma:fieldsID="f2cbbb60380a088c8ea976424d74d3b1" ns2:_="" ns3:_="">
    <xsd:import namespace="ca30d34f-fa09-4f2b-aafb-9939909ed5f8"/>
    <xsd:import namespace="6259ed17-e5f0-462f-8300-8fed7c081d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30d34f-fa09-4f2b-aafb-9939909ed5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59ed17-e5f0-462f-8300-8fed7c081dc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A95442-D3EB-474C-85D8-F0CC47D0C017}">
  <ds:schemaRefs>
    <ds:schemaRef ds:uri="http://purl.org/dc/dcmitype/"/>
    <ds:schemaRef ds:uri="ca30d34f-fa09-4f2b-aafb-9939909ed5f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6259ed17-e5f0-462f-8300-8fed7c081dc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49E6B80-8909-4C39-97EA-616B426BAA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5CF74E-EA9E-4DDB-BCB1-05A33C7A0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30d34f-fa09-4f2b-aafb-9939909ed5f8"/>
    <ds:schemaRef ds:uri="6259ed17-e5f0-462f-8300-8fed7c081d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427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2018 FMG Template 16x9</vt:lpstr>
      <vt:lpstr>R Community of Interest: Lunch &amp; Learn </vt:lpstr>
      <vt:lpstr>What is parallel processing?</vt:lpstr>
      <vt:lpstr>What is parallel processing?</vt:lpstr>
      <vt:lpstr>Science lesson</vt:lpstr>
      <vt:lpstr>History lesson Moore's law: The number of transistors on a chips doubles every 2 years. In the end, it was more like every 18 months.</vt:lpstr>
      <vt:lpstr>Automatic and Manual Parallelization</vt:lpstr>
      <vt:lpstr>What is parallelizable?</vt:lpstr>
      <vt:lpstr>Strong scaling</vt:lpstr>
      <vt:lpstr>Weak scaling</vt:lpstr>
      <vt:lpstr>FMG Examples?</vt:lpstr>
      <vt:lpstr>Now let’s turn to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Community of Interest: Lunch &amp; Learn</dc:title>
  <dc:creator>Hilary Dotson</dc:creator>
  <cp:lastModifiedBy>Michael Siebel</cp:lastModifiedBy>
  <cp:revision>46</cp:revision>
  <dcterms:created xsi:type="dcterms:W3CDTF">2020-04-24T15:54:32Z</dcterms:created>
  <dcterms:modified xsi:type="dcterms:W3CDTF">2021-04-30T07:24:12Z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0x010100B6F6859B8A512E4CA29CE5491BB7484F</vt:lpwstr>
  </property>
</Properties>
</file>