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4" r:id="rId4"/>
    <p:sldId id="265" r:id="rId5"/>
    <p:sldId id="263" r:id="rId6"/>
    <p:sldId id="267" r:id="rId7"/>
    <p:sldId id="266" r:id="rId8"/>
    <p:sldId id="262" r:id="rId9"/>
    <p:sldId id="258" r:id="rId10"/>
    <p:sldId id="260" r:id="rId11"/>
    <p:sldId id="259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C6A0"/>
    <a:srgbClr val="FF685D"/>
    <a:srgbClr val="6258FF"/>
    <a:srgbClr val="3E4855"/>
    <a:srgbClr val="042029"/>
    <a:srgbClr val="457B9D"/>
    <a:srgbClr val="CA2C92"/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32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8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2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55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0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3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1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9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AF904B-56A2-4149-947B-0F4835A4689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E63E3F5-BB19-4C35-A5C7-D9F16F5F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6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C8F1-F300-4CCF-BF97-FE6F23955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Harry Potter and the </a:t>
            </a:r>
            <a:br>
              <a:rPr lang="en-US" dirty="0"/>
            </a:br>
            <a:r>
              <a:rPr lang="en-US" dirty="0"/>
              <a:t>Script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9D6C9-D282-42CB-AF89-1D4F7F461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Siebel</a:t>
            </a:r>
          </a:p>
        </p:txBody>
      </p:sp>
    </p:spTree>
    <p:extLst>
      <p:ext uri="{BB962C8B-B14F-4D97-AF65-F5344CB8AC3E}">
        <p14:creationId xmlns:p14="http://schemas.microsoft.com/office/powerpoint/2010/main" val="198332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E4F846-84FC-4900-95CA-DC38EC65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22" y="0"/>
            <a:ext cx="9582756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9ABC4EF-1F3E-4E34-92D4-E2988051F89B}"/>
              </a:ext>
            </a:extLst>
          </p:cNvPr>
          <p:cNvSpPr txBox="1">
            <a:spLocks/>
          </p:cNvSpPr>
          <p:nvPr/>
        </p:nvSpPr>
        <p:spPr>
          <a:xfrm>
            <a:off x="6096000" y="3429000"/>
            <a:ext cx="4791378" cy="3429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A2C92"/>
                </a:solidFill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64636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CB6EB-6C6F-4468-9D96-C22598F12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0"/>
            <a:ext cx="981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5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8E5FB8A-E151-4121-9830-8882FA256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456" y="2479040"/>
            <a:ext cx="6130544" cy="437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5E226CC-5032-40E1-A435-CD95A51C5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9040"/>
            <a:ext cx="6130544" cy="437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1E1D58-AE45-4155-90A0-1BD894D0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2029"/>
                </a:solidFill>
              </a:rPr>
              <a:t>Sentiment</a:t>
            </a:r>
          </a:p>
        </p:txBody>
      </p:sp>
    </p:spTree>
    <p:extLst>
      <p:ext uri="{BB962C8B-B14F-4D97-AF65-F5344CB8AC3E}">
        <p14:creationId xmlns:p14="http://schemas.microsoft.com/office/powerpoint/2010/main" val="155627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445FFF-B0FE-4E8E-ACCE-ED22CEB9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68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42E036-520F-4E67-BE53-6C40CEFA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2029"/>
                </a:solidFill>
              </a:rPr>
              <a:t>Prior 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714CA6-EA42-4BE9-9187-B2BF736BA62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3E4855"/>
          </a:solidFill>
          <a:ln w="76200">
            <a:solidFill>
              <a:srgbClr val="3E4855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b="1" dirty="0">
                <a:solidFill>
                  <a:srgbClr val="34C6A0"/>
                </a:solidFill>
              </a:rPr>
              <a:t>Used basic NLP techniques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rgbClr val="FF685D"/>
                </a:solidFill>
                <a:effectLst/>
                <a:latin typeface="Helvetica Neue"/>
              </a:rPr>
              <a:t>Which book has a bigger vocab?</a:t>
            </a:r>
            <a:endParaRPr lang="en-US" sz="1500" b="0" i="0" dirty="0">
              <a:solidFill>
                <a:srgbClr val="FF685D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rgbClr val="FF685D"/>
                </a:solidFill>
                <a:effectLst/>
                <a:latin typeface="Helvetica Neue"/>
              </a:rPr>
              <a:t>Who is Harry’s closest friend?</a:t>
            </a:r>
            <a:endParaRPr lang="en-US" sz="1500" b="0" i="0" dirty="0">
              <a:solidFill>
                <a:srgbClr val="FF685D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rgbClr val="FF685D"/>
                </a:solidFill>
                <a:effectLst/>
                <a:latin typeface="Helvetica Neue"/>
              </a:rPr>
              <a:t>Who are the most prominent secondary characters?</a:t>
            </a:r>
            <a:endParaRPr lang="en-US" sz="1500" b="0" i="0" dirty="0">
              <a:solidFill>
                <a:srgbClr val="FF685D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rgbClr val="FF685D"/>
                </a:solidFill>
                <a:effectLst/>
                <a:latin typeface="Helvetica Neue"/>
              </a:rPr>
              <a:t>What are the 4 major themes/settings in the Series?</a:t>
            </a:r>
            <a:endParaRPr lang="en-US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34C6A0"/>
                </a:solidFill>
              </a:rPr>
              <a:t>Sentiment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strike="noStrike" dirty="0">
                <a:solidFill>
                  <a:srgbClr val="FF685D"/>
                </a:solidFill>
                <a:effectLst/>
                <a:latin typeface="Helvetica Neue"/>
              </a:rPr>
              <a:t>Which of the heroes and </a:t>
            </a:r>
            <a:r>
              <a:rPr lang="en-US" sz="1600" b="0" i="0" strike="noStrike" dirty="0" err="1">
                <a:solidFill>
                  <a:srgbClr val="FF685D"/>
                </a:solidFill>
                <a:effectLst/>
                <a:latin typeface="Helvetica Neue"/>
              </a:rPr>
              <a:t>villians</a:t>
            </a:r>
            <a:r>
              <a:rPr lang="en-US" sz="1600" b="0" i="0" strike="noStrike" dirty="0">
                <a:solidFill>
                  <a:srgbClr val="FF685D"/>
                </a:solidFill>
                <a:effectLst/>
                <a:latin typeface="Helvetica Neue"/>
              </a:rPr>
              <a:t> have the most positive/negative sentiment?</a:t>
            </a:r>
            <a:endParaRPr lang="en-US" sz="1600" b="0" i="0" dirty="0">
              <a:solidFill>
                <a:srgbClr val="FF685D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strike="noStrike" dirty="0">
                <a:solidFill>
                  <a:srgbClr val="FF685D"/>
                </a:solidFill>
                <a:effectLst/>
                <a:latin typeface="Helvetica Neue"/>
              </a:rPr>
              <a:t>How does the sentiment of these heroes and </a:t>
            </a:r>
            <a:r>
              <a:rPr lang="en-US" sz="1600" b="0" i="0" strike="noStrike" dirty="0" err="1">
                <a:solidFill>
                  <a:srgbClr val="FF685D"/>
                </a:solidFill>
                <a:effectLst/>
                <a:latin typeface="Helvetica Neue"/>
              </a:rPr>
              <a:t>villians</a:t>
            </a:r>
            <a:r>
              <a:rPr lang="en-US" sz="1600" b="0" i="0" strike="noStrike" dirty="0">
                <a:solidFill>
                  <a:srgbClr val="FF685D"/>
                </a:solidFill>
                <a:effectLst/>
                <a:latin typeface="Helvetica Neue"/>
              </a:rPr>
              <a:t> change across each book?</a:t>
            </a:r>
            <a:endParaRPr lang="en-US" sz="1600" b="0" i="0" dirty="0">
              <a:solidFill>
                <a:srgbClr val="FF685D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strike="noStrike" dirty="0">
                <a:solidFill>
                  <a:srgbClr val="FF685D"/>
                </a:solidFill>
                <a:effectLst/>
                <a:latin typeface="Helvetica Neue"/>
              </a:rPr>
              <a:t>Which Hogwarts House contains the most positive sentiment?</a:t>
            </a:r>
            <a:endParaRPr lang="en-US" sz="1600" b="0" i="0" dirty="0">
              <a:solidFill>
                <a:srgbClr val="FF685D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strike="noStrike" dirty="0">
                <a:solidFill>
                  <a:srgbClr val="FF685D"/>
                </a:solidFill>
                <a:effectLst/>
                <a:latin typeface="Helvetica Neue"/>
              </a:rPr>
              <a:t>How does sentiment usually change over the course of one school year?</a:t>
            </a:r>
            <a:endParaRPr lang="en-US" sz="1600" b="0" i="0" dirty="0">
              <a:solidFill>
                <a:srgbClr val="FF685D"/>
              </a:solidFill>
              <a:effectLst/>
              <a:latin typeface="Helvetica Neue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3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EED7-DB3C-4D28-B1D9-4A0479B5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2029"/>
                </a:solidFill>
              </a:rPr>
              <a:t>Hufflepuff is the least mentioned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7A6C5D-F79B-4EFD-B704-5641C08F3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348410"/>
            <a:ext cx="6313424" cy="450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78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A302-F237-4947-AEF2-59FCE208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2029"/>
                </a:solidFill>
              </a:rPr>
              <a:t>…But is mentioned in the most positive light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D5EFFA-43F7-4F29-9FC4-55BB8BC21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920" y="2351242"/>
            <a:ext cx="6309461" cy="450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18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ECCA-8496-445B-BDBE-8036187C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2029"/>
                </a:solidFill>
              </a:rPr>
              <a:t>Current Work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B8569A-FA5A-4EE8-BFAA-3389ECC1023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3E4855"/>
          </a:solidFill>
          <a:ln w="76200">
            <a:solidFill>
              <a:srgbClr val="3E4855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600" b="1" i="0" dirty="0">
                <a:solidFill>
                  <a:srgbClr val="34C6A0"/>
                </a:solidFill>
                <a:effectLst/>
                <a:latin typeface="Helvetica Neue"/>
              </a:rPr>
              <a:t>Which Harry Potter film is closest to its corresponding book?</a:t>
            </a:r>
            <a:br>
              <a:rPr lang="en-US" b="1" i="0" dirty="0">
                <a:solidFill>
                  <a:srgbClr val="6258FF"/>
                </a:solidFill>
                <a:effectLst/>
                <a:latin typeface="Helvetica Neue"/>
              </a:rPr>
            </a:br>
            <a:br>
              <a:rPr lang="en-US" b="0" i="0" dirty="0">
                <a:solidFill>
                  <a:srgbClr val="DDDDDD"/>
                </a:solidFill>
                <a:effectLst/>
                <a:latin typeface="Helvetica Neue"/>
              </a:rPr>
            </a:br>
            <a:r>
              <a:rPr lang="en-US" b="1" dirty="0">
                <a:solidFill>
                  <a:srgbClr val="DDDDDD"/>
                </a:solidFill>
                <a:latin typeface="Helvetica Neue"/>
              </a:rPr>
              <a:t>Answering this question took 5 steps:</a:t>
            </a:r>
            <a:endParaRPr lang="en-US" b="0" i="0" dirty="0">
              <a:solidFill>
                <a:srgbClr val="DDDDDD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FF685D"/>
                </a:solidFill>
                <a:effectLst/>
                <a:latin typeface="Helvetica Neue"/>
              </a:rPr>
              <a:t>Define documents</a:t>
            </a:r>
          </a:p>
          <a:p>
            <a:r>
              <a:rPr lang="en-US" b="0" i="0" dirty="0">
                <a:solidFill>
                  <a:srgbClr val="FF685D"/>
                </a:solidFill>
                <a:effectLst/>
                <a:latin typeface="Helvetica Neue"/>
              </a:rPr>
              <a:t>Data augmentation</a:t>
            </a:r>
          </a:p>
          <a:p>
            <a:r>
              <a:rPr lang="en-US" b="0" i="0" dirty="0">
                <a:solidFill>
                  <a:srgbClr val="FF685D"/>
                </a:solidFill>
                <a:effectLst/>
                <a:latin typeface="Helvetica Neue"/>
              </a:rPr>
              <a:t>Perform stacked ensemble modeling</a:t>
            </a:r>
          </a:p>
          <a:p>
            <a:r>
              <a:rPr lang="en-US" b="0" i="0" dirty="0">
                <a:solidFill>
                  <a:srgbClr val="FF685D"/>
                </a:solidFill>
                <a:effectLst/>
                <a:latin typeface="Helvetica Neue"/>
              </a:rPr>
              <a:t>Predict scripts on book model</a:t>
            </a:r>
          </a:p>
          <a:p>
            <a:r>
              <a:rPr lang="en-US" b="0" i="0" dirty="0">
                <a:solidFill>
                  <a:srgbClr val="FF685D"/>
                </a:solidFill>
                <a:effectLst/>
                <a:latin typeface="Helvetica Neue"/>
              </a:rPr>
              <a:t>Measure via predicted probabilities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8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ED48-7CDC-4CFF-89C7-1C913A29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2029"/>
                </a:solidFill>
              </a:rPr>
              <a:t>Stacked </a:t>
            </a:r>
            <a:r>
              <a:rPr lang="en-US" dirty="0" err="1">
                <a:solidFill>
                  <a:srgbClr val="042029"/>
                </a:solidFill>
              </a:rPr>
              <a:t>Ensembling</a:t>
            </a:r>
            <a:endParaRPr lang="en-US" dirty="0">
              <a:solidFill>
                <a:srgbClr val="04202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853B48-63C1-4E23-8C8D-4B27CE54FBA4}"/>
              </a:ext>
            </a:extLst>
          </p:cNvPr>
          <p:cNvSpPr/>
          <p:nvPr/>
        </p:nvSpPr>
        <p:spPr>
          <a:xfrm>
            <a:off x="891540" y="5709920"/>
            <a:ext cx="2316480" cy="751840"/>
          </a:xfrm>
          <a:prstGeom prst="rect">
            <a:avLst/>
          </a:prstGeom>
          <a:solidFill>
            <a:srgbClr val="3E4855"/>
          </a:solidFill>
          <a:ln w="19050">
            <a:solidFill>
              <a:srgbClr val="34C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4C6A0"/>
                </a:solidFill>
              </a:rPr>
              <a:t>Topic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33B59-0312-4AD1-BA18-FA262B4EE79F}"/>
              </a:ext>
            </a:extLst>
          </p:cNvPr>
          <p:cNvSpPr/>
          <p:nvPr/>
        </p:nvSpPr>
        <p:spPr>
          <a:xfrm>
            <a:off x="3403600" y="5709920"/>
            <a:ext cx="2316480" cy="751840"/>
          </a:xfrm>
          <a:prstGeom prst="rect">
            <a:avLst/>
          </a:prstGeom>
          <a:solidFill>
            <a:srgbClr val="3E4855"/>
          </a:solidFill>
          <a:ln w="19050">
            <a:solidFill>
              <a:srgbClr val="34C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34C6A0"/>
                </a:solidFill>
              </a:rPr>
              <a:t>BoW</a:t>
            </a:r>
            <a:r>
              <a:rPr lang="en-US" b="1" dirty="0">
                <a:solidFill>
                  <a:srgbClr val="34C6A0"/>
                </a:solidFill>
              </a:rPr>
              <a:t> TF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54C245-8CB7-455B-9685-4EED295DC12E}"/>
              </a:ext>
            </a:extLst>
          </p:cNvPr>
          <p:cNvSpPr/>
          <p:nvPr/>
        </p:nvSpPr>
        <p:spPr>
          <a:xfrm>
            <a:off x="5915660" y="5709920"/>
            <a:ext cx="2316480" cy="751840"/>
          </a:xfrm>
          <a:prstGeom prst="rect">
            <a:avLst/>
          </a:prstGeom>
          <a:solidFill>
            <a:srgbClr val="3E4855"/>
          </a:solidFill>
          <a:ln w="19050">
            <a:solidFill>
              <a:srgbClr val="34C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34C6A0"/>
                </a:solidFill>
              </a:rPr>
              <a:t>BoW</a:t>
            </a:r>
            <a:r>
              <a:rPr lang="en-US" b="1" dirty="0">
                <a:solidFill>
                  <a:srgbClr val="34C6A0"/>
                </a:solidFill>
              </a:rPr>
              <a:t> TF-IDF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38F6DD-7490-4DC5-BA1E-C858E2683BFB}"/>
              </a:ext>
            </a:extLst>
          </p:cNvPr>
          <p:cNvSpPr/>
          <p:nvPr/>
        </p:nvSpPr>
        <p:spPr>
          <a:xfrm>
            <a:off x="8427720" y="5709920"/>
            <a:ext cx="2316480" cy="751840"/>
          </a:xfrm>
          <a:prstGeom prst="rect">
            <a:avLst/>
          </a:prstGeom>
          <a:solidFill>
            <a:srgbClr val="3E4855"/>
          </a:solidFill>
          <a:ln w="19050">
            <a:solidFill>
              <a:srgbClr val="34C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4C6A0"/>
                </a:solidFill>
              </a:rPr>
              <a:t>Word Embeddings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F737C6-CE96-4C24-BBBC-D5504C96DEE2}"/>
              </a:ext>
            </a:extLst>
          </p:cNvPr>
          <p:cNvSpPr/>
          <p:nvPr/>
        </p:nvSpPr>
        <p:spPr>
          <a:xfrm>
            <a:off x="891540" y="3968497"/>
            <a:ext cx="9852660" cy="729489"/>
          </a:xfrm>
          <a:prstGeom prst="rect">
            <a:avLst/>
          </a:prstGeom>
          <a:solidFill>
            <a:srgbClr val="3E4855"/>
          </a:solidFill>
          <a:ln w="19050">
            <a:solidFill>
              <a:srgbClr val="34C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4C6A0"/>
                </a:solidFill>
              </a:rPr>
              <a:t>K-Nearest Neighbors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D9991A08-BDF0-4D9E-BAB2-0AD2EAFC1C2C}"/>
              </a:ext>
            </a:extLst>
          </p:cNvPr>
          <p:cNvSpPr/>
          <p:nvPr/>
        </p:nvSpPr>
        <p:spPr>
          <a:xfrm>
            <a:off x="1919605" y="4747768"/>
            <a:ext cx="396875" cy="962151"/>
          </a:xfrm>
          <a:prstGeom prst="upArrow">
            <a:avLst/>
          </a:prstGeom>
          <a:solidFill>
            <a:srgbClr val="3E4855"/>
          </a:solidFill>
          <a:ln w="19050">
            <a:solidFill>
              <a:srgbClr val="34C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4C6A0"/>
              </a:solidFill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2D4BACEC-C1C3-40C1-AF9B-2FF28F8D849F}"/>
              </a:ext>
            </a:extLst>
          </p:cNvPr>
          <p:cNvSpPr/>
          <p:nvPr/>
        </p:nvSpPr>
        <p:spPr>
          <a:xfrm>
            <a:off x="4333875" y="4747767"/>
            <a:ext cx="396875" cy="962151"/>
          </a:xfrm>
          <a:prstGeom prst="upArrow">
            <a:avLst/>
          </a:prstGeom>
          <a:solidFill>
            <a:srgbClr val="3E4855"/>
          </a:solidFill>
          <a:ln w="19050">
            <a:solidFill>
              <a:srgbClr val="34C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4C6A0"/>
              </a:solidFill>
            </a:endParaRP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48B223F-9DCA-4FD9-8801-19B7020F432F}"/>
              </a:ext>
            </a:extLst>
          </p:cNvPr>
          <p:cNvSpPr/>
          <p:nvPr/>
        </p:nvSpPr>
        <p:spPr>
          <a:xfrm>
            <a:off x="6845935" y="4747767"/>
            <a:ext cx="396875" cy="962151"/>
          </a:xfrm>
          <a:prstGeom prst="upArrow">
            <a:avLst/>
          </a:prstGeom>
          <a:solidFill>
            <a:srgbClr val="3E4855"/>
          </a:solidFill>
          <a:ln w="19050">
            <a:solidFill>
              <a:srgbClr val="34C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4C6A0"/>
              </a:solidFill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DFEACCD6-ECCE-4857-B5F8-DA9A4B56B9DF}"/>
              </a:ext>
            </a:extLst>
          </p:cNvPr>
          <p:cNvSpPr/>
          <p:nvPr/>
        </p:nvSpPr>
        <p:spPr>
          <a:xfrm>
            <a:off x="9357995" y="4747767"/>
            <a:ext cx="396875" cy="962151"/>
          </a:xfrm>
          <a:prstGeom prst="upArrow">
            <a:avLst/>
          </a:prstGeom>
          <a:solidFill>
            <a:srgbClr val="3E4855"/>
          </a:solidFill>
          <a:ln w="19050">
            <a:solidFill>
              <a:srgbClr val="34C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4C6A0"/>
              </a:solidFill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5EA2CC3-8188-43AD-A86A-BCE321D3BE8B}"/>
              </a:ext>
            </a:extLst>
          </p:cNvPr>
          <p:cNvSpPr/>
          <p:nvPr/>
        </p:nvSpPr>
        <p:spPr>
          <a:xfrm>
            <a:off x="5547360" y="3165346"/>
            <a:ext cx="371157" cy="808228"/>
          </a:xfrm>
          <a:prstGeom prst="upArrow">
            <a:avLst/>
          </a:prstGeom>
          <a:solidFill>
            <a:srgbClr val="3E4855"/>
          </a:solidFill>
          <a:ln w="19050">
            <a:solidFill>
              <a:srgbClr val="34C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4C6A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55B1B5-7998-4B1C-AB26-378B848C2D1D}"/>
              </a:ext>
            </a:extLst>
          </p:cNvPr>
          <p:cNvSpPr/>
          <p:nvPr/>
        </p:nvSpPr>
        <p:spPr>
          <a:xfrm>
            <a:off x="4580255" y="2363977"/>
            <a:ext cx="2316480" cy="751840"/>
          </a:xfrm>
          <a:prstGeom prst="rect">
            <a:avLst/>
          </a:prstGeom>
          <a:solidFill>
            <a:srgbClr val="3E4855"/>
          </a:solidFill>
          <a:ln w="19050">
            <a:solidFill>
              <a:srgbClr val="34C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685D"/>
                </a:solidFill>
              </a:rPr>
              <a:t>Final Predictions</a:t>
            </a:r>
          </a:p>
        </p:txBody>
      </p:sp>
    </p:spTree>
    <p:extLst>
      <p:ext uri="{BB962C8B-B14F-4D97-AF65-F5344CB8AC3E}">
        <p14:creationId xmlns:p14="http://schemas.microsoft.com/office/powerpoint/2010/main" val="394409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1753-B3CA-4224-BD2C-623AE53E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2029"/>
                </a:solidFill>
              </a:rPr>
              <a:t>Similarity to 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CFF4E-08B4-4FCB-B24F-FDBEFED7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458720"/>
            <a:ext cx="7128461" cy="439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2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D278A8-3248-46EC-B0A4-603E9D916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0F7313B-9206-49EC-92FD-844FEE26B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(Not in presentation)</a:t>
            </a:r>
          </a:p>
        </p:txBody>
      </p:sp>
    </p:spTree>
    <p:extLst>
      <p:ext uri="{BB962C8B-B14F-4D97-AF65-F5344CB8AC3E}">
        <p14:creationId xmlns:p14="http://schemas.microsoft.com/office/powerpoint/2010/main" val="91437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DA0D9-18F5-4896-94D9-FB51207DC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3812"/>
            <a:ext cx="974407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754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263</TotalTime>
  <Words>179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Gill Sans MT</vt:lpstr>
      <vt:lpstr>Helvetica Neue</vt:lpstr>
      <vt:lpstr>Arial</vt:lpstr>
      <vt:lpstr>Parcel</vt:lpstr>
      <vt:lpstr>Harry Potter and the  Script Classification</vt:lpstr>
      <vt:lpstr>Prior work</vt:lpstr>
      <vt:lpstr>Hufflepuff is the least mentioned</vt:lpstr>
      <vt:lpstr>…But is mentioned in the most positive light</vt:lpstr>
      <vt:lpstr>Current Work</vt:lpstr>
      <vt:lpstr>Stacked Ensembling</vt:lpstr>
      <vt:lpstr>Similarity to Book</vt:lpstr>
      <vt:lpstr>Backup Slides</vt:lpstr>
      <vt:lpstr>PowerPoint Presentation</vt:lpstr>
      <vt:lpstr>PowerPoint Presentation</vt:lpstr>
      <vt:lpstr>PowerPoint Presentation</vt:lpstr>
      <vt:lpstr>Sentiment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Siebel</dc:creator>
  <cp:lastModifiedBy>Michael Siebel</cp:lastModifiedBy>
  <cp:revision>14</cp:revision>
  <dcterms:created xsi:type="dcterms:W3CDTF">2021-01-21T17:16:50Z</dcterms:created>
  <dcterms:modified xsi:type="dcterms:W3CDTF">2021-01-21T21:40:12Z</dcterms:modified>
</cp:coreProperties>
</file>