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2" r:id="rId3"/>
    <p:sldId id="259" r:id="rId4"/>
    <p:sldId id="258" r:id="rId5"/>
    <p:sldId id="260" r:id="rId6"/>
    <p:sldId id="276" r:id="rId7"/>
    <p:sldId id="257" r:id="rId8"/>
    <p:sldId id="263" r:id="rId9"/>
    <p:sldId id="264" r:id="rId10"/>
    <p:sldId id="265" r:id="rId11"/>
    <p:sldId id="266" r:id="rId12"/>
    <p:sldId id="267" r:id="rId13"/>
    <p:sldId id="268" r:id="rId14"/>
    <p:sldId id="275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9" r:id="rId23"/>
    <p:sldId id="289" r:id="rId24"/>
    <p:sldId id="280" r:id="rId25"/>
    <p:sldId id="286" r:id="rId26"/>
    <p:sldId id="282" r:id="rId27"/>
    <p:sldId id="283" r:id="rId28"/>
    <p:sldId id="284" r:id="rId29"/>
    <p:sldId id="288" r:id="rId30"/>
    <p:sldId id="287" r:id="rId31"/>
    <p:sldId id="281" r:id="rId32"/>
    <p:sldId id="28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0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97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489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00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403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1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26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88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42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3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07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0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9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10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341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CA38DE0-0434-4DDD-89EE-77463F374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A520694-B5C4-4629-92F0-65DEBCE68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481607" y="-491131"/>
            <a:ext cx="6867524" cy="7830738"/>
          </a:xfrm>
          <a:custGeom>
            <a:avLst/>
            <a:gdLst>
              <a:gd name="connsiteX0" fmla="*/ 0 w 6867524"/>
              <a:gd name="connsiteY0" fmla="*/ 7529514 h 7830738"/>
              <a:gd name="connsiteX1" fmla="*/ 0 w 6867524"/>
              <a:gd name="connsiteY1" fmla="*/ 2857374 h 7830738"/>
              <a:gd name="connsiteX2" fmla="*/ 0 w 6867524"/>
              <a:gd name="connsiteY2" fmla="*/ 0 h 7830738"/>
              <a:gd name="connsiteX3" fmla="*/ 6867524 w 6867524"/>
              <a:gd name="connsiteY3" fmla="*/ 0 h 7830738"/>
              <a:gd name="connsiteX4" fmla="*/ 6867524 w 6867524"/>
              <a:gd name="connsiteY4" fmla="*/ 2626914 h 7830738"/>
              <a:gd name="connsiteX5" fmla="*/ 6867524 w 6867524"/>
              <a:gd name="connsiteY5" fmla="*/ 7532288 h 7830738"/>
              <a:gd name="connsiteX6" fmla="*/ 3859631 w 6867524"/>
              <a:gd name="connsiteY6" fmla="*/ 7532288 h 7830738"/>
              <a:gd name="connsiteX7" fmla="*/ 3478631 w 6867524"/>
              <a:gd name="connsiteY7" fmla="*/ 7818038 h 7830738"/>
              <a:gd name="connsiteX8" fmla="*/ 3470164 w 6867524"/>
              <a:gd name="connsiteY8" fmla="*/ 7821213 h 7830738"/>
              <a:gd name="connsiteX9" fmla="*/ 3457464 w 6867524"/>
              <a:gd name="connsiteY9" fmla="*/ 7825976 h 7830738"/>
              <a:gd name="connsiteX10" fmla="*/ 3446881 w 6867524"/>
              <a:gd name="connsiteY10" fmla="*/ 7830738 h 7830738"/>
              <a:gd name="connsiteX11" fmla="*/ 3434181 w 6867524"/>
              <a:gd name="connsiteY11" fmla="*/ 7830738 h 7830738"/>
              <a:gd name="connsiteX12" fmla="*/ 3423598 w 6867524"/>
              <a:gd name="connsiteY12" fmla="*/ 7830738 h 7830738"/>
              <a:gd name="connsiteX13" fmla="*/ 3410897 w 6867524"/>
              <a:gd name="connsiteY13" fmla="*/ 7825976 h 7830738"/>
              <a:gd name="connsiteX14" fmla="*/ 3398198 w 6867524"/>
              <a:gd name="connsiteY14" fmla="*/ 7821213 h 7830738"/>
              <a:gd name="connsiteX15" fmla="*/ 3389731 w 6867524"/>
              <a:gd name="connsiteY15" fmla="*/ 7818038 h 7830738"/>
              <a:gd name="connsiteX16" fmla="*/ 3008731 w 6867524"/>
              <a:gd name="connsiteY16" fmla="*/ 7532288 h 7830738"/>
              <a:gd name="connsiteX17" fmla="*/ 1012714 w 6867524"/>
              <a:gd name="connsiteY17" fmla="*/ 7532288 h 7830738"/>
              <a:gd name="connsiteX18" fmla="*/ 1012714 w 6867524"/>
              <a:gd name="connsiteY18" fmla="*/ 7531893 h 7830738"/>
              <a:gd name="connsiteX19" fmla="*/ 4761 w 6867524"/>
              <a:gd name="connsiteY19" fmla="*/ 7531893 h 7830738"/>
              <a:gd name="connsiteX20" fmla="*/ 4761 w 6867524"/>
              <a:gd name="connsiteY20" fmla="*/ 7529514 h 7830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867524" h="7830738">
                <a:moveTo>
                  <a:pt x="0" y="7529514"/>
                </a:moveTo>
                <a:lnTo>
                  <a:pt x="0" y="2857374"/>
                </a:lnTo>
                <a:lnTo>
                  <a:pt x="0" y="0"/>
                </a:lnTo>
                <a:lnTo>
                  <a:pt x="6867524" y="0"/>
                </a:lnTo>
                <a:lnTo>
                  <a:pt x="6867524" y="2626914"/>
                </a:lnTo>
                <a:lnTo>
                  <a:pt x="6867524" y="7532288"/>
                </a:lnTo>
                <a:lnTo>
                  <a:pt x="3859631" y="7532288"/>
                </a:lnTo>
                <a:lnTo>
                  <a:pt x="3478631" y="7818038"/>
                </a:lnTo>
                <a:lnTo>
                  <a:pt x="3470164" y="7821213"/>
                </a:lnTo>
                <a:lnTo>
                  <a:pt x="3457464" y="7825976"/>
                </a:lnTo>
                <a:lnTo>
                  <a:pt x="3446881" y="7830738"/>
                </a:lnTo>
                <a:lnTo>
                  <a:pt x="3434181" y="7830738"/>
                </a:lnTo>
                <a:lnTo>
                  <a:pt x="3423598" y="7830738"/>
                </a:lnTo>
                <a:lnTo>
                  <a:pt x="3410897" y="7825976"/>
                </a:lnTo>
                <a:lnTo>
                  <a:pt x="3398198" y="7821213"/>
                </a:lnTo>
                <a:lnTo>
                  <a:pt x="3389731" y="7818038"/>
                </a:lnTo>
                <a:lnTo>
                  <a:pt x="3008731" y="7532288"/>
                </a:lnTo>
                <a:lnTo>
                  <a:pt x="1012714" y="7532288"/>
                </a:lnTo>
                <a:lnTo>
                  <a:pt x="1012714" y="7531893"/>
                </a:lnTo>
                <a:lnTo>
                  <a:pt x="4761" y="7531893"/>
                </a:lnTo>
                <a:lnTo>
                  <a:pt x="4761" y="7529514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B0298-EA34-477E-BFDC-25B0C57E7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5717870" cy="3959706"/>
          </a:xfrm>
        </p:spPr>
        <p:txBody>
          <a:bodyPr anchor="ctr">
            <a:noAutofit/>
          </a:bodyPr>
          <a:lstStyle/>
          <a:p>
            <a:pPr algn="ctr"/>
            <a:r>
              <a:rPr lang="en-US" sz="7200" b="0" dirty="0"/>
              <a:t>Stata </a:t>
            </a:r>
            <a:br>
              <a:rPr lang="en-US" sz="7200" b="0" dirty="0"/>
            </a:br>
            <a:r>
              <a:rPr lang="en-US" sz="3600" b="0" dirty="0"/>
              <a:t>v </a:t>
            </a:r>
            <a:br>
              <a:rPr lang="en-US" sz="7200" b="0" dirty="0"/>
            </a:br>
            <a:r>
              <a:rPr lang="en-US" sz="7200" b="0" dirty="0"/>
              <a:t>R </a:t>
            </a:r>
            <a:br>
              <a:rPr lang="en-US" sz="7200" b="0" dirty="0"/>
            </a:br>
            <a:r>
              <a:rPr lang="en-US" sz="3600" b="0" dirty="0"/>
              <a:t>v </a:t>
            </a:r>
            <a:br>
              <a:rPr lang="en-US" sz="7200" b="0" dirty="0"/>
            </a:br>
            <a:r>
              <a:rPr lang="en-US" sz="7200" b="0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78B134-1F37-4D8A-8B6F-F130B4F1F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0281" y="1449147"/>
            <a:ext cx="3042176" cy="3959706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000" dirty="0"/>
              <a:t>Syntax Comparisons</a:t>
            </a:r>
          </a:p>
        </p:txBody>
      </p:sp>
    </p:spTree>
    <p:extLst>
      <p:ext uri="{BB962C8B-B14F-4D97-AF65-F5344CB8AC3E}">
        <p14:creationId xmlns:p14="http://schemas.microsoft.com/office/powerpoint/2010/main" val="453245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9E71-6701-4C81-99F6-8012BFFB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39B37A-9FFC-4DA5-96AA-0D60C762F5F7}"/>
              </a:ext>
            </a:extLst>
          </p:cNvPr>
          <p:cNvSpPr txBox="1"/>
          <p:nvPr/>
        </p:nvSpPr>
        <p:spPr>
          <a:xfrm>
            <a:off x="271010" y="2284215"/>
            <a:ext cx="2464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 as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as objects in dot notation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98A364-4B29-498C-A826-1E398E316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400" y="1896156"/>
            <a:ext cx="8526737" cy="451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84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9E71-6701-4C81-99F6-8012BFFB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and Subset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AB6ADF-AB0B-4D84-B197-BF52B5AF632C}"/>
              </a:ext>
            </a:extLst>
          </p:cNvPr>
          <p:cNvSpPr txBox="1"/>
          <p:nvPr/>
        </p:nvSpPr>
        <p:spPr>
          <a:xfrm>
            <a:off x="205022" y="2299272"/>
            <a:ext cx="2464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Stata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Periods (.) are Stata’s </a:t>
            </a:r>
            <a:r>
              <a:rPr lang="en-US" dirty="0" err="1"/>
              <a:t>missings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/>
              <a:t>findit</a:t>
            </a:r>
            <a:r>
              <a:rPr lang="en-US" i="1" dirty="0"/>
              <a:t> </a:t>
            </a:r>
            <a:r>
              <a:rPr lang="en-US" dirty="0"/>
              <a:t>searches the web for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| and &amp; are often used in conditionals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E0C6FE-E395-4208-B146-10C9754F2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289" y="1901514"/>
            <a:ext cx="65722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43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9E71-6701-4C81-99F6-8012BFFB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and Subset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AB6ADF-AB0B-4D84-B197-BF52B5AF632C}"/>
              </a:ext>
            </a:extLst>
          </p:cNvPr>
          <p:cNvSpPr txBox="1"/>
          <p:nvPr/>
        </p:nvSpPr>
        <p:spPr>
          <a:xfrm>
            <a:off x="205022" y="2299272"/>
            <a:ext cx="24649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 </a:t>
            </a:r>
            <a:r>
              <a:rPr lang="en-US" dirty="0" err="1"/>
              <a:t>missings</a:t>
            </a:r>
            <a:r>
              <a:rPr lang="en-US" dirty="0"/>
              <a:t> are</a:t>
            </a:r>
            <a:r>
              <a:rPr lang="en-US" i="1" dirty="0"/>
              <a:t> NA</a:t>
            </a:r>
            <a:r>
              <a:rPr lang="en-US" dirty="0"/>
              <a:t>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/>
              <a:t>sapply</a:t>
            </a:r>
            <a:r>
              <a:rPr lang="en-US" dirty="0"/>
              <a:t> is commonly used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Brackets define row and columns; here there is nothing after the common (no column defined) so all columns are used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B16DB9-9220-4109-B92E-D1E3624B1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244" y="1898707"/>
            <a:ext cx="62769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423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9E71-6701-4C81-99F6-8012BFFB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and Subset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AB6ADF-AB0B-4D84-B197-BF52B5AF632C}"/>
              </a:ext>
            </a:extLst>
          </p:cNvPr>
          <p:cNvSpPr txBox="1"/>
          <p:nvPr/>
        </p:nvSpPr>
        <p:spPr>
          <a:xfrm>
            <a:off x="205022" y="2299272"/>
            <a:ext cx="2464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/>
              <a:t>NaN</a:t>
            </a:r>
            <a:r>
              <a:rPr lang="en-US" dirty="0" err="1"/>
              <a:t>’s</a:t>
            </a:r>
            <a:r>
              <a:rPr lang="en-US" dirty="0"/>
              <a:t> are Python’s </a:t>
            </a:r>
            <a:r>
              <a:rPr lang="en-US" dirty="0" err="1"/>
              <a:t>missings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Dataframe</a:t>
            </a:r>
            <a:r>
              <a:rPr lang="en-US" dirty="0"/>
              <a:t> object is attached to functions using dot notation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Brackets and quotation marks define variables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26F9B2-D82D-4C12-9CD9-4466A758E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433" y="1892803"/>
            <a:ext cx="2868464" cy="7599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B88593-312F-42E3-8553-121CF48BD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433" y="2750937"/>
            <a:ext cx="3521363" cy="695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83E527-A8C2-4AA4-B79F-BC6815E29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7432" y="3551921"/>
            <a:ext cx="9241853" cy="138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289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32754-562C-4D12-98A3-FB6574FF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Recodes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A0289B-1E97-46E2-B629-C52E858EA80F}"/>
              </a:ext>
            </a:extLst>
          </p:cNvPr>
          <p:cNvSpPr txBox="1"/>
          <p:nvPr/>
        </p:nvSpPr>
        <p:spPr>
          <a:xfrm>
            <a:off x="131975" y="2366127"/>
            <a:ext cx="27265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Subsetted</a:t>
            </a:r>
            <a:r>
              <a:rPr lang="en-US" dirty="0"/>
              <a:t> teams to only include Germany matches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Want to define goals scored and goals conceded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understand if Germany was the home or away team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111F68-B96A-46FE-B0CC-5F9727402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481" y="1914475"/>
            <a:ext cx="9325041" cy="244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894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9E71-6701-4C81-99F6-8012BFFB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Recodes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AB6ADF-AB0B-4D84-B197-BF52B5AF632C}"/>
              </a:ext>
            </a:extLst>
          </p:cNvPr>
          <p:cNvSpPr txBox="1"/>
          <p:nvPr/>
        </p:nvSpPr>
        <p:spPr>
          <a:xfrm>
            <a:off x="205022" y="2299272"/>
            <a:ext cx="2464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Stata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i="1" dirty="0"/>
              <a:t>gen</a:t>
            </a:r>
            <a:r>
              <a:rPr lang="en-US" dirty="0"/>
              <a:t> and </a:t>
            </a:r>
            <a:r>
              <a:rPr lang="en-US" i="1" dirty="0"/>
              <a:t>replace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Relies on </a:t>
            </a:r>
            <a:r>
              <a:rPr lang="en-US" i="1" dirty="0"/>
              <a:t>if</a:t>
            </a:r>
            <a:r>
              <a:rPr lang="en-US" dirty="0"/>
              <a:t> conditions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6D5ED7-3173-4BBB-BA09-6698B13E2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719" y="1908241"/>
            <a:ext cx="90678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99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9E71-6701-4C81-99F6-8012BFFB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Recodes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AB6ADF-AB0B-4D84-B197-BF52B5AF632C}"/>
              </a:ext>
            </a:extLst>
          </p:cNvPr>
          <p:cNvSpPr txBox="1"/>
          <p:nvPr/>
        </p:nvSpPr>
        <p:spPr>
          <a:xfrm>
            <a:off x="205022" y="2299272"/>
            <a:ext cx="2464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 uses functions similar to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/>
              <a:t>Ifelse</a:t>
            </a:r>
            <a:r>
              <a:rPr lang="en-US" dirty="0"/>
              <a:t>() in R is equivalent to </a:t>
            </a:r>
            <a:r>
              <a:rPr lang="en-US" i="1" dirty="0"/>
              <a:t>if</a:t>
            </a:r>
            <a:r>
              <a:rPr lang="en-US" dirty="0"/>
              <a:t>() in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Could have coded similar to Stata based on bracket-based conditions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1A3E40-508D-4C37-8A43-24E7AF024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362" y="2203319"/>
            <a:ext cx="82200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78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9E71-6701-4C81-99F6-8012BFFB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Recodes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AB6ADF-AB0B-4D84-B197-BF52B5AF632C}"/>
              </a:ext>
            </a:extLst>
          </p:cNvPr>
          <p:cNvSpPr txBox="1"/>
          <p:nvPr/>
        </p:nvSpPr>
        <p:spPr>
          <a:xfrm>
            <a:off x="205021" y="2299272"/>
            <a:ext cx="26418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loc</a:t>
            </a:r>
            <a:r>
              <a:rPr lang="en-US" dirty="0"/>
              <a:t>[] is a conditional that searches for certain values within a certain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/>
              <a:t>fillna</a:t>
            </a:r>
            <a:r>
              <a:rPr lang="en-US" dirty="0"/>
              <a:t>() can be viewed as an append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6D622E-E246-4630-83F8-DB1121019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895" y="2201777"/>
            <a:ext cx="9345105" cy="14154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C8637B-E5D9-4397-9AA0-B85A5F51D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895" y="3934162"/>
            <a:ext cx="9345105" cy="131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56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9E71-6701-4C81-99F6-8012BFFB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Recode/Dummy Recode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39B37A-9FFC-4DA5-96AA-0D60C762F5F7}"/>
              </a:ext>
            </a:extLst>
          </p:cNvPr>
          <p:cNvSpPr txBox="1"/>
          <p:nvPr/>
        </p:nvSpPr>
        <p:spPr>
          <a:xfrm>
            <a:off x="1437474" y="3654687"/>
            <a:ext cx="10571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goals</a:t>
            </a:r>
            <a:r>
              <a:rPr lang="en-US" dirty="0"/>
              <a:t> and </a:t>
            </a:r>
            <a:r>
              <a:rPr lang="en-US" i="1" dirty="0"/>
              <a:t>conceded</a:t>
            </a:r>
            <a:r>
              <a:rPr lang="en-US" dirty="0"/>
              <a:t> variables correspond to whether Germany was home or away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subtraction can define a goal differential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Dummy recodes for Friendly v Competitive match can use logical syntax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785AEA-95C8-4F9D-A237-AB2B08ED9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474" y="4733925"/>
            <a:ext cx="10715625" cy="2124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4400E3-411E-4ED9-AD08-C6EF04061970}"/>
              </a:ext>
            </a:extLst>
          </p:cNvPr>
          <p:cNvSpPr txBox="1"/>
          <p:nvPr/>
        </p:nvSpPr>
        <p:spPr>
          <a:xfrm>
            <a:off x="1437474" y="2706449"/>
            <a:ext cx="1011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more recodes to go</a:t>
            </a:r>
          </a:p>
        </p:txBody>
      </p:sp>
    </p:spTree>
    <p:extLst>
      <p:ext uri="{BB962C8B-B14F-4D97-AF65-F5344CB8AC3E}">
        <p14:creationId xmlns:p14="http://schemas.microsoft.com/office/powerpoint/2010/main" val="2374287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9E71-6701-4C81-99F6-8012BFFB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AB6ADF-AB0B-4D84-B197-BF52B5AF632C}"/>
              </a:ext>
            </a:extLst>
          </p:cNvPr>
          <p:cNvSpPr txBox="1"/>
          <p:nvPr/>
        </p:nvSpPr>
        <p:spPr>
          <a:xfrm>
            <a:off x="205022" y="2299272"/>
            <a:ext cx="246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A0532C-6B9A-4E11-86EA-89B190C31965}"/>
              </a:ext>
            </a:extLst>
          </p:cNvPr>
          <p:cNvSpPr txBox="1"/>
          <p:nvPr/>
        </p:nvSpPr>
        <p:spPr>
          <a:xfrm>
            <a:off x="205022" y="3757081"/>
            <a:ext cx="246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3423FF-4B75-4D7F-99B8-11BE9B7E22A2}"/>
              </a:ext>
            </a:extLst>
          </p:cNvPr>
          <p:cNvSpPr txBox="1"/>
          <p:nvPr/>
        </p:nvSpPr>
        <p:spPr>
          <a:xfrm>
            <a:off x="205022" y="5130047"/>
            <a:ext cx="246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CB99B6-DE17-4B73-9733-C1D95C482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655" y="3757081"/>
            <a:ext cx="8082878" cy="8182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A18112-CB9E-40A8-A15A-D5799AF97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654" y="5130047"/>
            <a:ext cx="8082877" cy="8182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90C77B-F1C2-4022-AD95-8CE93A5D1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2654" y="2306372"/>
            <a:ext cx="8082876" cy="79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17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62A6-E82F-4BF3-80C8-090A68842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Stata v R v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93C95-94B5-4FFD-BEEA-9B1777B16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3894690" cy="3636511"/>
          </a:xfrm>
        </p:spPr>
        <p:txBody>
          <a:bodyPr/>
          <a:lstStyle/>
          <a:p>
            <a:r>
              <a:rPr lang="en-US" dirty="0"/>
              <a:t>Stata</a:t>
            </a:r>
          </a:p>
          <a:p>
            <a:pPr lvl="1"/>
            <a:r>
              <a:rPr lang="en-US" dirty="0"/>
              <a:t>Interpretative</a:t>
            </a:r>
          </a:p>
          <a:p>
            <a:pPr lvl="1"/>
            <a:r>
              <a:rPr lang="en-US" dirty="0"/>
              <a:t>Not object orientated</a:t>
            </a:r>
          </a:p>
          <a:p>
            <a:pPr lvl="1"/>
            <a:r>
              <a:rPr lang="en-US" dirty="0"/>
              <a:t>Command driven</a:t>
            </a:r>
          </a:p>
          <a:p>
            <a:pPr lvl="1"/>
            <a:r>
              <a:rPr lang="en-US" dirty="0"/>
              <a:t>Proprietary</a:t>
            </a:r>
          </a:p>
          <a:p>
            <a:pPr lvl="1"/>
            <a:r>
              <a:rPr lang="en-US" dirty="0"/>
              <a:t>Designed for social scientists, particularly economists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A52F93-3744-4ABD-B1AF-228E4C1B8CC2}"/>
              </a:ext>
            </a:extLst>
          </p:cNvPr>
          <p:cNvSpPr txBox="1">
            <a:spLocks/>
          </p:cNvSpPr>
          <p:nvPr/>
        </p:nvSpPr>
        <p:spPr>
          <a:xfrm>
            <a:off x="4496737" y="2259127"/>
            <a:ext cx="2988145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</a:t>
            </a:r>
          </a:p>
          <a:p>
            <a:pPr lvl="1"/>
            <a:r>
              <a:rPr lang="en-US" dirty="0"/>
              <a:t>Interpretative</a:t>
            </a:r>
          </a:p>
          <a:p>
            <a:pPr lvl="1"/>
            <a:r>
              <a:rPr lang="en-US" dirty="0"/>
              <a:t>Object orientated</a:t>
            </a:r>
          </a:p>
          <a:p>
            <a:pPr lvl="1"/>
            <a:r>
              <a:rPr lang="en-US" dirty="0"/>
              <a:t>Function driven</a:t>
            </a:r>
          </a:p>
          <a:p>
            <a:pPr lvl="1"/>
            <a:r>
              <a:rPr lang="en-US" dirty="0"/>
              <a:t>Open source</a:t>
            </a:r>
          </a:p>
          <a:p>
            <a:pPr lvl="1"/>
            <a:r>
              <a:rPr lang="en-US" dirty="0"/>
              <a:t>Designed for statisticians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F5B5A9-3AD6-4328-BC7A-9103AFFE1D0D}"/>
              </a:ext>
            </a:extLst>
          </p:cNvPr>
          <p:cNvSpPr txBox="1">
            <a:spLocks/>
          </p:cNvSpPr>
          <p:nvPr/>
        </p:nvSpPr>
        <p:spPr>
          <a:xfrm>
            <a:off x="7478600" y="2752627"/>
            <a:ext cx="3767577" cy="31430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Python</a:t>
            </a:r>
          </a:p>
          <a:p>
            <a:pPr lvl="1"/>
            <a:r>
              <a:rPr lang="en-US" dirty="0"/>
              <a:t>Interpretative/Compiled</a:t>
            </a:r>
          </a:p>
          <a:p>
            <a:pPr lvl="1"/>
            <a:r>
              <a:rPr lang="en-US" dirty="0"/>
              <a:t>Object orientated</a:t>
            </a:r>
          </a:p>
          <a:p>
            <a:pPr lvl="1"/>
            <a:r>
              <a:rPr lang="en-US" dirty="0"/>
              <a:t>Function/dot notation driven</a:t>
            </a:r>
          </a:p>
          <a:p>
            <a:pPr lvl="1"/>
            <a:r>
              <a:rPr lang="en-US" dirty="0"/>
              <a:t>Open source</a:t>
            </a:r>
          </a:p>
          <a:p>
            <a:pPr lvl="1"/>
            <a:r>
              <a:rPr lang="en-US" dirty="0"/>
              <a:t>Designed for computer scientists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1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9E71-6701-4C81-99F6-8012BFFB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Recode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AB6ADF-AB0B-4D84-B197-BF52B5AF632C}"/>
              </a:ext>
            </a:extLst>
          </p:cNvPr>
          <p:cNvSpPr txBox="1"/>
          <p:nvPr/>
        </p:nvSpPr>
        <p:spPr>
          <a:xfrm>
            <a:off x="205022" y="2299272"/>
            <a:ext cx="246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CF8E11-EED6-4DCE-94C2-21D5F88A8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447" y="5099749"/>
            <a:ext cx="7696988" cy="8391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24D45F-1169-4D17-8503-773C087BF4E9}"/>
              </a:ext>
            </a:extLst>
          </p:cNvPr>
          <p:cNvSpPr txBox="1"/>
          <p:nvPr/>
        </p:nvSpPr>
        <p:spPr>
          <a:xfrm>
            <a:off x="205022" y="3757081"/>
            <a:ext cx="246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B321D4-1074-4221-BF77-7642C990FA72}"/>
              </a:ext>
            </a:extLst>
          </p:cNvPr>
          <p:cNvSpPr txBox="1"/>
          <p:nvPr/>
        </p:nvSpPr>
        <p:spPr>
          <a:xfrm>
            <a:off x="205022" y="5064060"/>
            <a:ext cx="246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27E46E-73BC-4679-9653-9A20471AF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447" y="2401863"/>
            <a:ext cx="7696988" cy="7513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CD5311-7F65-47EE-9470-7BA98FE35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447" y="3735871"/>
            <a:ext cx="7696988" cy="75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08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9E71-6701-4C81-99F6-8012BFFB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Tabs and Props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AB6ADF-AB0B-4D84-B197-BF52B5AF632C}"/>
              </a:ext>
            </a:extLst>
          </p:cNvPr>
          <p:cNvSpPr txBox="1"/>
          <p:nvPr/>
        </p:nvSpPr>
        <p:spPr>
          <a:xfrm>
            <a:off x="205022" y="2299272"/>
            <a:ext cx="246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684FF8-2242-4FDE-BEBE-EDF83D01E9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85"/>
          <a:stretch/>
        </p:blipFill>
        <p:spPr>
          <a:xfrm>
            <a:off x="2903063" y="2299272"/>
            <a:ext cx="5915133" cy="1295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7246A2-B8FE-4259-888A-FC020B74F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063" y="4398386"/>
            <a:ext cx="5915133" cy="1672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F0E847-B539-4497-8A78-921B970832BF}"/>
              </a:ext>
            </a:extLst>
          </p:cNvPr>
          <p:cNvSpPr txBox="1"/>
          <p:nvPr/>
        </p:nvSpPr>
        <p:spPr>
          <a:xfrm>
            <a:off x="205022" y="4398387"/>
            <a:ext cx="246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445830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9E71-6701-4C81-99F6-8012BFFB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Tabs and Props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AB6ADF-AB0B-4D84-B197-BF52B5AF632C}"/>
              </a:ext>
            </a:extLst>
          </p:cNvPr>
          <p:cNvSpPr txBox="1"/>
          <p:nvPr/>
        </p:nvSpPr>
        <p:spPr>
          <a:xfrm>
            <a:off x="205022" y="2443440"/>
            <a:ext cx="246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89B57A-7A35-49F9-9C44-1E7A76530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734" y="3838575"/>
            <a:ext cx="7286625" cy="3019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84E95A-EC71-4AF7-829F-0F78F86618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49"/>
          <a:stretch/>
        </p:blipFill>
        <p:spPr>
          <a:xfrm>
            <a:off x="3010734" y="2483938"/>
            <a:ext cx="72866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58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9E71-6701-4C81-99F6-8012BFFB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AB6ADF-AB0B-4D84-B197-BF52B5AF632C}"/>
              </a:ext>
            </a:extLst>
          </p:cNvPr>
          <p:cNvSpPr txBox="1"/>
          <p:nvPr/>
        </p:nvSpPr>
        <p:spPr>
          <a:xfrm>
            <a:off x="205022" y="2299272"/>
            <a:ext cx="2137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done in one 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2CA3EA-E6F2-44AD-8DC0-9ECC7072A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665" y="2587856"/>
            <a:ext cx="9849335" cy="353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69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9E71-6701-4C81-99F6-8012BFFB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AB6ADF-AB0B-4D84-B197-BF52B5AF632C}"/>
              </a:ext>
            </a:extLst>
          </p:cNvPr>
          <p:cNvSpPr txBox="1"/>
          <p:nvPr/>
        </p:nvSpPr>
        <p:spPr>
          <a:xfrm>
            <a:off x="205022" y="2299272"/>
            <a:ext cx="2464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a </a:t>
            </a:r>
            <a:r>
              <a:rPr lang="en-US" i="1" dirty="0" err="1"/>
              <a:t>group_by</a:t>
            </a:r>
            <a:r>
              <a:rPr lang="en-US" dirty="0"/>
              <a:t>() and then </a:t>
            </a:r>
            <a:r>
              <a:rPr lang="en-US" i="1" dirty="0"/>
              <a:t>summarize</a:t>
            </a:r>
            <a:r>
              <a:rPr lang="en-US" dirty="0"/>
              <a:t>()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F703FF-DC32-4029-830F-D36E88988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627" y="2299272"/>
            <a:ext cx="78105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45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9E71-6701-4C81-99F6-8012BFFB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AB6ADF-AB0B-4D84-B197-BF52B5AF632C}"/>
              </a:ext>
            </a:extLst>
          </p:cNvPr>
          <p:cNvSpPr txBox="1"/>
          <p:nvPr/>
        </p:nvSpPr>
        <p:spPr>
          <a:xfrm>
            <a:off x="205022" y="2299272"/>
            <a:ext cx="2464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Stata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Needs complex loop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0A78B8-F0CE-469B-97D4-D7E828271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394" y="2299272"/>
            <a:ext cx="9317464" cy="277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84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9E71-6701-4C81-99F6-8012BFFB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AB6ADF-AB0B-4D84-B197-BF52B5AF632C}"/>
              </a:ext>
            </a:extLst>
          </p:cNvPr>
          <p:cNvSpPr txBox="1"/>
          <p:nvPr/>
        </p:nvSpPr>
        <p:spPr>
          <a:xfrm>
            <a:off x="205022" y="2299272"/>
            <a:ext cx="246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C7DE60-114D-42D9-827F-FF60D79EE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153" y="2299272"/>
            <a:ext cx="8620125" cy="1362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28C1C0-09A5-4197-B22E-E00AE0C02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153" y="3668606"/>
            <a:ext cx="4392251" cy="318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43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9E71-6701-4C81-99F6-8012BFFB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AB6ADF-AB0B-4D84-B197-BF52B5AF632C}"/>
              </a:ext>
            </a:extLst>
          </p:cNvPr>
          <p:cNvSpPr txBox="1"/>
          <p:nvPr/>
        </p:nvSpPr>
        <p:spPr>
          <a:xfrm>
            <a:off x="205022" y="2299272"/>
            <a:ext cx="246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7D9C3E-30C4-4A81-B7C1-AF12B15C12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67"/>
          <a:stretch/>
        </p:blipFill>
        <p:spPr>
          <a:xfrm>
            <a:off x="2900128" y="2299272"/>
            <a:ext cx="8308342" cy="1000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2E97A9-550E-42B8-86B9-DB8ED7F83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129" y="3298529"/>
            <a:ext cx="4367938" cy="355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9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9E71-6701-4C81-99F6-8012BFFB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AB6ADF-AB0B-4D84-B197-BF52B5AF632C}"/>
              </a:ext>
            </a:extLst>
          </p:cNvPr>
          <p:cNvSpPr txBox="1"/>
          <p:nvPr/>
        </p:nvSpPr>
        <p:spPr>
          <a:xfrm>
            <a:off x="205022" y="2299272"/>
            <a:ext cx="246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E0EFE8-9426-4B5E-97B2-09450A878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749" y="1908435"/>
            <a:ext cx="6955271" cy="494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58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9E71-6701-4C81-99F6-8012BFFB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Graphs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AB6ADF-AB0B-4D84-B197-BF52B5AF632C}"/>
              </a:ext>
            </a:extLst>
          </p:cNvPr>
          <p:cNvSpPr txBox="1"/>
          <p:nvPr/>
        </p:nvSpPr>
        <p:spPr>
          <a:xfrm>
            <a:off x="205022" y="2299272"/>
            <a:ext cx="246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83625D-AD8F-4A58-B652-BA8865E56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957" y="1894788"/>
            <a:ext cx="6835052" cy="496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C99B-2A54-4F96-962E-E43F1046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Stata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0D7820-1609-4AE2-85ED-19C05E3E5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468" y="1883533"/>
            <a:ext cx="9354532" cy="497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43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9E71-6701-4C81-99F6-8012BFFB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Graphs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AB6ADF-AB0B-4D84-B197-BF52B5AF632C}"/>
              </a:ext>
            </a:extLst>
          </p:cNvPr>
          <p:cNvSpPr txBox="1"/>
          <p:nvPr/>
        </p:nvSpPr>
        <p:spPr>
          <a:xfrm>
            <a:off x="205022" y="2299272"/>
            <a:ext cx="246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23CF7C-F00B-4FD3-9246-568B6AF42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242" y="1900408"/>
            <a:ext cx="6084795" cy="495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7596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9E71-6701-4C81-99F6-8012BFFB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Graphs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AB6ADF-AB0B-4D84-B197-BF52B5AF632C}"/>
              </a:ext>
            </a:extLst>
          </p:cNvPr>
          <p:cNvSpPr txBox="1"/>
          <p:nvPr/>
        </p:nvSpPr>
        <p:spPr>
          <a:xfrm>
            <a:off x="205022" y="2299272"/>
            <a:ext cx="246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D13567-90DC-4D81-849A-15A2C0378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323" y="1883272"/>
            <a:ext cx="6683604" cy="497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129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9E71-6701-4C81-99F6-8012BFFB52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7569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B079-CAB1-450C-99FC-60C05A38E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Studio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1B9C40-7852-4497-B5B0-20D528B08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129" y="1894789"/>
            <a:ext cx="9360872" cy="496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4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F0EA2-A630-47E4-9A16-B686175C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Interface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5A1D23-17B1-45A7-A75C-6F43CFB2B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049" y="1885361"/>
            <a:ext cx="9327952" cy="497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03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58F27-7467-4FD8-880A-9166CE047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Interface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1586DF-CDF3-4FEF-A68D-049B0095B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320" y="1915632"/>
            <a:ext cx="9194795" cy="494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10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9E71-6701-4C81-99F6-8012BFFB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Working Directory</a:t>
            </a:r>
          </a:p>
        </p:txBody>
      </p:sp>
      <p:pic>
        <p:nvPicPr>
          <p:cNvPr id="1027" name="Picture 3" descr="C:\Users\siebe\AppData\Local\Packages\Microsoft.Office.OneNote_8wekyb3d8bbwe\TempState\msohtmlclip\clip_image002.png">
            <a:extLst>
              <a:ext uri="{FF2B5EF4-FFF2-40B4-BE49-F238E27FC236}">
                <a16:creationId xmlns:a16="http://schemas.microsoft.com/office/drawing/2014/main" id="{A3282222-F2FF-4FD9-8A10-E63D0D3F2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22" y="4162631"/>
            <a:ext cx="637222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iebe\AppData\Local\Packages\Microsoft.Office.OneNote_8wekyb3d8bbwe\TempState\msohtmlclip\clip_image003.png">
            <a:extLst>
              <a:ext uri="{FF2B5EF4-FFF2-40B4-BE49-F238E27FC236}">
                <a16:creationId xmlns:a16="http://schemas.microsoft.com/office/drawing/2014/main" id="{18264EC9-C94F-4554-8DB2-0BC8ACAD3B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79"/>
          <a:stretch/>
        </p:blipFill>
        <p:spPr bwMode="auto">
          <a:xfrm>
            <a:off x="205023" y="5532832"/>
            <a:ext cx="8305800" cy="38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siebe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2DD3503B-8B39-4F89-951F-4BCF49212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22" y="2668604"/>
            <a:ext cx="709612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AB6ADF-AB0B-4D84-B197-BF52B5AF632C}"/>
              </a:ext>
            </a:extLst>
          </p:cNvPr>
          <p:cNvSpPr txBox="1"/>
          <p:nvPr/>
        </p:nvSpPr>
        <p:spPr>
          <a:xfrm>
            <a:off x="205022" y="2299272"/>
            <a:ext cx="246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C99295-F6D1-479F-99EA-3019A33E6D5A}"/>
              </a:ext>
            </a:extLst>
          </p:cNvPr>
          <p:cNvSpPr txBox="1"/>
          <p:nvPr/>
        </p:nvSpPr>
        <p:spPr>
          <a:xfrm>
            <a:off x="205022" y="3793299"/>
            <a:ext cx="246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39B37A-9FFC-4DA5-96AA-0D60C762F5F7}"/>
              </a:ext>
            </a:extLst>
          </p:cNvPr>
          <p:cNvSpPr txBox="1"/>
          <p:nvPr/>
        </p:nvSpPr>
        <p:spPr>
          <a:xfrm>
            <a:off x="205022" y="5168817"/>
            <a:ext cx="246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760E6F-3BE7-4857-A040-589BFF4E31FC}"/>
              </a:ext>
            </a:extLst>
          </p:cNvPr>
          <p:cNvSpPr txBox="1"/>
          <p:nvPr/>
        </p:nvSpPr>
        <p:spPr>
          <a:xfrm>
            <a:off x="7301147" y="2932328"/>
            <a:ext cx="2464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*must have double quotes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C698F5-BDD1-4D34-8093-44953D631F65}"/>
              </a:ext>
            </a:extLst>
          </p:cNvPr>
          <p:cNvSpPr txBox="1"/>
          <p:nvPr/>
        </p:nvSpPr>
        <p:spPr>
          <a:xfrm>
            <a:off x="6577246" y="4337182"/>
            <a:ext cx="4273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*must have forward or double back slashes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1BBDA54-6502-4C1C-9AEA-C0123F5750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022" y="5960775"/>
            <a:ext cx="7025337" cy="61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12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9E71-6701-4C81-99F6-8012BFFB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AB6ADF-AB0B-4D84-B197-BF52B5AF632C}"/>
              </a:ext>
            </a:extLst>
          </p:cNvPr>
          <p:cNvSpPr txBox="1"/>
          <p:nvPr/>
        </p:nvSpPr>
        <p:spPr>
          <a:xfrm>
            <a:off x="205022" y="2299272"/>
            <a:ext cx="2464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Stata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Runs commands immediately as opposed to saving as an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in</a:t>
            </a:r>
            <a:r>
              <a:rPr lang="en-US" dirty="0"/>
              <a:t> and </a:t>
            </a:r>
            <a:r>
              <a:rPr lang="en-US" i="1" dirty="0"/>
              <a:t>if</a:t>
            </a:r>
            <a:r>
              <a:rPr lang="en-US" dirty="0"/>
              <a:t> conditionals are commonly used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AC3090-327C-4F58-BBF0-49399DACC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363" y="1904214"/>
            <a:ext cx="4374731" cy="18947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B1736A-4AE8-4CB0-808C-40A77D906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363" y="3799002"/>
            <a:ext cx="7917984" cy="2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463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9E71-6701-4C81-99F6-8012BFFB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C99295-F6D1-479F-99EA-3019A33E6D5A}"/>
              </a:ext>
            </a:extLst>
          </p:cNvPr>
          <p:cNvSpPr txBox="1"/>
          <p:nvPr/>
        </p:nvSpPr>
        <p:spPr>
          <a:xfrm>
            <a:off x="487827" y="2285010"/>
            <a:ext cx="2464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Dataframes</a:t>
            </a:r>
            <a:r>
              <a:rPr lang="en-US" dirty="0"/>
              <a:t> are saved as an object which is used as a prefix for variables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F1F567-3B7D-4443-A8D4-90A0869CF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303" y="1931119"/>
            <a:ext cx="3470248" cy="19896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AF649C-4A8A-477B-8F84-4D505E50F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302" y="4088990"/>
            <a:ext cx="8629351" cy="215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48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414</Words>
  <Application>Microsoft Office PowerPoint</Application>
  <PresentationFormat>Widescreen</PresentationFormat>
  <Paragraphs>128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Century Gothic</vt:lpstr>
      <vt:lpstr>Wingdings 2</vt:lpstr>
      <vt:lpstr>Quotable</vt:lpstr>
      <vt:lpstr>Stata  v  R  v  Python</vt:lpstr>
      <vt:lpstr>Stata v R v Python</vt:lpstr>
      <vt:lpstr>Stata Interface</vt:lpstr>
      <vt:lpstr>R Studio Interface</vt:lpstr>
      <vt:lpstr>Jupyter Interface</vt:lpstr>
      <vt:lpstr>Jupyter Interface</vt:lpstr>
      <vt:lpstr>Set Working Directory</vt:lpstr>
      <vt:lpstr>Loading Dataset</vt:lpstr>
      <vt:lpstr>Loading Dataset</vt:lpstr>
      <vt:lpstr>Loading Dataset</vt:lpstr>
      <vt:lpstr>Check and Subset</vt:lpstr>
      <vt:lpstr>Check and Subset</vt:lpstr>
      <vt:lpstr>Check and Subset</vt:lpstr>
      <vt:lpstr>Conditional Recodes</vt:lpstr>
      <vt:lpstr>Conditional Recodes</vt:lpstr>
      <vt:lpstr>Conditional Recodes</vt:lpstr>
      <vt:lpstr>Conditional Recodes</vt:lpstr>
      <vt:lpstr>Simple Recode/Dummy Recode</vt:lpstr>
      <vt:lpstr>Simple Recode</vt:lpstr>
      <vt:lpstr>Dummy Recode</vt:lpstr>
      <vt:lpstr>Tabs and Props</vt:lpstr>
      <vt:lpstr>Tabs and Props</vt:lpstr>
      <vt:lpstr>Pivot Table</vt:lpstr>
      <vt:lpstr>Pivot Table</vt:lpstr>
      <vt:lpstr>Pivot Table</vt:lpstr>
      <vt:lpstr>Histogram</vt:lpstr>
      <vt:lpstr>Histogram</vt:lpstr>
      <vt:lpstr>Histogram</vt:lpstr>
      <vt:lpstr>Line Graphs</vt:lpstr>
      <vt:lpstr>Line Graphs</vt:lpstr>
      <vt:lpstr>Line Graphs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Siebel</dc:creator>
  <cp:lastModifiedBy>Michael Siebel</cp:lastModifiedBy>
  <cp:revision>28</cp:revision>
  <dcterms:created xsi:type="dcterms:W3CDTF">2018-09-14T19:54:26Z</dcterms:created>
  <dcterms:modified xsi:type="dcterms:W3CDTF">2018-09-20T05:48:42Z</dcterms:modified>
</cp:coreProperties>
</file>