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624C9-8653-44ED-A72C-18D8C3881E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Counting Balls in Nets:  A Prediction of German Goals in the 2018 World Cup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BDDBC-FAEF-44BC-A41B-F31C82FD3D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Michael </a:t>
            </a:r>
            <a:r>
              <a:rPr lang="en-US" dirty="0"/>
              <a:t>Siebel</a:t>
            </a:r>
          </a:p>
        </p:txBody>
      </p:sp>
    </p:spTree>
    <p:extLst>
      <p:ext uri="{BB962C8B-B14F-4D97-AF65-F5344CB8AC3E}">
        <p14:creationId xmlns:p14="http://schemas.microsoft.com/office/powerpoint/2010/main" val="284555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E690D-A4E6-4034-8AF4-9F578A19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CE224-C7E0-4E61-8336-189DDA403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Bayesian model was more conservative</a:t>
            </a:r>
          </a:p>
          <a:p>
            <a:pPr lvl="1"/>
            <a:r>
              <a:rPr lang="en-US" dirty="0"/>
              <a:t>Used low, historic median goals of 1.14 as prior</a:t>
            </a:r>
          </a:p>
          <a:p>
            <a:pPr lvl="1"/>
            <a:r>
              <a:rPr lang="en-US" dirty="0"/>
              <a:t>Betting odds would likely made it more aggressive than Frequentist</a:t>
            </a:r>
          </a:p>
          <a:p>
            <a:r>
              <a:rPr lang="en-US" dirty="0"/>
              <a:t>Model’s are generally weak</a:t>
            </a:r>
          </a:p>
          <a:p>
            <a:pPr lvl="1"/>
            <a:r>
              <a:rPr lang="en-US" dirty="0"/>
              <a:t>Credibility interval is large</a:t>
            </a:r>
          </a:p>
          <a:p>
            <a:pPr lvl="1"/>
            <a:r>
              <a:rPr lang="en-US" dirty="0"/>
              <a:t>Low sample of tournament play with current team</a:t>
            </a:r>
          </a:p>
          <a:p>
            <a:r>
              <a:rPr lang="en-US" dirty="0"/>
              <a:t>Use of prior will have a large effect</a:t>
            </a:r>
          </a:p>
        </p:txBody>
      </p:sp>
    </p:spTree>
    <p:extLst>
      <p:ext uri="{BB962C8B-B14F-4D97-AF65-F5344CB8AC3E}">
        <p14:creationId xmlns:p14="http://schemas.microsoft.com/office/powerpoint/2010/main" val="209530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B15B4-2F01-4279-8EDD-8F2F3364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859F8-945E-4BC9-9598-2396F5778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Moneyball: The Art of Winning an Unfair Game (2003)</a:t>
            </a:r>
          </a:p>
          <a:p>
            <a:pPr lvl="1"/>
            <a:r>
              <a:rPr lang="en-US" dirty="0"/>
              <a:t>By</a:t>
            </a:r>
            <a:r>
              <a:rPr lang="en-US" i="1" dirty="0"/>
              <a:t> </a:t>
            </a:r>
            <a:r>
              <a:rPr lang="en-US" dirty="0"/>
              <a:t>Michal Lewis </a:t>
            </a:r>
          </a:p>
          <a:p>
            <a:pPr lvl="1"/>
            <a:r>
              <a:rPr lang="en-US" dirty="0"/>
              <a:t>Baseball statistics on player performances</a:t>
            </a:r>
          </a:p>
          <a:p>
            <a:pPr lvl="1"/>
            <a:r>
              <a:rPr lang="en-US" dirty="0"/>
              <a:t>Statistical techniques over coaches, scouts, journalists, and pundits expertise</a:t>
            </a:r>
          </a:p>
          <a:p>
            <a:r>
              <a:rPr lang="en-US" dirty="0" err="1"/>
              <a:t>S</a:t>
            </a:r>
            <a:r>
              <a:rPr lang="en-US" i="1" dirty="0" err="1"/>
              <a:t>occernomics</a:t>
            </a:r>
            <a:r>
              <a:rPr lang="en-US" i="1" dirty="0"/>
              <a:t> (2009)</a:t>
            </a:r>
          </a:p>
          <a:p>
            <a:pPr lvl="1"/>
            <a:r>
              <a:rPr lang="en-US" dirty="0"/>
              <a:t>By Simon </a:t>
            </a:r>
            <a:r>
              <a:rPr lang="en-US" dirty="0" err="1"/>
              <a:t>Kuper</a:t>
            </a:r>
            <a:r>
              <a:rPr lang="en-US" dirty="0"/>
              <a:t> and Stefan Szymanski </a:t>
            </a:r>
          </a:p>
          <a:p>
            <a:pPr lvl="1"/>
            <a:r>
              <a:rPr lang="en-US" dirty="0"/>
              <a:t>Soccer statistics on team performances</a:t>
            </a:r>
          </a:p>
          <a:p>
            <a:pPr lvl="1"/>
            <a:r>
              <a:rPr lang="en-US" dirty="0"/>
              <a:t>Fluid gameplay does not lend itself well to statistics</a:t>
            </a:r>
          </a:p>
          <a:p>
            <a:pPr lvl="1"/>
            <a:r>
              <a:rPr lang="en-US" dirty="0"/>
              <a:t>Research tends to make more use of Bayesian priors</a:t>
            </a:r>
          </a:p>
        </p:txBody>
      </p:sp>
    </p:spTree>
    <p:extLst>
      <p:ext uri="{BB962C8B-B14F-4D97-AF65-F5344CB8AC3E}">
        <p14:creationId xmlns:p14="http://schemas.microsoft.com/office/powerpoint/2010/main" val="695891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99089-6068-4C2A-855B-9E424CA85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DE283-A933-441A-9B57-3DE23259C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r>
              <a:rPr lang="en-US" dirty="0"/>
              <a:t>Predict goals from last tournament’s winners (Germany)</a:t>
            </a:r>
          </a:p>
          <a:p>
            <a:pPr lvl="1"/>
            <a:r>
              <a:rPr lang="en-US" dirty="0"/>
              <a:t>2010 World Cup was one of the lowest scoring</a:t>
            </a:r>
          </a:p>
          <a:p>
            <a:pPr lvl="1"/>
            <a:r>
              <a:rPr lang="en-US" dirty="0"/>
              <a:t>2014 World Cup was one of the highest scoring</a:t>
            </a:r>
          </a:p>
          <a:p>
            <a:pPr lvl="1"/>
            <a:r>
              <a:rPr lang="en-US" dirty="0"/>
              <a:t>Germany had high goal scoring totals in both</a:t>
            </a:r>
          </a:p>
          <a:p>
            <a:pPr lvl="2"/>
            <a:r>
              <a:rPr lang="en-US" dirty="0"/>
              <a:t>16 in 2010 WC</a:t>
            </a:r>
          </a:p>
          <a:p>
            <a:pPr lvl="2"/>
            <a:r>
              <a:rPr lang="en-US" dirty="0"/>
              <a:t>18 in 2014 WC</a:t>
            </a:r>
          </a:p>
          <a:p>
            <a:pPr lvl="2"/>
            <a:r>
              <a:rPr lang="en-US" dirty="0"/>
              <a:t>Scored 43  in 10 games during qualifying</a:t>
            </a:r>
          </a:p>
          <a:p>
            <a:r>
              <a:rPr lang="en-US" dirty="0"/>
              <a:t>Germany has played Mexico (June 17) and Sweden (June 23)</a:t>
            </a:r>
          </a:p>
        </p:txBody>
      </p:sp>
    </p:spTree>
    <p:extLst>
      <p:ext uri="{BB962C8B-B14F-4D97-AF65-F5344CB8AC3E}">
        <p14:creationId xmlns:p14="http://schemas.microsoft.com/office/powerpoint/2010/main" val="55530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65C1A-27AB-45BD-B0EA-06D7FD15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4B634-261D-4AF7-A5B3-F7C4F1CA3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Three datasets:</a:t>
            </a:r>
          </a:p>
          <a:p>
            <a:pPr lvl="1"/>
            <a:r>
              <a:rPr lang="en-US" dirty="0"/>
              <a:t>International Soccer matches from 1872 to 2018</a:t>
            </a:r>
          </a:p>
          <a:p>
            <a:pPr lvl="1"/>
            <a:r>
              <a:rPr lang="en-US" dirty="0"/>
              <a:t>FIFA rankings from 1993 to 2018</a:t>
            </a:r>
          </a:p>
          <a:p>
            <a:pPr lvl="1"/>
            <a:r>
              <a:rPr lang="en-US" dirty="0"/>
              <a:t>Upcoming FIFA World Cup 2018 match fixtures</a:t>
            </a:r>
          </a:p>
          <a:p>
            <a:r>
              <a:rPr lang="en-US" dirty="0"/>
              <a:t>Created primarily from </a:t>
            </a:r>
            <a:r>
              <a:rPr lang="en-US" dirty="0" err="1"/>
              <a:t>webscrapping</a:t>
            </a:r>
            <a:r>
              <a:rPr lang="en-US" dirty="0"/>
              <a:t> from Wikipedia, fifa.com, rsssf.com, and individual football associations' websites</a:t>
            </a:r>
          </a:p>
          <a:p>
            <a:r>
              <a:rPr lang="en-US" dirty="0"/>
              <a:t>Posted on Kaggle</a:t>
            </a:r>
          </a:p>
          <a:p>
            <a:r>
              <a:rPr lang="en-US" dirty="0"/>
              <a:t>Main final dataset contained goals scored by Germany from 1950 to 2018</a:t>
            </a:r>
          </a:p>
          <a:p>
            <a:pPr lvl="1"/>
            <a:r>
              <a:rPr lang="en-US" dirty="0"/>
              <a:t>Level of analysis:  Matches</a:t>
            </a:r>
          </a:p>
          <a:p>
            <a:pPr lvl="1"/>
            <a:r>
              <a:rPr lang="en-US" dirty="0"/>
              <a:t>Unit of analysis:  Goals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5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EE0D-26E7-4AE4-BC78-2D5CC24A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C7137-5301-4F08-866D-D126DEBE4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6763616" cy="39130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count data (goals)</a:t>
            </a:r>
          </a:p>
          <a:p>
            <a:pPr lvl="1"/>
            <a:r>
              <a:rPr lang="en-US" dirty="0"/>
              <a:t>Goals tend to crowd around 1 and rarely go above 5</a:t>
            </a:r>
          </a:p>
          <a:p>
            <a:pPr lvl="1"/>
            <a:r>
              <a:rPr lang="en-US" dirty="0"/>
              <a:t>Fits a Poisson distribution</a:t>
            </a:r>
          </a:p>
          <a:p>
            <a:r>
              <a:rPr lang="en-US" dirty="0"/>
              <a:t>Using a Generalized Linear Model with a Poisson link function</a:t>
            </a:r>
          </a:p>
          <a:p>
            <a:r>
              <a:rPr lang="en-US" dirty="0"/>
              <a:t>Aiming to generate predicted probabilities for goal counts</a:t>
            </a:r>
          </a:p>
          <a:p>
            <a:r>
              <a:rPr lang="en-US" dirty="0"/>
              <a:t>Bayesian model (MCMC) will use median average Germany goals since 1950 as a prior</a:t>
            </a:r>
          </a:p>
          <a:p>
            <a:pPr lvl="1"/>
            <a:r>
              <a:rPr lang="en-US" dirty="0"/>
              <a:t>Germany scored an average of 1.14 goals</a:t>
            </a:r>
          </a:p>
          <a:p>
            <a:pPr lvl="1"/>
            <a:r>
              <a:rPr lang="en-US" dirty="0"/>
              <a:t>This is low compared to recent years</a:t>
            </a:r>
          </a:p>
          <a:p>
            <a:r>
              <a:rPr lang="en-US" dirty="0"/>
              <a:t>Will compare results with Frequentist modeled predicted probabilities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652A6B-9FFC-4F29-97BD-B39DE545B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939" y="2600407"/>
            <a:ext cx="4137061" cy="295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42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E8AED-5A02-4317-9EBA-6718042B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German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E5582-2D9C-4CB1-88F8-D082B4614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302127" cy="4453816"/>
          </a:xfrm>
        </p:spPr>
        <p:txBody>
          <a:bodyPr/>
          <a:lstStyle/>
          <a:p>
            <a:r>
              <a:rPr lang="en-US" dirty="0"/>
              <a:t>Germany is normally highly ranked (low on the y-scale)</a:t>
            </a:r>
          </a:p>
          <a:p>
            <a:r>
              <a:rPr lang="en-US" dirty="0"/>
              <a:t>Germany’s goal differential is largely positive</a:t>
            </a:r>
          </a:p>
          <a:p>
            <a:pPr lvl="1"/>
            <a:r>
              <a:rPr lang="en-US" dirty="0"/>
              <a:t>Outliers give it a right skew</a:t>
            </a:r>
          </a:p>
          <a:p>
            <a:pPr lvl="1"/>
            <a:r>
              <a:rPr lang="en-US" dirty="0"/>
              <a:t>Could have potential used goal differential in a linear regression</a:t>
            </a:r>
          </a:p>
          <a:p>
            <a:r>
              <a:rPr lang="en-US" dirty="0"/>
              <a:t>Average goals is low but not too heavily concentrated around zero</a:t>
            </a:r>
          </a:p>
          <a:p>
            <a:pPr lvl="1"/>
            <a:r>
              <a:rPr lang="en-US" dirty="0"/>
              <a:t>Good candidate for Poisson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39C455-ACA1-4272-BB17-4A88072A2BE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839" y="2822055"/>
            <a:ext cx="3352800" cy="2992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B8C3C8-B94F-445B-98D8-188B5579090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639" y="2822055"/>
            <a:ext cx="3718361" cy="299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48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2425-2D38-4C56-85D6-7BD4981D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19CEF-9D13-4F56-959B-5B382C222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11365"/>
          </a:xfrm>
        </p:spPr>
        <p:txBody>
          <a:bodyPr>
            <a:normAutofit/>
          </a:bodyPr>
          <a:lstStyle/>
          <a:p>
            <a:r>
              <a:rPr lang="en-US" dirty="0"/>
              <a:t>Win ratios</a:t>
            </a:r>
          </a:p>
          <a:p>
            <a:pPr lvl="1"/>
            <a:r>
              <a:rPr lang="en-US" dirty="0"/>
              <a:t>International teams play each other infrequently</a:t>
            </a:r>
          </a:p>
          <a:p>
            <a:pPr lvl="1"/>
            <a:r>
              <a:rPr lang="en-US" dirty="0"/>
              <a:t>Every two world cup campaigns (8 years) and current campaign (4 years) was averaged</a:t>
            </a:r>
          </a:p>
          <a:p>
            <a:pPr lvl="1"/>
            <a:r>
              <a:rPr lang="en-US" dirty="0"/>
              <a:t>Higher win ratios are likely associated with more goals</a:t>
            </a:r>
          </a:p>
          <a:p>
            <a:r>
              <a:rPr lang="en-US" dirty="0"/>
              <a:t>Opponents were factorized</a:t>
            </a:r>
          </a:p>
          <a:p>
            <a:pPr lvl="1"/>
            <a:r>
              <a:rPr lang="en-US" dirty="0"/>
              <a:t>Germany plays well against England</a:t>
            </a:r>
          </a:p>
          <a:p>
            <a:pPr lvl="1"/>
            <a:r>
              <a:rPr lang="en-US" dirty="0"/>
              <a:t>Germany plays poorly against Italy</a:t>
            </a:r>
          </a:p>
          <a:p>
            <a:r>
              <a:rPr lang="en-US" dirty="0"/>
              <a:t>Binary variable on whether match was “Friendly” or “Competitive”</a:t>
            </a:r>
          </a:p>
          <a:p>
            <a:pPr lvl="1"/>
            <a:r>
              <a:rPr lang="en-US" dirty="0"/>
              <a:t>Goals are generally higher in friendlies</a:t>
            </a:r>
          </a:p>
          <a:p>
            <a:pPr lvl="1"/>
            <a:r>
              <a:rPr lang="en-US" dirty="0"/>
              <a:t>Many games are friendlies</a:t>
            </a:r>
          </a:p>
        </p:txBody>
      </p:sp>
    </p:spTree>
    <p:extLst>
      <p:ext uri="{BB962C8B-B14F-4D97-AF65-F5344CB8AC3E}">
        <p14:creationId xmlns:p14="http://schemas.microsoft.com/office/powerpoint/2010/main" val="254393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5D8D9-A5CD-4BC7-B6AC-7AE77F96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CF862-DFD3-490D-A11E-DEE8FD01D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621417" cy="3883545"/>
          </a:xfrm>
        </p:spPr>
        <p:txBody>
          <a:bodyPr/>
          <a:lstStyle/>
          <a:p>
            <a:r>
              <a:rPr lang="en-US" dirty="0"/>
              <a:t>Only showing intercept</a:t>
            </a:r>
          </a:p>
          <a:p>
            <a:pPr lvl="1"/>
            <a:r>
              <a:rPr lang="en-US" dirty="0"/>
              <a:t>Betas and standard deviations were similar</a:t>
            </a:r>
          </a:p>
          <a:p>
            <a:r>
              <a:rPr lang="en-US" dirty="0"/>
              <a:t>No major divergent transitions</a:t>
            </a:r>
          </a:p>
          <a:p>
            <a:r>
              <a:rPr lang="en-US" dirty="0"/>
              <a:t>No issues with converging</a:t>
            </a:r>
          </a:p>
          <a:p>
            <a:r>
              <a:rPr lang="en-US" dirty="0"/>
              <a:t>Good shrinkage</a:t>
            </a:r>
          </a:p>
          <a:p>
            <a:r>
              <a:rPr lang="en-US" dirty="0"/>
              <a:t>Gibbs sampling is normally recommended</a:t>
            </a:r>
          </a:p>
          <a:p>
            <a:pPr lvl="1"/>
            <a:r>
              <a:rPr lang="en-US" dirty="0"/>
              <a:t>Had good diagnostics with only 15,000 steps</a:t>
            </a:r>
          </a:p>
          <a:p>
            <a:pPr lvl="1"/>
            <a:r>
              <a:rPr lang="en-US" dirty="0"/>
              <a:t>Low dimensions </a:t>
            </a:r>
          </a:p>
          <a:p>
            <a:pPr lvl="1"/>
            <a:r>
              <a:rPr lang="en-US" dirty="0"/>
              <a:t>Did not use Gibbs sampling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40B1D-921E-4DF8-8F42-ACC29B59BE9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695" y="2624906"/>
            <a:ext cx="4382306" cy="31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61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0262-30E4-43EA-871F-EE39838EB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C6C29-41B7-4CB8-9391-E64DD356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7258488" cy="3991700"/>
          </a:xfrm>
        </p:spPr>
        <p:txBody>
          <a:bodyPr>
            <a:normAutofit/>
          </a:bodyPr>
          <a:lstStyle/>
          <a:p>
            <a:r>
              <a:rPr lang="en-US" dirty="0"/>
              <a:t>Opponent “51” is Mexico; Opponent “71” is Sweden</a:t>
            </a:r>
          </a:p>
          <a:p>
            <a:r>
              <a:rPr lang="en-US" dirty="0"/>
              <a:t>Bayesian model</a:t>
            </a:r>
          </a:p>
          <a:p>
            <a:pPr lvl="1"/>
            <a:r>
              <a:rPr lang="en-US" dirty="0"/>
              <a:t>Germany had predicted probability of 1.12 and 1.08 goals against Mexico and Sweden, respectively</a:t>
            </a:r>
          </a:p>
          <a:p>
            <a:pPr lvl="1"/>
            <a:r>
              <a:rPr lang="en-US" dirty="0"/>
              <a:t>High credibility intervals (0.47-2.11 and 0.40-2.15) </a:t>
            </a:r>
          </a:p>
          <a:p>
            <a:r>
              <a:rPr lang="en-US" dirty="0"/>
              <a:t>Frequentist model</a:t>
            </a:r>
          </a:p>
          <a:p>
            <a:pPr lvl="1"/>
            <a:r>
              <a:rPr lang="en-US" dirty="0"/>
              <a:t>Germany had predicted a probability of 2.12 and 1.95 goals against Mexico and Sweden, respectively</a:t>
            </a:r>
          </a:p>
          <a:p>
            <a:r>
              <a:rPr lang="en-US" dirty="0"/>
              <a:t>Actual results</a:t>
            </a:r>
          </a:p>
          <a:p>
            <a:pPr lvl="1"/>
            <a:r>
              <a:rPr lang="en-US" dirty="0"/>
              <a:t>Scored 0 against Mexico</a:t>
            </a:r>
          </a:p>
          <a:p>
            <a:pPr lvl="1"/>
            <a:r>
              <a:rPr lang="en-US" dirty="0"/>
              <a:t>Scored 2 against Sweden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A94FA8-5CF9-4CFB-AD71-37A59E30606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099187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93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418</TotalTime>
  <Words>576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Counting Balls in Nets:  A Prediction of German Goals in the 2018 World Cup</vt:lpstr>
      <vt:lpstr>Background</vt:lpstr>
      <vt:lpstr>Objective</vt:lpstr>
      <vt:lpstr>Data</vt:lpstr>
      <vt:lpstr>Methodology</vt:lpstr>
      <vt:lpstr>German Performance</vt:lpstr>
      <vt:lpstr>Independent Variables</vt:lpstr>
      <vt:lpstr>Diagnostics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Counting Balls in Nets:  A Prediction of German Goals in the 2018 World Cup</dc:title>
  <dc:creator>Siebelm</dc:creator>
  <cp:lastModifiedBy>Siebelm</cp:lastModifiedBy>
  <cp:revision>18</cp:revision>
  <dcterms:created xsi:type="dcterms:W3CDTF">2018-06-25T17:33:36Z</dcterms:created>
  <dcterms:modified xsi:type="dcterms:W3CDTF">2018-06-26T00:43:18Z</dcterms:modified>
</cp:coreProperties>
</file>