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72" r:id="rId12"/>
    <p:sldId id="263" r:id="rId13"/>
    <p:sldId id="264" r:id="rId14"/>
    <p:sldId id="265" r:id="rId15"/>
    <p:sldId id="266" r:id="rId16"/>
    <p:sldId id="267" r:id="rId17"/>
    <p:sldId id="268"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33" autoAdjust="0"/>
  </p:normalViewPr>
  <p:slideViewPr>
    <p:cSldViewPr snapToGrid="0">
      <p:cViewPr varScale="1">
        <p:scale>
          <a:sx n="114" d="100"/>
          <a:sy n="114" d="100"/>
        </p:scale>
        <p:origin x="188"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Security Policy – </a:t>
            </a:r>
          </a:p>
          <a:p>
            <a:pPr marL="0" lvl="0" indent="0" algn="l" rtl="0">
              <a:lnSpc>
                <a:spcPct val="100000"/>
              </a:lnSpc>
              <a:spcBef>
                <a:spcPts val="0"/>
              </a:spcBef>
              <a:spcAft>
                <a:spcPts val="0"/>
              </a:spcAft>
              <a:buSzPts val="1100"/>
              <a:buNone/>
            </a:pPr>
            <a:r>
              <a:rPr lang="en-US" dirty="0"/>
              <a:t>My recommended security policy is protective mindset focused on reducing errors and building aggressive defense, doing so requires a developers and users to take an active part. </a:t>
            </a:r>
          </a:p>
          <a:p>
            <a:pPr marL="0" lvl="0" indent="0" algn="l" rtl="0">
              <a:lnSpc>
                <a:spcPct val="100000"/>
              </a:lnSpc>
              <a:spcBef>
                <a:spcPts val="0"/>
              </a:spcBef>
              <a:spcAft>
                <a:spcPts val="0"/>
              </a:spcAft>
              <a:buSzPts val="1100"/>
              <a:buNone/>
            </a:pPr>
            <a:r>
              <a:rPr lang="en-US" dirty="0"/>
              <a:t>The IT role involves making sure the company computers are up to date with the latest defensive layered protections, I.E. Firewall, Anti-Viruses and Communicating with users their roles. </a:t>
            </a:r>
          </a:p>
          <a:p>
            <a:pPr marL="0" lvl="0" indent="0" algn="l" rtl="0">
              <a:lnSpc>
                <a:spcPct val="100000"/>
              </a:lnSpc>
              <a:spcBef>
                <a:spcPts val="0"/>
              </a:spcBef>
              <a:spcAft>
                <a:spcPts val="0"/>
              </a:spcAft>
              <a:buSzPts val="1100"/>
              <a:buNone/>
            </a:pPr>
            <a:r>
              <a:rPr lang="en-US" dirty="0"/>
              <a:t>Developers role involves maintaining clean data and creating pathways for a AAA – setting the parameters for Authorization, Authentication and Accounting.  - They will do so by building username/password w/ with multifactor identification and maintaining logging procedures withing the company data  </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In front of you I’ve provided the core principles of the code our the security policy recommendation, these ten steps on the left will act as guidelines for future policies as new needs arise.</a:t>
            </a:r>
          </a:p>
          <a:p>
            <a:pPr marL="0" lvl="0" indent="0" algn="l" rtl="0">
              <a:lnSpc>
                <a:spcPct val="100000"/>
              </a:lnSpc>
              <a:spcBef>
                <a:spcPts val="0"/>
              </a:spcBef>
              <a:spcAft>
                <a:spcPts val="0"/>
              </a:spcAft>
              <a:buSzPts val="1100"/>
              <a:buNone/>
            </a:pPr>
            <a:r>
              <a:rPr lang="en-US" dirty="0"/>
              <a:t>The core ten standards focus on data keeping data that comes in clean, preventing attackers and when attacks do occur have a way to track what happened and limit the scope of the damage. </a:t>
            </a: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BC6B8E1B-EC73-D546-9D60-54C1589D518D}"/>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BEE3DF30-9DF2-C750-F1CD-4C0AEAB62A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0C4856E6-9425-6491-B205-E4D245DA045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10090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hyperlink" Target="https://google.github.io/googletest/" TargetMode="External"/><Relationship Id="rId4" Type="http://schemas.openxmlformats.org/officeDocument/2006/relationships/hyperlink" Target="https://rules.sonarsource.com/"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C.J. Cline</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Green Pace Proposed Security Policy</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dirty="0">
                <a:hlinkClick r:id="rId4"/>
              </a:rPr>
              <a:t>https://rules.sonarsource.com/</a:t>
            </a:r>
            <a:endParaRPr lang="en-US" dirty="0"/>
          </a:p>
          <a:p>
            <a:pPr marL="685800" lvl="1" indent="-228600">
              <a:spcBef>
                <a:spcPts val="0"/>
              </a:spcBef>
              <a:buSzPts val="2000"/>
            </a:pPr>
            <a:endParaRPr lang="en-US" dirty="0"/>
          </a:p>
          <a:p>
            <a:pPr marL="685800" lvl="1" indent="-228600">
              <a:spcBef>
                <a:spcPts val="0"/>
              </a:spcBef>
              <a:buSzPts val="2000"/>
            </a:pPr>
            <a:r>
              <a:rPr lang="en-US" dirty="0"/>
              <a:t>Sonar source is a static analyzer that reads code as you write it and identifies vulnerabilities as you are writing. This will allow the developers to cleaner and safter code as they go and help in reducing problems in the code base. </a:t>
            </a:r>
            <a:br>
              <a:rPr lang="en-US" dirty="0"/>
            </a:br>
            <a:br>
              <a:rPr lang="en-US" dirty="0"/>
            </a:br>
            <a:r>
              <a:rPr lang="en-US" dirty="0">
                <a:hlinkClick r:id="rId5"/>
              </a:rPr>
              <a:t>https://google.github.io/googletest/</a:t>
            </a:r>
            <a:endParaRPr lang="en-US" dirty="0"/>
          </a:p>
          <a:p>
            <a:pPr marL="685800" lvl="1" indent="-228600">
              <a:spcBef>
                <a:spcPts val="0"/>
              </a:spcBef>
              <a:buSzPts val="2000"/>
            </a:pPr>
            <a:endParaRPr lang="en-US" sz="1600" dirty="0"/>
          </a:p>
          <a:p>
            <a:pPr marL="685800" lvl="1" indent="-228600">
              <a:spcBef>
                <a:spcPts val="0"/>
              </a:spcBef>
              <a:buSzPts val="2000"/>
            </a:pPr>
            <a:r>
              <a:rPr lang="en-US" dirty="0"/>
              <a:t>Google Test is a unit test program similar to Junit but it created by google and with a focus on C++ rather than Java</a:t>
            </a:r>
            <a:endParaRPr dirty="0"/>
          </a:p>
        </p:txBody>
      </p:sp>
      <p:pic>
        <p:nvPicPr>
          <p:cNvPr id="211" name="Google Shape;211;p10"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Benefits – The advantages of this strategy is that it provides robust defensive structures to preventing attackers and keeps the code back running smoothly and easy to understand.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Risk – The disadvantages is type of defense is reliant on the users and staff being vigilant and apart of the defense. If an authenticated user with high enough credentials , is handling malicious attack then It won’t prevent the attack.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endParaRPr lang="en-US" sz="2800" b="1" dirty="0"/>
          </a:p>
          <a:p>
            <a:pPr marL="914400" lvl="2" indent="0" algn="l" rtl="0">
              <a:lnSpc>
                <a:spcPct val="90000"/>
              </a:lnSpc>
              <a:spcBef>
                <a:spcPts val="0"/>
              </a:spcBef>
              <a:spcAft>
                <a:spcPts val="0"/>
              </a:spcAft>
              <a:buClr>
                <a:schemeClr val="lt1"/>
              </a:buClr>
              <a:buSzPts val="1800"/>
              <a:buNone/>
            </a:pPr>
            <a:r>
              <a:rPr lang="en-US" sz="2000" dirty="0"/>
              <a:t>The biggest gap in this security policy will be user implementation, with different employee individual emphasis and interest in security policy. </a:t>
            </a:r>
          </a:p>
          <a:p>
            <a:pPr marL="914400" lvl="2" indent="0" algn="l" rtl="0">
              <a:lnSpc>
                <a:spcPct val="90000"/>
              </a:lnSpc>
              <a:spcBef>
                <a:spcPts val="0"/>
              </a:spcBef>
              <a:spcAft>
                <a:spcPts val="0"/>
              </a:spcAft>
              <a:buClr>
                <a:schemeClr val="lt1"/>
              </a:buClr>
              <a:buSzPts val="1800"/>
              <a:buNone/>
            </a:pPr>
            <a:endParaRPr lang="en-US" sz="2000" dirty="0"/>
          </a:p>
          <a:p>
            <a:pPr marL="914400" lvl="2" indent="0" algn="l" rtl="0">
              <a:lnSpc>
                <a:spcPct val="90000"/>
              </a:lnSpc>
              <a:spcBef>
                <a:spcPts val="0"/>
              </a:spcBef>
              <a:spcAft>
                <a:spcPts val="0"/>
              </a:spcAft>
              <a:buClr>
                <a:schemeClr val="lt1"/>
              </a:buClr>
              <a:buSzPts val="1800"/>
              <a:buNone/>
            </a:pPr>
            <a:r>
              <a:rPr lang="en-US" sz="2000" dirty="0"/>
              <a:t>Maintain everyone onboard and working together and up to date will need to take priority if this is going to function best. </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t>I would adopt the secure coding practices previously stated.</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a:t>regular security trainings for the staff yearly, make them aware of new hacking attempts tried each year and which ones were successful. </a:t>
            </a:r>
          </a:p>
          <a:p>
            <a:pPr marL="228600" lvl="0" indent="-228600" algn="l" rtl="0">
              <a:lnSpc>
                <a:spcPct val="90000"/>
              </a:lnSpc>
              <a:spcBef>
                <a:spcPts val="0"/>
              </a:spcBef>
              <a:spcAft>
                <a:spcPts val="0"/>
              </a:spcAft>
              <a:buClr>
                <a:schemeClr val="lt1"/>
              </a:buClr>
              <a:buSzPts val="2200"/>
              <a:buChar char="•"/>
            </a:pPr>
            <a:endParaRPr lang="en-US" sz="2000" dirty="0"/>
          </a:p>
          <a:p>
            <a:pPr marL="228600" lvl="0" indent="-228600" algn="l" rtl="0">
              <a:lnSpc>
                <a:spcPct val="90000"/>
              </a:lnSpc>
              <a:spcBef>
                <a:spcPts val="0"/>
              </a:spcBef>
              <a:spcAft>
                <a:spcPts val="0"/>
              </a:spcAft>
              <a:buClr>
                <a:schemeClr val="lt1"/>
              </a:buClr>
              <a:buSzPts val="2200"/>
              <a:buChar char="•"/>
            </a:pPr>
            <a:r>
              <a:rPr lang="en-US" sz="2000" dirty="0"/>
              <a:t>A security review as yearly sprint for developers to update polices.  </a:t>
            </a:r>
          </a:p>
          <a:p>
            <a:pPr marL="228600" lvl="0" indent="-228600" algn="l" rtl="0">
              <a:lnSpc>
                <a:spcPct val="90000"/>
              </a:lnSpc>
              <a:spcBef>
                <a:spcPts val="0"/>
              </a:spcBef>
              <a:spcAft>
                <a:spcPts val="0"/>
              </a:spcAft>
              <a:buClr>
                <a:schemeClr val="lt1"/>
              </a:buClr>
              <a:buSzPts val="2200"/>
              <a:buChar char="•"/>
            </a:pPr>
            <a:endParaRPr sz="20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266350" y="2202939"/>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1</a:t>
            </a:r>
            <a:r>
              <a:rPr lang="en-US" baseline="30000" dirty="0"/>
              <a:t>st</a:t>
            </a:r>
            <a:r>
              <a:rPr lang="en-US" dirty="0"/>
              <a:t> : Prevent attackers by validating users and using clean data.</a:t>
            </a:r>
          </a:p>
          <a:p>
            <a:pPr marL="228600" lvl="0" indent="-88900" algn="l" rtl="0">
              <a:lnSpc>
                <a:spcPct val="90000"/>
              </a:lnSpc>
              <a:spcBef>
                <a:spcPts val="1000"/>
              </a:spcBef>
              <a:spcAft>
                <a:spcPts val="0"/>
              </a:spcAft>
              <a:buClr>
                <a:schemeClr val="lt1"/>
              </a:buClr>
              <a:buSzPts val="2200"/>
              <a:buNone/>
            </a:pPr>
            <a:r>
              <a:rPr lang="en-US" dirty="0"/>
              <a:t>2</a:t>
            </a:r>
            <a:r>
              <a:rPr lang="en-US" baseline="30000" dirty="0"/>
              <a:t>nd</a:t>
            </a:r>
            <a:r>
              <a:rPr lang="en-US" dirty="0"/>
              <a:t>: Is to hold the code that does so accountable and account for all data transfers.  </a:t>
            </a:r>
            <a:endParaRPr dirty="0"/>
          </a:p>
        </p:txBody>
      </p:sp>
      <p:graphicFrame>
        <p:nvGraphicFramePr>
          <p:cNvPr id="161" name="Google Shape;161;p4" descr="Alt text required"/>
          <p:cNvGraphicFramePr/>
          <p:nvPr>
            <p:extLst>
              <p:ext uri="{D42A27DB-BD31-4B8C-83A1-F6EECF244321}">
                <p14:modId xmlns:p14="http://schemas.microsoft.com/office/powerpoint/2010/main" val="2938067069"/>
              </p:ext>
            </p:extLst>
          </p:nvPr>
        </p:nvGraphicFramePr>
        <p:xfrm>
          <a:off x="3052837" y="2246725"/>
          <a:ext cx="7835225" cy="42061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Likely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Internal Errors/</a:t>
                      </a:r>
                      <a:br>
                        <a:rPr lang="en-US" sz="3600" u="none" strike="noStrike" cap="none" dirty="0">
                          <a:solidFill>
                            <a:schemeClr val="tx1"/>
                          </a:solidFill>
                        </a:rPr>
                      </a:br>
                      <a:r>
                        <a:rPr lang="en-US" sz="3600" u="none" strike="noStrike" cap="none" dirty="0">
                          <a:solidFill>
                            <a:schemeClr val="tx1"/>
                          </a:solidFill>
                        </a:rPr>
                        <a:t>Uncleaned Data</a:t>
                      </a:r>
                      <a:endParaRPr sz="36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chemeClr val="tx1"/>
                          </a:solidFill>
                        </a:rPr>
                        <a:t>Priority</a:t>
                      </a:r>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chemeClr val="tx1"/>
                          </a:solidFill>
                        </a:rPr>
                        <a:t>SQL Injections/ </a:t>
                      </a:r>
                      <a:br>
                        <a:rPr lang="en-US" sz="3200" u="none" strike="noStrike" cap="none" dirty="0">
                          <a:solidFill>
                            <a:schemeClr val="tx1"/>
                          </a:solidFill>
                        </a:rPr>
                      </a:br>
                      <a:r>
                        <a:rPr lang="en-US" sz="3200" u="none" strike="noStrike" cap="none" dirty="0">
                          <a:solidFill>
                            <a:schemeClr val="tx1"/>
                          </a:solidFill>
                        </a:rPr>
                        <a:t>Outside Attackers</a:t>
                      </a:r>
                      <a:endParaRPr sz="1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Test Your Cod/e Validate Security Assumptions</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b="0" u="none" strike="noStrike" cap="none" dirty="0">
                          <a:solidFill>
                            <a:schemeClr val="tx1"/>
                          </a:solidFill>
                        </a:rPr>
                        <a:t>Unlikely</a:t>
                      </a:r>
                      <a:endParaRPr sz="1400" b="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3600" b="0" u="none" strike="noStrike" cap="none" dirty="0">
                          <a:solidFill>
                            <a:schemeClr val="tx1"/>
                          </a:solidFill>
                        </a:rPr>
                        <a:t>Reduce Damages</a:t>
                      </a:r>
                      <a:endParaRPr sz="1400" b="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289070" y="2025242"/>
            <a:ext cx="5077437" cy="416128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Font typeface="+mj-lt"/>
              <a:buAutoNum type="arabicPeriod"/>
            </a:pPr>
            <a:r>
              <a:rPr lang="en-US" sz="2000" dirty="0"/>
              <a:t>Validate Input Data</a:t>
            </a:r>
          </a:p>
          <a:p>
            <a:pPr lvl="0" indent="-457200" algn="l" rtl="0">
              <a:lnSpc>
                <a:spcPct val="90000"/>
              </a:lnSpc>
              <a:spcBef>
                <a:spcPts val="0"/>
              </a:spcBef>
              <a:spcAft>
                <a:spcPts val="0"/>
              </a:spcAft>
              <a:buClr>
                <a:schemeClr val="lt1"/>
              </a:buClr>
              <a:buSzPts val="2200"/>
              <a:buFont typeface="+mj-lt"/>
              <a:buAutoNum type="arabicPeriod"/>
            </a:pPr>
            <a:r>
              <a:rPr lang="en-US" sz="2000" dirty="0"/>
              <a:t>Heed Compiler Warnings</a:t>
            </a:r>
          </a:p>
          <a:p>
            <a:pPr lvl="0" indent="-457200" algn="l" rtl="0">
              <a:lnSpc>
                <a:spcPct val="90000"/>
              </a:lnSpc>
              <a:spcBef>
                <a:spcPts val="0"/>
              </a:spcBef>
              <a:spcAft>
                <a:spcPts val="0"/>
              </a:spcAft>
              <a:buClr>
                <a:schemeClr val="lt1"/>
              </a:buClr>
              <a:buSzPts val="2200"/>
              <a:buFont typeface="+mj-lt"/>
              <a:buAutoNum type="arabicPeriod"/>
            </a:pPr>
            <a:r>
              <a:rPr lang="en-US" sz="2000" dirty="0"/>
              <a:t>Architect and Design for Security Purposes.</a:t>
            </a:r>
          </a:p>
          <a:p>
            <a:pPr lvl="0" indent="-457200" algn="l" rtl="0">
              <a:lnSpc>
                <a:spcPct val="90000"/>
              </a:lnSpc>
              <a:spcBef>
                <a:spcPts val="0"/>
              </a:spcBef>
              <a:spcAft>
                <a:spcPts val="0"/>
              </a:spcAft>
              <a:buClr>
                <a:schemeClr val="lt1"/>
              </a:buClr>
              <a:buSzPts val="2200"/>
              <a:buFont typeface="+mj-lt"/>
              <a:buAutoNum type="arabicPeriod"/>
            </a:pPr>
            <a:r>
              <a:rPr lang="en-US" sz="2000" dirty="0"/>
              <a:t>Keep it Simple </a:t>
            </a:r>
          </a:p>
          <a:p>
            <a:pPr lvl="0" indent="-457200" algn="l" rtl="0">
              <a:lnSpc>
                <a:spcPct val="90000"/>
              </a:lnSpc>
              <a:spcBef>
                <a:spcPts val="0"/>
              </a:spcBef>
              <a:spcAft>
                <a:spcPts val="0"/>
              </a:spcAft>
              <a:buClr>
                <a:schemeClr val="lt1"/>
              </a:buClr>
              <a:buSzPts val="2200"/>
              <a:buFont typeface="+mj-lt"/>
              <a:buAutoNum type="arabicPeriod"/>
            </a:pPr>
            <a:r>
              <a:rPr lang="en-US" sz="2000" dirty="0"/>
              <a:t>Default Deny</a:t>
            </a:r>
          </a:p>
          <a:p>
            <a:pPr lvl="0" indent="-457200" algn="l" rtl="0">
              <a:lnSpc>
                <a:spcPct val="90000"/>
              </a:lnSpc>
              <a:spcBef>
                <a:spcPts val="0"/>
              </a:spcBef>
              <a:spcAft>
                <a:spcPts val="0"/>
              </a:spcAft>
              <a:buClr>
                <a:schemeClr val="lt1"/>
              </a:buClr>
              <a:buSzPts val="2200"/>
              <a:buFont typeface="+mj-lt"/>
              <a:buAutoNum type="arabicPeriod"/>
            </a:pPr>
            <a:r>
              <a:rPr lang="en-US" sz="2000" dirty="0"/>
              <a:t>Adhere to the Principle of the Least Privilege</a:t>
            </a:r>
          </a:p>
          <a:p>
            <a:pPr lvl="0" indent="-457200" algn="l" rtl="0">
              <a:lnSpc>
                <a:spcPct val="90000"/>
              </a:lnSpc>
              <a:spcBef>
                <a:spcPts val="0"/>
              </a:spcBef>
              <a:spcAft>
                <a:spcPts val="0"/>
              </a:spcAft>
              <a:buClr>
                <a:schemeClr val="lt1"/>
              </a:buClr>
              <a:buSzPts val="2200"/>
              <a:buFont typeface="+mj-lt"/>
              <a:buAutoNum type="arabicPeriod"/>
            </a:pPr>
            <a:r>
              <a:rPr lang="en-US" sz="2000" dirty="0"/>
              <a:t>Sanitize Data Sent to Other Systems </a:t>
            </a:r>
          </a:p>
          <a:p>
            <a:pPr lvl="0" indent="-457200" algn="l" rtl="0">
              <a:lnSpc>
                <a:spcPct val="90000"/>
              </a:lnSpc>
              <a:spcBef>
                <a:spcPts val="0"/>
              </a:spcBef>
              <a:spcAft>
                <a:spcPts val="0"/>
              </a:spcAft>
              <a:buClr>
                <a:schemeClr val="lt1"/>
              </a:buClr>
              <a:buSzPts val="2200"/>
              <a:buFont typeface="+mj-lt"/>
              <a:buAutoNum type="arabicPeriod"/>
            </a:pPr>
            <a:r>
              <a:rPr lang="en-US" sz="2000" dirty="0"/>
              <a:t>Practice Defense In Depth</a:t>
            </a:r>
          </a:p>
          <a:p>
            <a:pPr lvl="0" indent="-457200" algn="l" rtl="0">
              <a:lnSpc>
                <a:spcPct val="90000"/>
              </a:lnSpc>
              <a:spcBef>
                <a:spcPts val="0"/>
              </a:spcBef>
              <a:spcAft>
                <a:spcPts val="0"/>
              </a:spcAft>
              <a:buClr>
                <a:schemeClr val="lt1"/>
              </a:buClr>
              <a:buSzPts val="2200"/>
              <a:buFont typeface="+mj-lt"/>
              <a:buAutoNum type="arabicPeriod"/>
            </a:pPr>
            <a:r>
              <a:rPr lang="en-US" sz="2000" dirty="0"/>
              <a:t>Use Effective Quality Assurance</a:t>
            </a:r>
          </a:p>
          <a:p>
            <a:pPr lvl="0" indent="-457200" algn="l" rtl="0">
              <a:lnSpc>
                <a:spcPct val="90000"/>
              </a:lnSpc>
              <a:spcBef>
                <a:spcPts val="0"/>
              </a:spcBef>
              <a:spcAft>
                <a:spcPts val="0"/>
              </a:spcAft>
              <a:buClr>
                <a:schemeClr val="lt1"/>
              </a:buClr>
              <a:buSzPts val="2200"/>
              <a:buFont typeface="+mj-lt"/>
              <a:buAutoNum type="arabicPeriod"/>
            </a:pPr>
            <a:r>
              <a:rPr lang="en-US" sz="2000" dirty="0"/>
              <a:t>Adopt a Secure Coding Standard</a:t>
            </a:r>
            <a:endParaRPr sz="20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168;p5">
            <a:extLst>
              <a:ext uri="{FF2B5EF4-FFF2-40B4-BE49-F238E27FC236}">
                <a16:creationId xmlns:a16="http://schemas.microsoft.com/office/drawing/2014/main" id="{3F298200-4032-997A-C7DD-D7CE41C816F2}"/>
              </a:ext>
            </a:extLst>
          </p:cNvPr>
          <p:cNvSpPr txBox="1">
            <a:spLocks/>
          </p:cNvSpPr>
          <p:nvPr/>
        </p:nvSpPr>
        <p:spPr>
          <a:xfrm>
            <a:off x="5682378" y="2029435"/>
            <a:ext cx="5077437" cy="4161285"/>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200"/>
              <a:buNone/>
            </a:pPr>
            <a:r>
              <a:rPr lang="en-US" sz="2000" dirty="0"/>
              <a:t>Standards Utilization Reference</a:t>
            </a:r>
          </a:p>
          <a:p>
            <a:pPr marL="0" indent="0">
              <a:spcBef>
                <a:spcPts val="0"/>
              </a:spcBef>
              <a:buSzPts val="2200"/>
              <a:buNone/>
            </a:pPr>
            <a:r>
              <a:rPr lang="en-US" sz="2000" dirty="0"/>
              <a:t> </a:t>
            </a:r>
          </a:p>
          <a:p>
            <a:pPr marL="0" indent="0">
              <a:spcBef>
                <a:spcPts val="0"/>
              </a:spcBef>
              <a:buSzPts val="2200"/>
              <a:buNone/>
            </a:pPr>
            <a:r>
              <a:rPr lang="en-US" sz="2000" dirty="0"/>
              <a:t>Standard 1 – Validate Inputs</a:t>
            </a:r>
          </a:p>
          <a:p>
            <a:pPr marL="0" indent="0">
              <a:spcBef>
                <a:spcPts val="0"/>
              </a:spcBef>
              <a:buSzPts val="2200"/>
              <a:buNone/>
            </a:pPr>
            <a:r>
              <a:rPr lang="en-US" sz="2000" dirty="0"/>
              <a:t>Standard 2 – Default Deny</a:t>
            </a:r>
          </a:p>
          <a:p>
            <a:pPr marL="0" indent="0">
              <a:spcBef>
                <a:spcPts val="0"/>
              </a:spcBef>
              <a:buSzPts val="2200"/>
              <a:buNone/>
            </a:pPr>
            <a:r>
              <a:rPr lang="en-US" sz="2000" dirty="0"/>
              <a:t>Standard 3 – Sanitize Data</a:t>
            </a:r>
          </a:p>
          <a:p>
            <a:pPr marL="0" indent="0">
              <a:spcBef>
                <a:spcPts val="0"/>
              </a:spcBef>
              <a:buSzPts val="2200"/>
              <a:buNone/>
            </a:pPr>
            <a:r>
              <a:rPr lang="en-US" sz="2000" dirty="0"/>
              <a:t>Standard 4 – Validate Inputs</a:t>
            </a:r>
          </a:p>
          <a:p>
            <a:pPr marL="0" indent="0">
              <a:spcBef>
                <a:spcPts val="0"/>
              </a:spcBef>
              <a:buSzPts val="2200"/>
              <a:buNone/>
            </a:pPr>
            <a:r>
              <a:rPr lang="en-US" sz="2000" dirty="0"/>
              <a:t>Standard 5 – Keep it Simple</a:t>
            </a:r>
          </a:p>
          <a:p>
            <a:pPr marL="0" indent="0">
              <a:spcBef>
                <a:spcPts val="0"/>
              </a:spcBef>
              <a:buSzPts val="2200"/>
              <a:buNone/>
            </a:pPr>
            <a:r>
              <a:rPr lang="en-US" sz="2000" dirty="0"/>
              <a:t>Standard 6 – Quality Assurance</a:t>
            </a:r>
          </a:p>
          <a:p>
            <a:pPr marL="0" indent="0">
              <a:spcBef>
                <a:spcPts val="0"/>
              </a:spcBef>
              <a:buSzPts val="2200"/>
              <a:buNone/>
            </a:pPr>
            <a:r>
              <a:rPr lang="en-US" sz="2000" dirty="0"/>
              <a:t>Standard 7 – Design for Security</a:t>
            </a:r>
          </a:p>
          <a:p>
            <a:pPr marL="0" indent="0">
              <a:spcBef>
                <a:spcPts val="0"/>
              </a:spcBef>
              <a:buSzPts val="2200"/>
              <a:buNone/>
            </a:pPr>
            <a:r>
              <a:rPr lang="en-US" sz="2000" dirty="0"/>
              <a:t>Standard 8 – Sanitize Data</a:t>
            </a:r>
          </a:p>
          <a:p>
            <a:pPr marL="0" indent="0">
              <a:spcBef>
                <a:spcPts val="0"/>
              </a:spcBef>
              <a:buSzPts val="2200"/>
              <a:buNone/>
            </a:pPr>
            <a:r>
              <a:rPr lang="en-US" sz="2000" dirty="0"/>
              <a:t>Standard 9 – Sanitize Data</a:t>
            </a:r>
          </a:p>
          <a:p>
            <a:pPr marL="0" indent="0">
              <a:spcBef>
                <a:spcPts val="0"/>
              </a:spcBef>
              <a:buSzPts val="2200"/>
              <a:buNone/>
            </a:pPr>
            <a:r>
              <a:rPr lang="en-US" sz="2000" dirty="0"/>
              <a:t>Standard 10 – Adhere to Principle of Least Privilege </a:t>
            </a:r>
          </a:p>
          <a:p>
            <a:pPr marL="0" indent="0">
              <a:spcBef>
                <a:spcPts val="0"/>
              </a:spcBef>
              <a:buSzPts val="2200"/>
              <a:buNone/>
            </a:pPr>
            <a:endParaRPr lang="en-US" sz="2000" dirty="0"/>
          </a:p>
          <a:p>
            <a:pPr marL="0" indent="0">
              <a:spcBef>
                <a:spcPts val="0"/>
              </a:spcBef>
              <a:buSzPts val="2200"/>
              <a:buNone/>
            </a:pPr>
            <a:r>
              <a:rPr lang="en-US" sz="2000" dirty="0"/>
              <a:t>  		</a:t>
            </a:r>
          </a:p>
          <a:p>
            <a:pPr marL="0" indent="0">
              <a:spcBef>
                <a:spcPts val="0"/>
              </a:spcBef>
              <a:buSzPts val="2200"/>
              <a:buNone/>
            </a:pPr>
            <a:endParaRPr lang="en-US" sz="2000" dirty="0"/>
          </a:p>
          <a:p>
            <a:pPr marL="0" indent="0">
              <a:spcBef>
                <a:spcPts val="0"/>
              </a:spcBef>
              <a:buSzPts val="2200"/>
              <a:buNone/>
            </a:pPr>
            <a:endParaRPr lang="en-US" sz="2000"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155971" y="764373"/>
            <a:ext cx="9350229"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STANDARDS(Priority Order)</a:t>
            </a:r>
            <a:endParaRPr dirty="0"/>
          </a:p>
        </p:txBody>
      </p:sp>
      <p:sp>
        <p:nvSpPr>
          <p:cNvPr id="175" name="Google Shape;175;p6"/>
          <p:cNvSpPr txBox="1">
            <a:spLocks noGrp="1"/>
          </p:cNvSpPr>
          <p:nvPr>
            <p:ph type="body" idx="1"/>
          </p:nvPr>
        </p:nvSpPr>
        <p:spPr>
          <a:xfrm>
            <a:off x="685800" y="2194560"/>
            <a:ext cx="4052888"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dirty="0"/>
              <a:t>Standard 1   High</a:t>
            </a:r>
          </a:p>
          <a:p>
            <a:pPr marL="228600" indent="-228600">
              <a:spcBef>
                <a:spcPts val="0"/>
              </a:spcBef>
              <a:buSzPts val="2000"/>
            </a:pPr>
            <a:r>
              <a:rPr lang="en-US" dirty="0"/>
              <a:t>Standard 2   High</a:t>
            </a:r>
          </a:p>
          <a:p>
            <a:pPr marL="228600" lvl="0" indent="-228600" algn="l" rtl="0">
              <a:lnSpc>
                <a:spcPct val="90000"/>
              </a:lnSpc>
              <a:spcBef>
                <a:spcPts val="0"/>
              </a:spcBef>
              <a:spcAft>
                <a:spcPts val="0"/>
              </a:spcAft>
              <a:buClr>
                <a:schemeClr val="lt1"/>
              </a:buClr>
              <a:buSzPts val="2000"/>
              <a:buChar char="•"/>
            </a:pPr>
            <a:r>
              <a:rPr lang="en-US" dirty="0"/>
              <a:t>Standard 4   High</a:t>
            </a:r>
          </a:p>
          <a:p>
            <a:pPr marL="228600" indent="-228600">
              <a:spcBef>
                <a:spcPts val="0"/>
              </a:spcBef>
              <a:buSzPts val="2000"/>
            </a:pPr>
            <a:r>
              <a:rPr lang="en-US" dirty="0"/>
              <a:t>Standard 8   High</a:t>
            </a:r>
          </a:p>
          <a:p>
            <a:pPr marL="228600" indent="-228600">
              <a:spcBef>
                <a:spcPts val="0"/>
              </a:spcBef>
              <a:buSzPts val="2000"/>
            </a:pPr>
            <a:r>
              <a:rPr lang="en-US" dirty="0"/>
              <a:t>Standard 9   High</a:t>
            </a:r>
          </a:p>
          <a:p>
            <a:pPr marL="228600" indent="-228600">
              <a:spcBef>
                <a:spcPts val="0"/>
              </a:spcBef>
              <a:buSzPts val="2000"/>
            </a:pPr>
            <a:r>
              <a:rPr lang="en-US" dirty="0"/>
              <a:t>Standard 5   Medium</a:t>
            </a:r>
          </a:p>
          <a:p>
            <a:pPr marL="228600" indent="-228600">
              <a:spcBef>
                <a:spcPts val="0"/>
              </a:spcBef>
              <a:buSzPts val="2000"/>
            </a:pPr>
            <a:r>
              <a:rPr lang="en-US" dirty="0"/>
              <a:t>Standard 6   Medium</a:t>
            </a:r>
          </a:p>
          <a:p>
            <a:pPr marL="228600" indent="-228600">
              <a:spcBef>
                <a:spcPts val="0"/>
              </a:spcBef>
              <a:buSzPts val="2000"/>
            </a:pPr>
            <a:r>
              <a:rPr lang="en-US" dirty="0"/>
              <a:t>Standard 7   Medium</a:t>
            </a:r>
          </a:p>
          <a:p>
            <a:pPr marL="228600" indent="-228600">
              <a:spcBef>
                <a:spcPts val="0"/>
              </a:spcBef>
              <a:buSzPts val="2000"/>
            </a:pPr>
            <a:r>
              <a:rPr lang="en-US" dirty="0"/>
              <a:t>Standard 10 Medium</a:t>
            </a:r>
          </a:p>
          <a:p>
            <a:pPr marL="228600" indent="-228600">
              <a:spcBef>
                <a:spcPts val="0"/>
              </a:spcBef>
              <a:buSzPts val="2000"/>
            </a:pPr>
            <a:r>
              <a:rPr lang="en-US" dirty="0"/>
              <a:t>Standard 3   Low</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A16B5603-0BB4-6DC7-5385-A25B4246C901}"/>
              </a:ext>
            </a:extLst>
          </p:cNvPr>
          <p:cNvSpPr txBox="1"/>
          <p:nvPr/>
        </p:nvSpPr>
        <p:spPr>
          <a:xfrm>
            <a:off x="6291263" y="2497301"/>
            <a:ext cx="4229100" cy="2031325"/>
          </a:xfrm>
          <a:prstGeom prst="rect">
            <a:avLst/>
          </a:prstGeom>
          <a:noFill/>
        </p:spPr>
        <p:txBody>
          <a:bodyPr wrap="square" rtlCol="0">
            <a:spAutoFit/>
          </a:bodyPr>
          <a:lstStyle/>
          <a:p>
            <a:r>
              <a:rPr lang="en-US" dirty="0">
                <a:solidFill>
                  <a:schemeClr val="bg1"/>
                </a:solidFill>
              </a:rPr>
              <a:t>High Priority Standards – Involve keeping the data valid and clean to prevent malicious attackers out through input testing before entry. </a:t>
            </a:r>
          </a:p>
          <a:p>
            <a:endParaRPr lang="en-US" dirty="0">
              <a:solidFill>
                <a:schemeClr val="bg1"/>
              </a:solidFill>
            </a:endParaRPr>
          </a:p>
          <a:p>
            <a:endParaRPr lang="en-US" dirty="0">
              <a:solidFill>
                <a:schemeClr val="bg1"/>
              </a:solidFill>
            </a:endParaRPr>
          </a:p>
          <a:p>
            <a:r>
              <a:rPr lang="en-US" dirty="0">
                <a:solidFill>
                  <a:schemeClr val="bg1"/>
                </a:solidFill>
              </a:rPr>
              <a:t>Medium &amp; Low Standard – Self validating and keeping our code understandable, the simpler a concept can be the less loopholes can be created from over-complexity.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Flight -  Data should be encrypted anytime it is in transit if that is over the internet, or in soft storage like a flash drive.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at Rest -  Data should be encrypted when resting in the home servers, if malicious access occurs encrypting the data at that point can limit the scope of the damage.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 The only time data should be unencrypted is when it is actually in use. </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 Validate that the user is who they say they are.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 Limit the user in scope to what they need to do to accomplish their job. </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 Record all actions that occur within the system. </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1B827718-1EB1-1C64-6A6D-B7DB82D1DFC0}"/>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2F72FF66-61F7-7409-B33C-1EC208F46266}"/>
              </a:ext>
            </a:extLst>
          </p:cNvPr>
          <p:cNvSpPr txBox="1">
            <a:spLocks noGrp="1"/>
          </p:cNvSpPr>
          <p:nvPr>
            <p:ph type="title"/>
          </p:nvPr>
        </p:nvSpPr>
        <p:spPr>
          <a:xfrm>
            <a:off x="7344227" y="486229"/>
            <a:ext cx="4539343" cy="1534859"/>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3600" dirty="0"/>
              <a:t>Unit Testing (Log In)</a:t>
            </a:r>
            <a:endParaRPr sz="3600" dirty="0"/>
          </a:p>
        </p:txBody>
      </p:sp>
      <p:sp>
        <p:nvSpPr>
          <p:cNvPr id="196" name="Google Shape;196;g9504e29505_0_0">
            <a:extLst>
              <a:ext uri="{FF2B5EF4-FFF2-40B4-BE49-F238E27FC236}">
                <a16:creationId xmlns:a16="http://schemas.microsoft.com/office/drawing/2014/main" id="{2ACCF103-B9A5-549B-8DD0-E71AEABD236C}"/>
              </a:ext>
            </a:extLst>
          </p:cNvPr>
          <p:cNvSpPr txBox="1">
            <a:spLocks noGrp="1"/>
          </p:cNvSpPr>
          <p:nvPr>
            <p:ph type="body" idx="1"/>
          </p:nvPr>
        </p:nvSpPr>
        <p:spPr>
          <a:xfrm>
            <a:off x="7344228" y="2194560"/>
            <a:ext cx="4161971"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Primary example of the style of unit testing you would be implementing. </a:t>
            </a:r>
            <a:br>
              <a:rPr lang="en-US" dirty="0"/>
            </a:br>
            <a:endParaRPr lang="en-US" dirty="0"/>
          </a:p>
          <a:p>
            <a:pPr marL="0" lvl="0" indent="0" algn="l" rtl="0">
              <a:lnSpc>
                <a:spcPct val="90000"/>
              </a:lnSpc>
              <a:spcBef>
                <a:spcPts val="1000"/>
              </a:spcBef>
              <a:spcAft>
                <a:spcPts val="0"/>
              </a:spcAft>
              <a:buSzPts val="1800"/>
              <a:buNone/>
            </a:pPr>
            <a:r>
              <a:rPr lang="en-US" dirty="0"/>
              <a:t>This involves, </a:t>
            </a:r>
          </a:p>
          <a:p>
            <a:pPr marL="0" lvl="0" indent="0" algn="l" rtl="0">
              <a:lnSpc>
                <a:spcPct val="90000"/>
              </a:lnSpc>
              <a:spcBef>
                <a:spcPts val="1000"/>
              </a:spcBef>
              <a:spcAft>
                <a:spcPts val="0"/>
              </a:spcAft>
              <a:buSzPts val="1800"/>
              <a:buNone/>
            </a:pPr>
            <a:r>
              <a:rPr lang="en-US" dirty="0"/>
              <a:t>Asserting True &amp; False with both the expected and unexpected outcomes. </a:t>
            </a:r>
            <a:endParaRPr dirty="0"/>
          </a:p>
        </p:txBody>
      </p:sp>
      <p:pic>
        <p:nvPicPr>
          <p:cNvPr id="197" name="Google Shape;197;g9504e29505_0_0" descr="Green Pace logo">
            <a:extLst>
              <a:ext uri="{FF2B5EF4-FFF2-40B4-BE49-F238E27FC236}">
                <a16:creationId xmlns:a16="http://schemas.microsoft.com/office/drawing/2014/main" id="{6E4467B9-5B7B-3C29-3428-AD60CC5461E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7" name="Picture 6">
            <a:extLst>
              <a:ext uri="{FF2B5EF4-FFF2-40B4-BE49-F238E27FC236}">
                <a16:creationId xmlns:a16="http://schemas.microsoft.com/office/drawing/2014/main" id="{D8BDAD8B-832D-03D7-A72F-14C950608A79}"/>
              </a:ext>
            </a:extLst>
          </p:cNvPr>
          <p:cNvPicPr>
            <a:picLocks noChangeAspect="1"/>
          </p:cNvPicPr>
          <p:nvPr/>
        </p:nvPicPr>
        <p:blipFill>
          <a:blip r:embed="rId5"/>
          <a:stretch>
            <a:fillRect/>
          </a:stretch>
        </p:blipFill>
        <p:spPr>
          <a:xfrm>
            <a:off x="1418772" y="1152700"/>
            <a:ext cx="4563112" cy="4001058"/>
          </a:xfrm>
          <a:prstGeom prst="rect">
            <a:avLst/>
          </a:prstGeom>
        </p:spPr>
      </p:pic>
    </p:spTree>
    <p:custDataLst>
      <p:tags r:id="rId1"/>
    </p:custDataLst>
    <p:extLst>
      <p:ext uri="{BB962C8B-B14F-4D97-AF65-F5344CB8AC3E}">
        <p14:creationId xmlns:p14="http://schemas.microsoft.com/office/powerpoint/2010/main" val="281296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6865256" y="764373"/>
            <a:ext cx="4640943"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3600" dirty="0"/>
              <a:t>Unit Testing (API Access)</a:t>
            </a:r>
            <a:endParaRPr sz="3600" dirty="0"/>
          </a:p>
        </p:txBody>
      </p:sp>
      <p:sp>
        <p:nvSpPr>
          <p:cNvPr id="196" name="Google Shape;196;g9504e29505_0_0"/>
          <p:cNvSpPr txBox="1">
            <a:spLocks noGrp="1"/>
          </p:cNvSpPr>
          <p:nvPr>
            <p:ph type="body" idx="1"/>
          </p:nvPr>
        </p:nvSpPr>
        <p:spPr>
          <a:xfrm>
            <a:off x="6691086" y="2194560"/>
            <a:ext cx="4815113"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In this boiler plate example we can also detail the expecting specific goals when we want specific answers to test at a value.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A201E074-B923-E029-7E32-1F9810FD2EA1}"/>
              </a:ext>
            </a:extLst>
          </p:cNvPr>
          <p:cNvPicPr>
            <a:picLocks noChangeAspect="1"/>
          </p:cNvPicPr>
          <p:nvPr/>
        </p:nvPicPr>
        <p:blipFill>
          <a:blip r:embed="rId5"/>
          <a:stretch>
            <a:fillRect/>
          </a:stretch>
        </p:blipFill>
        <p:spPr>
          <a:xfrm>
            <a:off x="547746" y="499653"/>
            <a:ext cx="5668166" cy="5858693"/>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4217</TotalTime>
  <Words>914</Words>
  <Application>Microsoft Office PowerPoint</Application>
  <PresentationFormat>Widescreen</PresentationFormat>
  <Paragraphs>103</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STANDARDS(Priority Order)</vt:lpstr>
      <vt:lpstr>ENCRYPTION POLICIES</vt:lpstr>
      <vt:lpstr>TRIPLE-A POLICIES</vt:lpstr>
      <vt:lpstr>Unit Testing (Log In)</vt:lpstr>
      <vt:lpstr>Unit Testing (API Access)</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Cline, Carl</cp:lastModifiedBy>
  <cp:revision>10</cp:revision>
  <dcterms:created xsi:type="dcterms:W3CDTF">2020-08-19T17:59:24Z</dcterms:created>
  <dcterms:modified xsi:type="dcterms:W3CDTF">2025-06-26T19:25:31Z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