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PlayfairDisplay-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12e60d8f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12e60d8f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12e60d8f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12e60d8f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12e60d8f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12e60d8f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12e60d8f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12e60d8f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12e60d8f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12e60d8f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12e60d8f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12e60d8f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12e60d8f2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12e60d8f2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e48884b4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e48884b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deque.com/blog/accessibility-in-agile-team-practices/" TargetMode="External"/><Relationship Id="rId4" Type="http://schemas.openxmlformats.org/officeDocument/2006/relationships/hyperlink" Target="https://letsscrumit.com/scrum-roles-3-scrum-master" TargetMode="External"/><Relationship Id="rId5" Type="http://schemas.openxmlformats.org/officeDocument/2006/relationships/hyperlink" Target="https://manifesto.co.uk/scrum-roles-product-own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Scrum-Agile Approach</a:t>
            </a:r>
            <a:endParaRPr>
              <a:latin typeface="Playfair Display"/>
              <a:ea typeface="Playfair Display"/>
              <a:cs typeface="Playfair Display"/>
              <a:sym typeface="Playfair Display"/>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Playfair Display"/>
                <a:ea typeface="Playfair Display"/>
                <a:cs typeface="Playfair Display"/>
                <a:sym typeface="Playfair Display"/>
              </a:rPr>
              <a:t>A Summary of the Scrum-Agile Mechanics and Methodologies</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600" y="435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Playfair Display"/>
                <a:ea typeface="Playfair Display"/>
                <a:cs typeface="Playfair Display"/>
                <a:sym typeface="Playfair Display"/>
              </a:rPr>
              <a:t>Meet the Scrum-Agile Team: The Scrum Master</a:t>
            </a:r>
            <a:endParaRPr sz="2500">
              <a:latin typeface="Playfair Display"/>
              <a:ea typeface="Playfair Display"/>
              <a:cs typeface="Playfair Display"/>
              <a:sym typeface="Playfair Display"/>
            </a:endParaRPr>
          </a:p>
        </p:txBody>
      </p:sp>
      <p:sp>
        <p:nvSpPr>
          <p:cNvPr id="141" name="Google Shape;141;p14"/>
          <p:cNvSpPr txBox="1"/>
          <p:nvPr>
            <p:ph idx="1" type="body"/>
          </p:nvPr>
        </p:nvSpPr>
        <p:spPr>
          <a:xfrm>
            <a:off x="4389150" y="1147350"/>
            <a:ext cx="3947400" cy="333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Facilitates the daily scrum; A quick meeting every day to organize daily tasks and team members.</a:t>
            </a:r>
            <a:endParaRPr/>
          </a:p>
          <a:p>
            <a:pPr indent="-311150" lvl="0" marL="457200" rtl="0" algn="l">
              <a:spcBef>
                <a:spcPts val="0"/>
              </a:spcBef>
              <a:spcAft>
                <a:spcPts val="0"/>
              </a:spcAft>
              <a:buSzPts val="1300"/>
              <a:buChar char="●"/>
            </a:pPr>
            <a:r>
              <a:rPr lang="en"/>
              <a:t>Coaches team members to be cross-functional and self-managing.</a:t>
            </a:r>
            <a:endParaRPr/>
          </a:p>
          <a:p>
            <a:pPr indent="-311150" lvl="0" marL="457200" rtl="0" algn="l">
              <a:spcBef>
                <a:spcPts val="0"/>
              </a:spcBef>
              <a:spcAft>
                <a:spcPts val="0"/>
              </a:spcAft>
              <a:buSzPts val="1300"/>
              <a:buChar char="●"/>
            </a:pPr>
            <a:r>
              <a:rPr lang="en"/>
              <a:t>Removes impediments of tasks for time efficiency as the daily tasks change.</a:t>
            </a:r>
            <a:endParaRPr/>
          </a:p>
          <a:p>
            <a:pPr indent="-311150" lvl="0" marL="457200" rtl="0" algn="l">
              <a:spcBef>
                <a:spcPts val="0"/>
              </a:spcBef>
              <a:spcAft>
                <a:spcPts val="0"/>
              </a:spcAft>
              <a:buSzPts val="1300"/>
              <a:buChar char="●"/>
            </a:pPr>
            <a:r>
              <a:rPr lang="en"/>
              <a:t>Works with the Product Owner to define an effective product goal and manage incoming user/stakeholder information.</a:t>
            </a:r>
            <a:endParaRPr/>
          </a:p>
          <a:p>
            <a:pPr indent="-311150" lvl="0" marL="457200" rtl="0" algn="l">
              <a:spcBef>
                <a:spcPts val="0"/>
              </a:spcBef>
              <a:spcAft>
                <a:spcPts val="0"/>
              </a:spcAft>
              <a:buSzPts val="1300"/>
              <a:buChar char="●"/>
            </a:pPr>
            <a:r>
              <a:rPr lang="en"/>
              <a:t>Works with Product Owner to establish effective product planning based on the priority of </a:t>
            </a:r>
            <a:r>
              <a:rPr lang="en"/>
              <a:t>daily</a:t>
            </a:r>
            <a:r>
              <a:rPr lang="en"/>
              <a:t> tasks.</a:t>
            </a:r>
            <a:endParaRPr/>
          </a:p>
        </p:txBody>
      </p:sp>
      <p:pic>
        <p:nvPicPr>
          <p:cNvPr id="142" name="Google Shape;142;p14"/>
          <p:cNvPicPr preferRelativeResize="0"/>
          <p:nvPr/>
        </p:nvPicPr>
        <p:blipFill>
          <a:blip r:embed="rId3">
            <a:alphaModFix/>
          </a:blip>
          <a:stretch>
            <a:fillRect/>
          </a:stretch>
        </p:blipFill>
        <p:spPr>
          <a:xfrm>
            <a:off x="415875" y="1677725"/>
            <a:ext cx="4036376" cy="227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435900"/>
            <a:ext cx="7423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latin typeface="Playfair Display"/>
                <a:ea typeface="Playfair Display"/>
                <a:cs typeface="Playfair Display"/>
                <a:sym typeface="Playfair Display"/>
              </a:rPr>
              <a:t>Meet the Scrum-Agile Team: The Product Owner</a:t>
            </a:r>
            <a:endParaRPr sz="2500">
              <a:latin typeface="Playfair Display"/>
              <a:ea typeface="Playfair Display"/>
              <a:cs typeface="Playfair Display"/>
              <a:sym typeface="Playfair Display"/>
            </a:endParaRPr>
          </a:p>
          <a:p>
            <a:pPr indent="0" lvl="0" marL="0" rtl="0" algn="l">
              <a:spcBef>
                <a:spcPts val="0"/>
              </a:spcBef>
              <a:spcAft>
                <a:spcPts val="0"/>
              </a:spcAft>
              <a:buSzPts val="990"/>
              <a:buNone/>
            </a:pPr>
            <a:r>
              <a:t/>
            </a:r>
            <a:endParaRPr sz="2160"/>
          </a:p>
        </p:txBody>
      </p:sp>
      <p:sp>
        <p:nvSpPr>
          <p:cNvPr id="148" name="Google Shape;148;p15"/>
          <p:cNvSpPr txBox="1"/>
          <p:nvPr>
            <p:ph idx="1" type="body"/>
          </p:nvPr>
        </p:nvSpPr>
        <p:spPr>
          <a:xfrm>
            <a:off x="4821275" y="1567550"/>
            <a:ext cx="3515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Brings in external information important to project development like user stories and stakeholder changes.</a:t>
            </a:r>
            <a:endParaRPr/>
          </a:p>
          <a:p>
            <a:pPr indent="-311150" lvl="0" marL="457200" rtl="0" algn="l">
              <a:spcBef>
                <a:spcPts val="0"/>
              </a:spcBef>
              <a:spcAft>
                <a:spcPts val="0"/>
              </a:spcAft>
              <a:buSzPts val="1300"/>
              <a:buChar char="●"/>
            </a:pPr>
            <a:r>
              <a:rPr lang="en"/>
              <a:t>Responsible for the work done on the project and value delivered. </a:t>
            </a:r>
            <a:endParaRPr/>
          </a:p>
          <a:p>
            <a:pPr indent="-311150" lvl="0" marL="457200" rtl="0" algn="l">
              <a:spcBef>
                <a:spcPts val="0"/>
              </a:spcBef>
              <a:spcAft>
                <a:spcPts val="0"/>
              </a:spcAft>
              <a:buSzPts val="1300"/>
              <a:buChar char="●"/>
            </a:pPr>
            <a:r>
              <a:rPr lang="en"/>
              <a:t>Clearly communicates the team’s goals, project vision, goals and objectives.</a:t>
            </a:r>
            <a:endParaRPr/>
          </a:p>
          <a:p>
            <a:pPr indent="-311150" lvl="0" marL="457200" rtl="0" algn="l">
              <a:spcBef>
                <a:spcPts val="0"/>
              </a:spcBef>
              <a:spcAft>
                <a:spcPts val="0"/>
              </a:spcAft>
              <a:buSzPts val="1300"/>
              <a:buChar char="●"/>
            </a:pPr>
            <a:r>
              <a:rPr lang="en"/>
              <a:t>Works with the Scrum Master to integrate said goals and objectives into the daily tasks for the team members.</a:t>
            </a:r>
            <a:endParaRPr/>
          </a:p>
          <a:p>
            <a:pPr indent="-311150" lvl="0" marL="457200" rtl="0" algn="l">
              <a:spcBef>
                <a:spcPts val="0"/>
              </a:spcBef>
              <a:spcAft>
                <a:spcPts val="0"/>
              </a:spcAft>
              <a:buSzPts val="1300"/>
              <a:buChar char="●"/>
            </a:pPr>
            <a:r>
              <a:rPr lang="en"/>
              <a:t>Maintains accuracy of the product backlog</a:t>
            </a:r>
            <a:endParaRPr/>
          </a:p>
        </p:txBody>
      </p:sp>
      <p:pic>
        <p:nvPicPr>
          <p:cNvPr id="149" name="Google Shape;149;p15"/>
          <p:cNvPicPr preferRelativeResize="0"/>
          <p:nvPr/>
        </p:nvPicPr>
        <p:blipFill>
          <a:blip r:embed="rId3">
            <a:alphaModFix/>
          </a:blip>
          <a:stretch>
            <a:fillRect/>
          </a:stretch>
        </p:blipFill>
        <p:spPr>
          <a:xfrm>
            <a:off x="152400" y="1491850"/>
            <a:ext cx="4516475" cy="2783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435900"/>
            <a:ext cx="7318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50">
                <a:latin typeface="Playfair Display"/>
                <a:ea typeface="Playfair Display"/>
                <a:cs typeface="Playfair Display"/>
                <a:sym typeface="Playfair Display"/>
              </a:rPr>
              <a:t>Meet the Scrum-Agile Team: Development Team</a:t>
            </a:r>
            <a:endParaRPr sz="2750"/>
          </a:p>
          <a:p>
            <a:pPr indent="0" lvl="0" marL="0" rtl="0" algn="l">
              <a:spcBef>
                <a:spcPts val="0"/>
              </a:spcBef>
              <a:spcAft>
                <a:spcPts val="0"/>
              </a:spcAft>
              <a:buClr>
                <a:srgbClr val="000000"/>
              </a:buClr>
              <a:buSzPct val="39600"/>
              <a:buFont typeface="Arial"/>
              <a:buNone/>
            </a:pPr>
            <a:r>
              <a:t/>
            </a:r>
            <a:endParaRPr sz="2500">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155" name="Google Shape;155;p16"/>
          <p:cNvSpPr txBox="1"/>
          <p:nvPr>
            <p:ph idx="1" type="body"/>
          </p:nvPr>
        </p:nvSpPr>
        <p:spPr>
          <a:xfrm>
            <a:off x="4209950" y="1567550"/>
            <a:ext cx="4126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Help with setting goals and </a:t>
            </a:r>
            <a:r>
              <a:rPr lang="en"/>
              <a:t>objectives</a:t>
            </a:r>
            <a:r>
              <a:rPr lang="en"/>
              <a:t> for the sprint cycle.</a:t>
            </a:r>
            <a:endParaRPr/>
          </a:p>
          <a:p>
            <a:pPr indent="-311150" lvl="0" marL="457200" rtl="0" algn="l">
              <a:spcBef>
                <a:spcPts val="0"/>
              </a:spcBef>
              <a:spcAft>
                <a:spcPts val="0"/>
              </a:spcAft>
              <a:buSzPts val="1300"/>
              <a:buChar char="●"/>
            </a:pPr>
            <a:r>
              <a:rPr lang="en"/>
              <a:t>Implement best practices for finding data to improve the product and development process.</a:t>
            </a:r>
            <a:endParaRPr/>
          </a:p>
          <a:p>
            <a:pPr indent="-311150" lvl="0" marL="457200" rtl="0" algn="l">
              <a:spcBef>
                <a:spcPts val="0"/>
              </a:spcBef>
              <a:spcAft>
                <a:spcPts val="0"/>
              </a:spcAft>
              <a:buSzPts val="1300"/>
              <a:buChar char="●"/>
            </a:pPr>
            <a:r>
              <a:rPr lang="en"/>
              <a:t>Clearly and honestly communicate ideas for daily tasks and concerns in areas of limited efficiency.</a:t>
            </a:r>
            <a:endParaRPr/>
          </a:p>
          <a:p>
            <a:pPr indent="-311150" lvl="0" marL="457200" rtl="0" algn="l">
              <a:spcBef>
                <a:spcPts val="0"/>
              </a:spcBef>
              <a:spcAft>
                <a:spcPts val="0"/>
              </a:spcAft>
              <a:buSzPts val="1300"/>
              <a:buChar char="●"/>
            </a:pPr>
            <a:r>
              <a:rPr lang="en"/>
              <a:t>Integrate ideas from user stories into the project based on priority. </a:t>
            </a:r>
            <a:endParaRPr/>
          </a:p>
          <a:p>
            <a:pPr indent="-311150" lvl="0" marL="457200" rtl="0" algn="l">
              <a:spcBef>
                <a:spcPts val="0"/>
              </a:spcBef>
              <a:spcAft>
                <a:spcPts val="0"/>
              </a:spcAft>
              <a:buSzPts val="1300"/>
              <a:buChar char="●"/>
            </a:pPr>
            <a:r>
              <a:rPr lang="en"/>
              <a:t>Test software and provide feedback on </a:t>
            </a:r>
            <a:r>
              <a:rPr lang="en"/>
              <a:t>changes</a:t>
            </a:r>
            <a:r>
              <a:rPr lang="en"/>
              <a:t> to the product.</a:t>
            </a:r>
            <a:endParaRPr/>
          </a:p>
        </p:txBody>
      </p:sp>
      <p:pic>
        <p:nvPicPr>
          <p:cNvPr id="156" name="Google Shape;156;p16"/>
          <p:cNvPicPr preferRelativeResize="0"/>
          <p:nvPr/>
        </p:nvPicPr>
        <p:blipFill>
          <a:blip r:embed="rId3">
            <a:alphaModFix/>
          </a:blip>
          <a:stretch>
            <a:fillRect/>
          </a:stretch>
        </p:blipFill>
        <p:spPr>
          <a:xfrm>
            <a:off x="225850" y="1934550"/>
            <a:ext cx="3715775" cy="192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425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75">
                <a:latin typeface="Playfair Display"/>
                <a:ea typeface="Playfair Display"/>
                <a:cs typeface="Playfair Display"/>
                <a:sym typeface="Playfair Display"/>
              </a:rPr>
              <a:t>The Software Development Lifecycle </a:t>
            </a:r>
            <a:endParaRPr sz="3075"/>
          </a:p>
          <a:p>
            <a:pPr indent="0" lvl="0" marL="0" rtl="0" algn="l">
              <a:spcBef>
                <a:spcPts val="0"/>
              </a:spcBef>
              <a:spcAft>
                <a:spcPts val="0"/>
              </a:spcAft>
              <a:buSzPts val="990"/>
              <a:buNone/>
            </a:pPr>
            <a:r>
              <a:t/>
            </a:r>
            <a:endParaRPr sz="2160"/>
          </a:p>
        </p:txBody>
      </p:sp>
      <p:sp>
        <p:nvSpPr>
          <p:cNvPr id="162" name="Google Shape;162;p17"/>
          <p:cNvSpPr txBox="1"/>
          <p:nvPr>
            <p:ph idx="1" type="body"/>
          </p:nvPr>
        </p:nvSpPr>
        <p:spPr>
          <a:xfrm>
            <a:off x="3809450" y="1090475"/>
            <a:ext cx="4527000" cy="3388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solidFill>
                  <a:srgbClr val="38761D"/>
                </a:solidFill>
              </a:rPr>
              <a:t>Planning</a:t>
            </a:r>
            <a:r>
              <a:rPr lang="en" sz="1600"/>
              <a:t>: Collaborate with stakeholders to define project requirements, set goals, and prioritize tasks to be completed in each cycle.</a:t>
            </a:r>
            <a:endParaRPr sz="1600"/>
          </a:p>
          <a:p>
            <a:pPr indent="-330200" lvl="0" marL="457200" rtl="0" algn="l">
              <a:spcBef>
                <a:spcPts val="0"/>
              </a:spcBef>
              <a:spcAft>
                <a:spcPts val="0"/>
              </a:spcAft>
              <a:buSzPts val="1600"/>
              <a:buChar char="●"/>
            </a:pPr>
            <a:r>
              <a:rPr b="1" lang="en" sz="1600">
                <a:solidFill>
                  <a:srgbClr val="38761D"/>
                </a:solidFill>
              </a:rPr>
              <a:t>Design</a:t>
            </a:r>
            <a:r>
              <a:rPr lang="en" sz="1600"/>
              <a:t>: Design software architecture, define user stories, and create a theoretical roadmap for the product.</a:t>
            </a:r>
            <a:endParaRPr sz="1600"/>
          </a:p>
          <a:p>
            <a:pPr indent="-330200" lvl="0" marL="457200" rtl="0" algn="l">
              <a:spcBef>
                <a:spcPts val="0"/>
              </a:spcBef>
              <a:spcAft>
                <a:spcPts val="0"/>
              </a:spcAft>
              <a:buSzPts val="1600"/>
              <a:buChar char="●"/>
            </a:pPr>
            <a:r>
              <a:rPr b="1" lang="en" sz="1600">
                <a:solidFill>
                  <a:srgbClr val="38761D"/>
                </a:solidFill>
              </a:rPr>
              <a:t>Development</a:t>
            </a:r>
            <a:r>
              <a:rPr lang="en" sz="1600"/>
              <a:t>: Coding of software begins. Development is broken down into smaller sprint cycles, each one focusing on a different increment of the product.</a:t>
            </a:r>
            <a:endParaRPr sz="1600"/>
          </a:p>
        </p:txBody>
      </p:sp>
      <p:pic>
        <p:nvPicPr>
          <p:cNvPr id="163" name="Google Shape;163;p17"/>
          <p:cNvPicPr preferRelativeResize="0"/>
          <p:nvPr/>
        </p:nvPicPr>
        <p:blipFill>
          <a:blip r:embed="rId3">
            <a:alphaModFix/>
          </a:blip>
          <a:stretch>
            <a:fillRect/>
          </a:stretch>
        </p:blipFill>
        <p:spPr>
          <a:xfrm>
            <a:off x="310500" y="1567550"/>
            <a:ext cx="2803300" cy="282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425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75">
                <a:latin typeface="Playfair Display"/>
                <a:ea typeface="Playfair Display"/>
                <a:cs typeface="Playfair Display"/>
                <a:sym typeface="Playfair Display"/>
              </a:rPr>
              <a:t>The Software Development Lifecycle </a:t>
            </a:r>
            <a:endParaRPr sz="3075"/>
          </a:p>
          <a:p>
            <a:pPr indent="0" lvl="0" marL="0" rtl="0" algn="l">
              <a:spcBef>
                <a:spcPts val="0"/>
              </a:spcBef>
              <a:spcAft>
                <a:spcPts val="0"/>
              </a:spcAft>
              <a:buSzPts val="990"/>
              <a:buNone/>
            </a:pPr>
            <a:r>
              <a:t/>
            </a:r>
            <a:endParaRPr sz="2160"/>
          </a:p>
        </p:txBody>
      </p:sp>
      <p:sp>
        <p:nvSpPr>
          <p:cNvPr id="169" name="Google Shape;169;p18"/>
          <p:cNvSpPr txBox="1"/>
          <p:nvPr>
            <p:ph idx="1" type="body"/>
          </p:nvPr>
        </p:nvSpPr>
        <p:spPr>
          <a:xfrm>
            <a:off x="3809450" y="1090475"/>
            <a:ext cx="4527000" cy="3388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solidFill>
                  <a:srgbClr val="38761D"/>
                </a:solidFill>
              </a:rPr>
              <a:t>Testing</a:t>
            </a:r>
            <a:r>
              <a:rPr lang="en" sz="1600"/>
              <a:t>: Incrementally test the product to ensure that it meets the accepted criteria from the planning phase.</a:t>
            </a:r>
            <a:endParaRPr sz="1600"/>
          </a:p>
          <a:p>
            <a:pPr indent="-330200" lvl="0" marL="457200" rtl="0" algn="l">
              <a:spcBef>
                <a:spcPts val="0"/>
              </a:spcBef>
              <a:spcAft>
                <a:spcPts val="0"/>
              </a:spcAft>
              <a:buSzPts val="1600"/>
              <a:buChar char="●"/>
            </a:pPr>
            <a:r>
              <a:rPr b="1" lang="en" sz="1600">
                <a:solidFill>
                  <a:srgbClr val="38761D"/>
                </a:solidFill>
              </a:rPr>
              <a:t>Deployment</a:t>
            </a:r>
            <a:r>
              <a:rPr lang="en" sz="1600"/>
              <a:t>: The product is deployed into the production environment after being tested and approved by stakeholders.</a:t>
            </a:r>
            <a:endParaRPr sz="1600"/>
          </a:p>
          <a:p>
            <a:pPr indent="-330200" lvl="0" marL="457200" rtl="0" algn="l">
              <a:spcBef>
                <a:spcPts val="0"/>
              </a:spcBef>
              <a:spcAft>
                <a:spcPts val="0"/>
              </a:spcAft>
              <a:buSzPts val="1600"/>
              <a:buChar char="●"/>
            </a:pPr>
            <a:r>
              <a:rPr b="1" lang="en" sz="1600">
                <a:solidFill>
                  <a:srgbClr val="38761D"/>
                </a:solidFill>
              </a:rPr>
              <a:t>Maintenance</a:t>
            </a:r>
            <a:r>
              <a:rPr lang="en" sz="1600"/>
              <a:t>: The team provides support, fixes bugs and makes necessary changes to the product based on user feedback.</a:t>
            </a:r>
            <a:endParaRPr sz="1600"/>
          </a:p>
        </p:txBody>
      </p:sp>
      <p:pic>
        <p:nvPicPr>
          <p:cNvPr id="170" name="Google Shape;170;p18"/>
          <p:cNvPicPr preferRelativeResize="0"/>
          <p:nvPr/>
        </p:nvPicPr>
        <p:blipFill>
          <a:blip r:embed="rId3">
            <a:alphaModFix/>
          </a:blip>
          <a:stretch>
            <a:fillRect/>
          </a:stretch>
        </p:blipFill>
        <p:spPr>
          <a:xfrm>
            <a:off x="310500" y="1567550"/>
            <a:ext cx="2803300" cy="282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65900" y="4899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latin typeface="Playfair Display"/>
                <a:ea typeface="Playfair Display"/>
                <a:cs typeface="Playfair Display"/>
                <a:sym typeface="Playfair Display"/>
              </a:rPr>
              <a:t>SDLC: Agile vs Waterfall</a:t>
            </a:r>
            <a:endParaRPr sz="3100">
              <a:latin typeface="Playfair Display"/>
              <a:ea typeface="Playfair Display"/>
              <a:cs typeface="Playfair Display"/>
              <a:sym typeface="Playfair Display"/>
            </a:endParaRPr>
          </a:p>
        </p:txBody>
      </p:sp>
      <p:sp>
        <p:nvSpPr>
          <p:cNvPr id="176" name="Google Shape;176;p19"/>
          <p:cNvSpPr/>
          <p:nvPr/>
        </p:nvSpPr>
        <p:spPr>
          <a:xfrm>
            <a:off x="3692488" y="1077337"/>
            <a:ext cx="1007100" cy="3003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Waterfall</a:t>
            </a:r>
            <a:endParaRPr sz="1200">
              <a:solidFill>
                <a:srgbClr val="FFFFFF"/>
              </a:solidFill>
              <a:latin typeface="Roboto"/>
              <a:ea typeface="Roboto"/>
              <a:cs typeface="Roboto"/>
              <a:sym typeface="Roboto"/>
            </a:endParaRPr>
          </a:p>
        </p:txBody>
      </p:sp>
      <p:sp>
        <p:nvSpPr>
          <p:cNvPr id="177" name="Google Shape;177;p19"/>
          <p:cNvSpPr/>
          <p:nvPr/>
        </p:nvSpPr>
        <p:spPr>
          <a:xfrm>
            <a:off x="4711454" y="1077337"/>
            <a:ext cx="1007100" cy="3003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Agile</a:t>
            </a:r>
            <a:endParaRPr sz="1200">
              <a:solidFill>
                <a:srgbClr val="FFFFFF"/>
              </a:solidFill>
              <a:latin typeface="Roboto"/>
              <a:ea typeface="Roboto"/>
              <a:cs typeface="Roboto"/>
              <a:sym typeface="Roboto"/>
            </a:endParaRPr>
          </a:p>
        </p:txBody>
      </p:sp>
      <p:sp>
        <p:nvSpPr>
          <p:cNvPr id="178" name="Google Shape;178;p19"/>
          <p:cNvSpPr/>
          <p:nvPr/>
        </p:nvSpPr>
        <p:spPr>
          <a:xfrm>
            <a:off x="5742312" y="1077312"/>
            <a:ext cx="2827800" cy="300300"/>
          </a:xfrm>
          <a:prstGeom prst="rect">
            <a:avLst/>
          </a:prstGeom>
          <a:solidFill>
            <a:srgbClr val="0C58D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Description</a:t>
            </a:r>
            <a:endParaRPr sz="1200">
              <a:solidFill>
                <a:srgbClr val="FFFFFF"/>
              </a:solidFill>
              <a:latin typeface="Roboto"/>
              <a:ea typeface="Roboto"/>
              <a:cs typeface="Roboto"/>
              <a:sym typeface="Roboto"/>
            </a:endParaRPr>
          </a:p>
        </p:txBody>
      </p:sp>
      <p:sp>
        <p:nvSpPr>
          <p:cNvPr id="179" name="Google Shape;179;p19"/>
          <p:cNvSpPr/>
          <p:nvPr/>
        </p:nvSpPr>
        <p:spPr>
          <a:xfrm>
            <a:off x="1311688" y="1077312"/>
            <a:ext cx="2380800" cy="3003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9"/>
          <p:cNvGrpSpPr/>
          <p:nvPr/>
        </p:nvGrpSpPr>
        <p:grpSpPr>
          <a:xfrm>
            <a:off x="1312623" y="1388450"/>
            <a:ext cx="7257489" cy="674450"/>
            <a:chOff x="943723" y="3098500"/>
            <a:chExt cx="7257489" cy="674450"/>
          </a:xfrm>
        </p:grpSpPr>
        <p:sp>
          <p:nvSpPr>
            <p:cNvPr id="181" name="Google Shape;181;p19"/>
            <p:cNvSpPr/>
            <p:nvPr/>
          </p:nvSpPr>
          <p:spPr>
            <a:xfrm>
              <a:off x="5373412" y="3098513"/>
              <a:ext cx="2827800" cy="674400"/>
            </a:xfrm>
            <a:prstGeom prst="rect">
              <a:avLst/>
            </a:prstGeom>
            <a:solidFill>
              <a:srgbClr val="0C58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800">
                  <a:solidFill>
                    <a:srgbClr val="FFFFFF"/>
                  </a:solidFill>
                  <a:latin typeface="Roboto"/>
                  <a:ea typeface="Roboto"/>
                  <a:cs typeface="Roboto"/>
                  <a:sym typeface="Roboto"/>
                </a:rPr>
                <a:t>Waterfall relies on a clearly defined goal and abides by it until the end of the cycle, regardless of environmental changes, but agile’s goal can change and flex.</a:t>
              </a:r>
              <a:endParaRPr sz="800">
                <a:solidFill>
                  <a:srgbClr val="FFFFFF"/>
                </a:solidFill>
                <a:latin typeface="Roboto"/>
                <a:ea typeface="Roboto"/>
                <a:cs typeface="Roboto"/>
                <a:sym typeface="Roboto"/>
              </a:endParaRPr>
            </a:p>
          </p:txBody>
        </p:sp>
        <p:sp>
          <p:nvSpPr>
            <p:cNvPr id="182" name="Google Shape;182;p19"/>
            <p:cNvSpPr/>
            <p:nvPr/>
          </p:nvSpPr>
          <p:spPr>
            <a:xfrm>
              <a:off x="943723" y="3098500"/>
              <a:ext cx="2379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1632122" y="3098513"/>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943723" y="3098513"/>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3335463" y="3098513"/>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Clearly-  defined</a:t>
              </a:r>
              <a:endParaRPr>
                <a:solidFill>
                  <a:schemeClr val="lt1"/>
                </a:solidFill>
              </a:endParaRPr>
            </a:p>
          </p:txBody>
        </p:sp>
        <p:sp>
          <p:nvSpPr>
            <p:cNvPr id="186" name="Google Shape;186;p19"/>
            <p:cNvSpPr/>
            <p:nvPr/>
          </p:nvSpPr>
          <p:spPr>
            <a:xfrm>
              <a:off x="4354429" y="3098513"/>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Can change</a:t>
              </a:r>
              <a:endParaRPr>
                <a:solidFill>
                  <a:schemeClr val="lt1"/>
                </a:solidFill>
              </a:endParaRPr>
            </a:p>
          </p:txBody>
        </p:sp>
        <p:sp>
          <p:nvSpPr>
            <p:cNvPr id="187" name="Google Shape;187;p19"/>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188" name="Google Shape;188;p19"/>
            <p:cNvSpPr/>
            <p:nvPr/>
          </p:nvSpPr>
          <p:spPr>
            <a:xfrm>
              <a:off x="1704725" y="3098550"/>
              <a:ext cx="1488600" cy="6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Requirements</a:t>
              </a:r>
              <a:endParaRPr sz="1300">
                <a:solidFill>
                  <a:srgbClr val="FFFFFF"/>
                </a:solidFill>
                <a:latin typeface="Roboto"/>
                <a:ea typeface="Roboto"/>
                <a:cs typeface="Roboto"/>
                <a:sym typeface="Roboto"/>
              </a:endParaRPr>
            </a:p>
          </p:txBody>
        </p:sp>
      </p:grpSp>
      <p:grpSp>
        <p:nvGrpSpPr>
          <p:cNvPr id="189" name="Google Shape;189;p19"/>
          <p:cNvGrpSpPr/>
          <p:nvPr/>
        </p:nvGrpSpPr>
        <p:grpSpPr>
          <a:xfrm>
            <a:off x="1312623" y="2073725"/>
            <a:ext cx="7257489" cy="674450"/>
            <a:chOff x="943723" y="3783775"/>
            <a:chExt cx="7257489" cy="674450"/>
          </a:xfrm>
        </p:grpSpPr>
        <p:sp>
          <p:nvSpPr>
            <p:cNvPr id="190" name="Google Shape;190;p19"/>
            <p:cNvSpPr/>
            <p:nvPr/>
          </p:nvSpPr>
          <p:spPr>
            <a:xfrm>
              <a:off x="5373412" y="3783788"/>
              <a:ext cx="2827800" cy="674400"/>
            </a:xfrm>
            <a:prstGeom prst="rect">
              <a:avLst/>
            </a:prstGeom>
            <a:solidFill>
              <a:srgbClr val="0C58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800">
                  <a:solidFill>
                    <a:srgbClr val="FFFFFF"/>
                  </a:solidFill>
                  <a:latin typeface="Roboto"/>
                  <a:ea typeface="Roboto"/>
                  <a:cs typeface="Roboto"/>
                  <a:sym typeface="Roboto"/>
                </a:rPr>
                <a:t>Waterfall does not traditionally utilize client input. Agile involves client input via user stories and testing.</a:t>
              </a: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sp>
          <p:nvSpPr>
            <p:cNvPr id="191" name="Google Shape;191;p19"/>
            <p:cNvSpPr/>
            <p:nvPr/>
          </p:nvSpPr>
          <p:spPr>
            <a:xfrm>
              <a:off x="943723" y="3783775"/>
              <a:ext cx="2379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1632122" y="3783788"/>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943723" y="3783788"/>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3335463" y="3783788"/>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4354429" y="3783788"/>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1210848" y="3783832"/>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sp>
          <p:nvSpPr>
            <p:cNvPr id="197" name="Google Shape;197;p19"/>
            <p:cNvSpPr/>
            <p:nvPr/>
          </p:nvSpPr>
          <p:spPr>
            <a:xfrm rot="-2700000">
              <a:off x="4705031" y="4021667"/>
              <a:ext cx="305894" cy="116673"/>
            </a:xfrm>
            <a:prstGeom prst="corner">
              <a:avLst>
                <a:gd fmla="val 18804" name="adj1"/>
                <a:gd fmla="val 1814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3633813" y="3915788"/>
              <a:ext cx="4104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99" name="Google Shape;199;p19"/>
            <p:cNvSpPr/>
            <p:nvPr/>
          </p:nvSpPr>
          <p:spPr>
            <a:xfrm>
              <a:off x="1704725" y="3783825"/>
              <a:ext cx="1488600" cy="6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Client Involvement</a:t>
              </a:r>
              <a:endParaRPr sz="1300">
                <a:solidFill>
                  <a:srgbClr val="FFFFFF"/>
                </a:solidFill>
                <a:latin typeface="Roboto"/>
                <a:ea typeface="Roboto"/>
                <a:cs typeface="Roboto"/>
                <a:sym typeface="Roboto"/>
              </a:endParaRPr>
            </a:p>
          </p:txBody>
        </p:sp>
      </p:grpSp>
      <p:grpSp>
        <p:nvGrpSpPr>
          <p:cNvPr id="200" name="Google Shape;200;p19"/>
          <p:cNvGrpSpPr/>
          <p:nvPr/>
        </p:nvGrpSpPr>
        <p:grpSpPr>
          <a:xfrm>
            <a:off x="1312623" y="2759000"/>
            <a:ext cx="7257489" cy="674450"/>
            <a:chOff x="943723" y="4469050"/>
            <a:chExt cx="7257489" cy="674450"/>
          </a:xfrm>
        </p:grpSpPr>
        <p:sp>
          <p:nvSpPr>
            <p:cNvPr id="201" name="Google Shape;201;p19"/>
            <p:cNvSpPr/>
            <p:nvPr/>
          </p:nvSpPr>
          <p:spPr>
            <a:xfrm>
              <a:off x="5373412" y="4469063"/>
              <a:ext cx="2827800" cy="674400"/>
            </a:xfrm>
            <a:prstGeom prst="rect">
              <a:avLst/>
            </a:prstGeom>
            <a:solidFill>
              <a:srgbClr val="0C58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700">
                  <a:solidFill>
                    <a:srgbClr val="FFFFFF"/>
                  </a:solidFill>
                  <a:latin typeface="Roboto"/>
                  <a:ea typeface="Roboto"/>
                  <a:cs typeface="Roboto"/>
                  <a:sym typeface="Roboto"/>
                </a:rPr>
                <a:t>Waterfall’s rigidity is better suited for projects with a clearly defined plan and goal. Agile is better suited for complex projects with more unknowns that could potentially change the project.</a:t>
              </a:r>
              <a:endParaRPr sz="600">
                <a:solidFill>
                  <a:srgbClr val="FFFFFF"/>
                </a:solidFill>
                <a:latin typeface="Roboto"/>
                <a:ea typeface="Roboto"/>
                <a:cs typeface="Roboto"/>
                <a:sym typeface="Roboto"/>
              </a:endParaRPr>
            </a:p>
          </p:txBody>
        </p:sp>
        <p:sp>
          <p:nvSpPr>
            <p:cNvPr id="202" name="Google Shape;202;p19"/>
            <p:cNvSpPr/>
            <p:nvPr/>
          </p:nvSpPr>
          <p:spPr>
            <a:xfrm>
              <a:off x="943723" y="4469050"/>
              <a:ext cx="2379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1632122" y="4469063"/>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943723" y="4469063"/>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3335463" y="4469063"/>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Straightforward solutions</a:t>
              </a:r>
              <a:endParaRPr sz="900">
                <a:solidFill>
                  <a:schemeClr val="lt1"/>
                </a:solidFill>
              </a:endParaRPr>
            </a:p>
          </p:txBody>
        </p:sp>
        <p:sp>
          <p:nvSpPr>
            <p:cNvPr id="206" name="Google Shape;206;p19"/>
            <p:cNvSpPr/>
            <p:nvPr/>
          </p:nvSpPr>
          <p:spPr>
            <a:xfrm>
              <a:off x="4354429" y="4469063"/>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Complex projects</a:t>
              </a:r>
              <a:endParaRPr>
                <a:solidFill>
                  <a:schemeClr val="lt1"/>
                </a:solidFill>
              </a:endParaRPr>
            </a:p>
          </p:txBody>
        </p:sp>
        <p:sp>
          <p:nvSpPr>
            <p:cNvPr id="207" name="Google Shape;207;p19"/>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sp>
          <p:nvSpPr>
            <p:cNvPr id="208" name="Google Shape;208;p19"/>
            <p:cNvSpPr/>
            <p:nvPr/>
          </p:nvSpPr>
          <p:spPr>
            <a:xfrm>
              <a:off x="1704725" y="4469100"/>
              <a:ext cx="1488600" cy="6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Type</a:t>
              </a:r>
              <a:endParaRPr sz="1300">
                <a:solidFill>
                  <a:srgbClr val="FFFFFF"/>
                </a:solidFill>
                <a:latin typeface="Roboto"/>
                <a:ea typeface="Roboto"/>
                <a:cs typeface="Roboto"/>
                <a:sym typeface="Roboto"/>
              </a:endParaRPr>
            </a:p>
          </p:txBody>
        </p:sp>
      </p:grpSp>
      <p:grpSp>
        <p:nvGrpSpPr>
          <p:cNvPr id="209" name="Google Shape;209;p19"/>
          <p:cNvGrpSpPr/>
          <p:nvPr/>
        </p:nvGrpSpPr>
        <p:grpSpPr>
          <a:xfrm>
            <a:off x="1312623" y="3444275"/>
            <a:ext cx="7257489" cy="674450"/>
            <a:chOff x="943723" y="4469050"/>
            <a:chExt cx="7257489" cy="674450"/>
          </a:xfrm>
        </p:grpSpPr>
        <p:sp>
          <p:nvSpPr>
            <p:cNvPr id="210" name="Google Shape;210;p19"/>
            <p:cNvSpPr/>
            <p:nvPr/>
          </p:nvSpPr>
          <p:spPr>
            <a:xfrm>
              <a:off x="5373412" y="4469063"/>
              <a:ext cx="2827800" cy="674400"/>
            </a:xfrm>
            <a:prstGeom prst="rect">
              <a:avLst/>
            </a:prstGeom>
            <a:solidFill>
              <a:srgbClr val="0C58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800">
                  <a:solidFill>
                    <a:srgbClr val="FFFFFF"/>
                  </a:solidFill>
                  <a:latin typeface="Roboto"/>
                  <a:ea typeface="Roboto"/>
                  <a:cs typeface="Roboto"/>
                  <a:sym typeface="Roboto"/>
                </a:rPr>
                <a:t>Waterfall’s time domain is usually set in the planning phase. Agile’s time domain can change based on product requirements, to which the agile team is prepared for.</a:t>
              </a:r>
              <a:endParaRPr sz="800">
                <a:solidFill>
                  <a:srgbClr val="FFFFFF"/>
                </a:solidFill>
                <a:latin typeface="Roboto"/>
                <a:ea typeface="Roboto"/>
                <a:cs typeface="Roboto"/>
                <a:sym typeface="Roboto"/>
              </a:endParaRPr>
            </a:p>
          </p:txBody>
        </p:sp>
        <p:sp>
          <p:nvSpPr>
            <p:cNvPr id="211" name="Google Shape;211;p19"/>
            <p:cNvSpPr/>
            <p:nvPr/>
          </p:nvSpPr>
          <p:spPr>
            <a:xfrm>
              <a:off x="943723" y="4469050"/>
              <a:ext cx="2379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632122" y="4469063"/>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943723" y="4469063"/>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3335463" y="4469063"/>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Strict</a:t>
              </a:r>
              <a:endParaRPr>
                <a:solidFill>
                  <a:schemeClr val="lt1"/>
                </a:solidFill>
              </a:endParaRPr>
            </a:p>
          </p:txBody>
        </p:sp>
        <p:sp>
          <p:nvSpPr>
            <p:cNvPr id="215" name="Google Shape;215;p19"/>
            <p:cNvSpPr/>
            <p:nvPr/>
          </p:nvSpPr>
          <p:spPr>
            <a:xfrm>
              <a:off x="4354429" y="4469063"/>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Loose</a:t>
              </a:r>
              <a:endParaRPr>
                <a:solidFill>
                  <a:schemeClr val="lt1"/>
                </a:solidFill>
              </a:endParaRPr>
            </a:p>
          </p:txBody>
        </p:sp>
        <p:sp>
          <p:nvSpPr>
            <p:cNvPr id="216" name="Google Shape;216;p19"/>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4</a:t>
              </a:r>
              <a:endParaRPr sz="1600">
                <a:solidFill>
                  <a:srgbClr val="FFFFFF"/>
                </a:solidFill>
                <a:latin typeface="Roboto"/>
                <a:ea typeface="Roboto"/>
                <a:cs typeface="Roboto"/>
                <a:sym typeface="Roboto"/>
              </a:endParaRPr>
            </a:p>
          </p:txBody>
        </p:sp>
        <p:sp>
          <p:nvSpPr>
            <p:cNvPr id="217" name="Google Shape;217;p19"/>
            <p:cNvSpPr/>
            <p:nvPr/>
          </p:nvSpPr>
          <p:spPr>
            <a:xfrm>
              <a:off x="1704725" y="4469100"/>
              <a:ext cx="1488600" cy="6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Time Domain</a:t>
              </a:r>
              <a:endParaRPr sz="1300">
                <a:solidFill>
                  <a:srgbClr val="FFFFFF"/>
                </a:solidFill>
                <a:latin typeface="Roboto"/>
                <a:ea typeface="Roboto"/>
                <a:cs typeface="Roboto"/>
                <a:sym typeface="Roboto"/>
              </a:endParaRPr>
            </a:p>
          </p:txBody>
        </p:sp>
      </p:grpSp>
      <p:grpSp>
        <p:nvGrpSpPr>
          <p:cNvPr id="218" name="Google Shape;218;p19"/>
          <p:cNvGrpSpPr/>
          <p:nvPr/>
        </p:nvGrpSpPr>
        <p:grpSpPr>
          <a:xfrm>
            <a:off x="1312623" y="4129550"/>
            <a:ext cx="7257489" cy="674450"/>
            <a:chOff x="943723" y="4469050"/>
            <a:chExt cx="7257489" cy="674450"/>
          </a:xfrm>
        </p:grpSpPr>
        <p:sp>
          <p:nvSpPr>
            <p:cNvPr id="219" name="Google Shape;219;p19"/>
            <p:cNvSpPr/>
            <p:nvPr/>
          </p:nvSpPr>
          <p:spPr>
            <a:xfrm>
              <a:off x="5373412" y="4469063"/>
              <a:ext cx="2827800" cy="674400"/>
            </a:xfrm>
            <a:prstGeom prst="rect">
              <a:avLst/>
            </a:prstGeom>
            <a:solidFill>
              <a:srgbClr val="0C58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600">
                  <a:solidFill>
                    <a:srgbClr val="FFFFFF"/>
                  </a:solidFill>
                  <a:latin typeface="Roboto"/>
                  <a:ea typeface="Roboto"/>
                  <a:cs typeface="Roboto"/>
                  <a:sym typeface="Roboto"/>
                </a:rPr>
                <a:t>Waterfall does not usually involve collaboration between parties from different phases. Agile team members collaborate regardless of status or title. Scrum master, product owner and developers collaborate in all different permutations.</a:t>
              </a:r>
              <a:endParaRPr sz="600">
                <a:solidFill>
                  <a:srgbClr val="FFFFFF"/>
                </a:solidFill>
                <a:latin typeface="Roboto"/>
                <a:ea typeface="Roboto"/>
                <a:cs typeface="Roboto"/>
                <a:sym typeface="Roboto"/>
              </a:endParaRPr>
            </a:p>
          </p:txBody>
        </p:sp>
        <p:sp>
          <p:nvSpPr>
            <p:cNvPr id="220" name="Google Shape;220;p19"/>
            <p:cNvSpPr/>
            <p:nvPr/>
          </p:nvSpPr>
          <p:spPr>
            <a:xfrm>
              <a:off x="943723" y="4469050"/>
              <a:ext cx="23799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1632122" y="4469063"/>
              <a:ext cx="674400" cy="674400"/>
            </a:xfrm>
            <a:prstGeom prst="rtTriangle">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943723" y="4469063"/>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3335463" y="4469063"/>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Moderate</a:t>
              </a:r>
              <a:endParaRPr>
                <a:solidFill>
                  <a:schemeClr val="lt1"/>
                </a:solidFill>
              </a:endParaRPr>
            </a:p>
          </p:txBody>
        </p:sp>
        <p:sp>
          <p:nvSpPr>
            <p:cNvPr id="224" name="Google Shape;224;p19"/>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5</a:t>
              </a:r>
              <a:endParaRPr sz="1600">
                <a:solidFill>
                  <a:srgbClr val="FFFFFF"/>
                </a:solidFill>
                <a:latin typeface="Roboto"/>
                <a:ea typeface="Roboto"/>
                <a:cs typeface="Roboto"/>
                <a:sym typeface="Roboto"/>
              </a:endParaRPr>
            </a:p>
          </p:txBody>
        </p:sp>
        <p:sp>
          <p:nvSpPr>
            <p:cNvPr id="225" name="Google Shape;225;p19"/>
            <p:cNvSpPr/>
            <p:nvPr/>
          </p:nvSpPr>
          <p:spPr>
            <a:xfrm rot="-2700000">
              <a:off x="4705031" y="4706942"/>
              <a:ext cx="305894" cy="116673"/>
            </a:xfrm>
            <a:prstGeom prst="corner">
              <a:avLst>
                <a:gd fmla="val 18804" name="adj1"/>
                <a:gd fmla="val 1814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1704725" y="4469100"/>
              <a:ext cx="1488600" cy="6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Team  Collaboration</a:t>
              </a:r>
              <a:endParaRPr sz="1000">
                <a:solidFill>
                  <a:srgbClr val="FFFFFF"/>
                </a:solidFill>
                <a:latin typeface="Roboto"/>
                <a:ea typeface="Roboto"/>
                <a:cs typeface="Roboto"/>
                <a:sym typeface="Roboto"/>
              </a:endParaRPr>
            </a:p>
          </p:txBody>
        </p:sp>
        <p:sp>
          <p:nvSpPr>
            <p:cNvPr id="227" name="Google Shape;227;p19"/>
            <p:cNvSpPr/>
            <p:nvPr/>
          </p:nvSpPr>
          <p:spPr>
            <a:xfrm>
              <a:off x="4354429" y="4469063"/>
              <a:ext cx="1007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Intensive</a:t>
              </a:r>
              <a:endParaRPr>
                <a:solidFill>
                  <a:schemeClr val="lt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1297500" y="520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latin typeface="Playfair Display"/>
                <a:ea typeface="Playfair Display"/>
                <a:cs typeface="Playfair Display"/>
                <a:sym typeface="Playfair Display"/>
              </a:rPr>
              <a:t>Agile or Waterfall: What to Consider?</a:t>
            </a:r>
            <a:endParaRPr sz="2900">
              <a:latin typeface="Playfair Display"/>
              <a:ea typeface="Playfair Display"/>
              <a:cs typeface="Playfair Display"/>
              <a:sym typeface="Playfair Display"/>
            </a:endParaRPr>
          </a:p>
        </p:txBody>
      </p:sp>
      <p:sp>
        <p:nvSpPr>
          <p:cNvPr id="233" name="Google Shape;233;p20"/>
          <p:cNvSpPr txBox="1"/>
          <p:nvPr>
            <p:ph idx="1" type="body"/>
          </p:nvPr>
        </p:nvSpPr>
        <p:spPr>
          <a:xfrm>
            <a:off x="3672425" y="1567550"/>
            <a:ext cx="4664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761D"/>
              </a:buClr>
              <a:buSzPts val="1300"/>
              <a:buChar char="●"/>
            </a:pPr>
            <a:r>
              <a:rPr b="1" lang="en">
                <a:solidFill>
                  <a:srgbClr val="38761D"/>
                </a:solidFill>
              </a:rPr>
              <a:t>How well does your team communicate?</a:t>
            </a:r>
            <a:endParaRPr b="1">
              <a:solidFill>
                <a:srgbClr val="38761D"/>
              </a:solidFill>
            </a:endParaRPr>
          </a:p>
          <a:p>
            <a:pPr indent="-311150" lvl="0" marL="457200" rtl="0" algn="l">
              <a:spcBef>
                <a:spcPts val="0"/>
              </a:spcBef>
              <a:spcAft>
                <a:spcPts val="0"/>
              </a:spcAft>
              <a:buClr>
                <a:srgbClr val="38761D"/>
              </a:buClr>
              <a:buSzPts val="1300"/>
              <a:buChar char="●"/>
            </a:pPr>
            <a:r>
              <a:rPr b="1" lang="en">
                <a:solidFill>
                  <a:srgbClr val="38761D"/>
                </a:solidFill>
              </a:rPr>
              <a:t>How much effort does it take for your team to meet on a daily basis, even for a short time?</a:t>
            </a:r>
            <a:endParaRPr b="1">
              <a:solidFill>
                <a:srgbClr val="38761D"/>
              </a:solidFill>
            </a:endParaRPr>
          </a:p>
          <a:p>
            <a:pPr indent="-311150" lvl="0" marL="457200" rtl="0" algn="l">
              <a:spcBef>
                <a:spcPts val="0"/>
              </a:spcBef>
              <a:spcAft>
                <a:spcPts val="0"/>
              </a:spcAft>
              <a:buClr>
                <a:srgbClr val="38761D"/>
              </a:buClr>
              <a:buSzPts val="1300"/>
              <a:buChar char="●"/>
            </a:pPr>
            <a:r>
              <a:rPr b="1" lang="en">
                <a:solidFill>
                  <a:srgbClr val="38761D"/>
                </a:solidFill>
              </a:rPr>
              <a:t>Who is involved in the short-term decision-making processes?</a:t>
            </a:r>
            <a:endParaRPr b="1">
              <a:solidFill>
                <a:srgbClr val="38761D"/>
              </a:solidFill>
            </a:endParaRPr>
          </a:p>
          <a:p>
            <a:pPr indent="-311150" lvl="0" marL="457200" rtl="0" algn="l">
              <a:spcBef>
                <a:spcPts val="0"/>
              </a:spcBef>
              <a:spcAft>
                <a:spcPts val="0"/>
              </a:spcAft>
              <a:buClr>
                <a:srgbClr val="38761D"/>
              </a:buClr>
              <a:buSzPts val="1300"/>
              <a:buChar char="●"/>
            </a:pPr>
            <a:r>
              <a:rPr b="1" lang="en">
                <a:solidFill>
                  <a:srgbClr val="38761D"/>
                </a:solidFill>
              </a:rPr>
              <a:t>How well does your team react to </a:t>
            </a:r>
            <a:r>
              <a:rPr b="1" lang="en">
                <a:solidFill>
                  <a:srgbClr val="38761D"/>
                </a:solidFill>
              </a:rPr>
              <a:t>sudan</a:t>
            </a:r>
            <a:r>
              <a:rPr b="1" lang="en">
                <a:solidFill>
                  <a:srgbClr val="38761D"/>
                </a:solidFill>
              </a:rPr>
              <a:t> changes in plans, both on a group level and individual level?</a:t>
            </a:r>
            <a:endParaRPr b="1">
              <a:solidFill>
                <a:srgbClr val="38761D"/>
              </a:solidFill>
            </a:endParaRPr>
          </a:p>
          <a:p>
            <a:pPr indent="-311150" lvl="0" marL="457200" rtl="0" algn="l">
              <a:spcBef>
                <a:spcPts val="0"/>
              </a:spcBef>
              <a:spcAft>
                <a:spcPts val="0"/>
              </a:spcAft>
              <a:buSzPts val="1300"/>
              <a:buChar char="●"/>
            </a:pPr>
            <a:r>
              <a:rPr b="1" lang="en"/>
              <a:t>All of the questions above need to be considered when choosing an </a:t>
            </a:r>
            <a:r>
              <a:rPr b="1" lang="en">
                <a:solidFill>
                  <a:srgbClr val="307BF3"/>
                </a:solidFill>
              </a:rPr>
              <a:t>agile approach</a:t>
            </a:r>
            <a:r>
              <a:rPr b="1" lang="en"/>
              <a:t>. Your team must be </a:t>
            </a:r>
            <a:r>
              <a:rPr b="1" lang="en"/>
              <a:t>comfortable</a:t>
            </a:r>
            <a:r>
              <a:rPr b="1" lang="en"/>
              <a:t> being modular in its’ decision making. If your team meets these requirements, then the agile approach is suitable for use and team training.</a:t>
            </a:r>
            <a:endParaRPr b="1"/>
          </a:p>
        </p:txBody>
      </p:sp>
      <p:pic>
        <p:nvPicPr>
          <p:cNvPr id="234" name="Google Shape;234;p20"/>
          <p:cNvPicPr preferRelativeResize="0"/>
          <p:nvPr/>
        </p:nvPicPr>
        <p:blipFill>
          <a:blip r:embed="rId3">
            <a:alphaModFix/>
          </a:blip>
          <a:stretch>
            <a:fillRect/>
          </a:stretch>
        </p:blipFill>
        <p:spPr>
          <a:xfrm>
            <a:off x="985050" y="1649975"/>
            <a:ext cx="1771650" cy="258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00">
                <a:latin typeface="Playfair Display"/>
                <a:ea typeface="Playfair Display"/>
                <a:cs typeface="Playfair Display"/>
                <a:sym typeface="Playfair Display"/>
              </a:rPr>
              <a:t>References</a:t>
            </a:r>
            <a:endParaRPr sz="3100">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240" name="Google Shape;240;p21"/>
          <p:cNvSpPr txBox="1"/>
          <p:nvPr>
            <p:ph idx="1" type="body"/>
          </p:nvPr>
        </p:nvSpPr>
        <p:spPr>
          <a:xfrm>
            <a:off x="1297500" y="1010950"/>
            <a:ext cx="7755600" cy="3467700"/>
          </a:xfrm>
          <a:prstGeom prst="rect">
            <a:avLst/>
          </a:prstGeom>
        </p:spPr>
        <p:txBody>
          <a:bodyPr anchorCtr="0" anchor="t" bIns="91425" lIns="91425" spcFirstLastPara="1" rIns="91425" wrap="square" tIns="91425">
            <a:normAutofit lnSpcReduction="10000"/>
          </a:bodyPr>
          <a:lstStyle/>
          <a:p>
            <a:pPr indent="-571500" lvl="0" marL="457200" rtl="0" algn="l">
              <a:spcBef>
                <a:spcPts val="0"/>
              </a:spcBef>
              <a:spcAft>
                <a:spcPts val="0"/>
              </a:spcAft>
              <a:buNone/>
            </a:pPr>
            <a:r>
              <a:rPr lang="en"/>
              <a:t>Barrell, D. (2019). </a:t>
            </a:r>
            <a:r>
              <a:rPr i="1" lang="en"/>
              <a:t>Accessibility in agile team practices </a:t>
            </a:r>
            <a:r>
              <a:rPr lang="en"/>
              <a:t> </a:t>
            </a:r>
            <a:r>
              <a:rPr lang="en"/>
              <a:t>[Photograph]. </a:t>
            </a:r>
            <a:r>
              <a:rPr lang="en" u="sng">
                <a:solidFill>
                  <a:schemeClr val="hlink"/>
                </a:solidFill>
                <a:hlinkClick r:id="rId3"/>
              </a:rPr>
              <a:t>https://www.deque.com/blog/accessibility-in-agile-team-practices/</a:t>
            </a:r>
            <a:endParaRPr/>
          </a:p>
          <a:p>
            <a:pPr indent="-571500" lvl="0" marL="457200" rtl="0" algn="l">
              <a:spcBef>
                <a:spcPts val="1200"/>
              </a:spcBef>
              <a:spcAft>
                <a:spcPts val="0"/>
              </a:spcAft>
              <a:buNone/>
            </a:pPr>
            <a:r>
              <a:rPr lang="en"/>
              <a:t>B</a:t>
            </a:r>
            <a:r>
              <a:rPr lang="en"/>
              <a:t>licharz, R. (2020).</a:t>
            </a:r>
            <a:r>
              <a:rPr i="1" lang="en"/>
              <a:t> Scrum roles #3 scrum master</a:t>
            </a:r>
            <a:r>
              <a:rPr lang="en"/>
              <a:t>  [Photograph].  </a:t>
            </a:r>
            <a:r>
              <a:rPr lang="en" u="sng">
                <a:solidFill>
                  <a:schemeClr val="accent5"/>
                </a:solidFill>
                <a:hlinkClick r:id="rId4">
                  <a:extLst>
                    <a:ext uri="{A12FA001-AC4F-418D-AE19-62706E023703}">
                      <ahyp:hlinkClr val="tx"/>
                    </a:ext>
                  </a:extLst>
                </a:hlinkClick>
              </a:rPr>
              <a:t>https://letsscrumit.com/scrum-roles-3-scrum-master</a:t>
            </a:r>
            <a:endParaRPr/>
          </a:p>
          <a:p>
            <a:pPr indent="-571500" lvl="0" marL="457200" rtl="0" algn="l">
              <a:spcBef>
                <a:spcPts val="1200"/>
              </a:spcBef>
              <a:spcAft>
                <a:spcPts val="0"/>
              </a:spcAft>
              <a:buNone/>
            </a:pPr>
            <a:r>
              <a:rPr lang="en"/>
              <a:t>Bowes, J. (2014). </a:t>
            </a:r>
            <a:r>
              <a:rPr i="1" lang="en"/>
              <a:t>Scrum roles: The product owner</a:t>
            </a:r>
            <a:r>
              <a:rPr lang="en"/>
              <a:t>  </a:t>
            </a:r>
            <a:r>
              <a:rPr lang="en"/>
              <a:t>[Photograph]. </a:t>
            </a:r>
            <a:r>
              <a:rPr lang="en"/>
              <a:t>  </a:t>
            </a:r>
            <a:r>
              <a:rPr lang="en" u="sng">
                <a:solidFill>
                  <a:schemeClr val="hlink"/>
                </a:solidFill>
                <a:hlinkClick r:id="rId5"/>
              </a:rPr>
              <a:t>https://manifesto.co.uk/scrum-roles-product-owner/</a:t>
            </a:r>
            <a:r>
              <a:rPr lang="en"/>
              <a:t>    </a:t>
            </a:r>
            <a:endParaRPr/>
          </a:p>
          <a:p>
            <a:pPr indent="-571500" lvl="0" marL="457200" rtl="0" algn="l">
              <a:spcBef>
                <a:spcPts val="1200"/>
              </a:spcBef>
              <a:spcAft>
                <a:spcPts val="0"/>
              </a:spcAft>
              <a:buNone/>
            </a:pPr>
            <a:r>
              <a:rPr lang="en"/>
              <a:t>Harris, J. (2021). </a:t>
            </a:r>
            <a:r>
              <a:rPr i="1" lang="en"/>
              <a:t>The software development lifecycle </a:t>
            </a:r>
            <a:r>
              <a:rPr lang="en"/>
              <a:t>[Photograph].</a:t>
            </a:r>
            <a:r>
              <a:rPr i="1" lang="en"/>
              <a:t> </a:t>
            </a:r>
            <a:r>
              <a:rPr lang="en"/>
              <a:t>https://www.linkedin.com/pulse/software-development-life-cycle-sdlc-tutorial-richard-harris</a:t>
            </a:r>
            <a:endParaRPr/>
          </a:p>
          <a:p>
            <a:pPr indent="-571500" lvl="0" marL="457200" rtl="0" algn="l">
              <a:spcBef>
                <a:spcPts val="1200"/>
              </a:spcBef>
              <a:spcAft>
                <a:spcPts val="0"/>
              </a:spcAft>
              <a:buNone/>
            </a:pPr>
            <a:r>
              <a:rPr lang="en"/>
              <a:t>                                                                                        </a:t>
            </a:r>
            <a:endParaRPr/>
          </a:p>
          <a:p>
            <a:pPr indent="-571500" lvl="0" marL="457200" rtl="0" algn="l">
              <a:spcBef>
                <a:spcPts val="1200"/>
              </a:spcBef>
              <a:spcAft>
                <a:spcPts val="0"/>
              </a:spcAft>
              <a:buNone/>
            </a:pPr>
            <a:r>
              <a:t/>
            </a:r>
            <a:endParaRPr/>
          </a:p>
          <a:p>
            <a:pPr indent="-57150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