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Open Sans" charset="1" panose="020B0606030504020204"/>
      <p:regular r:id="rId32"/>
    </p:embeddedFont>
    <p:embeddedFont>
      <p:font typeface="IBM Plex Sans" charset="1" panose="020B0503050203000203"/>
      <p:regular r:id="rId33"/>
    </p:embeddedFont>
    <p:embeddedFont>
      <p:font typeface="IBM Plex Sans Italics" charset="1" panose="020B05030502030002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https://www.google.com/search?client=opera&amp;hs=tSU&amp;sca_esv=6970a245c30c4668&amp;sxsrf=ADLYWIJsiZ-sxEH0ehebte5JksDT5qlsBg:1733856040669&amp;q=inferences&amp;si=ACC90nz-2feRzoY4yuySkO-aQE81sCtbc8hI7ZtNBfNa5-v3VMvExR-xFBA69vDCvBhaaAUp0j1wcL9LgfAzPikLCYTiyNsM0wUmEwl5-8ZQlgAkvB0cxzc%3D&amp;expnd=1&amp;sa=X&amp;ved=2ahUKEwiO_ZSL7Z2KAxVopokEHY3mBbsQyecJegQIHBAQ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61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61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61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61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04823" y="2469592"/>
            <a:ext cx="9074769" cy="2455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7199" spc="12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NextPlay</a:t>
            </a:r>
          </a:p>
          <a:p>
            <a:pPr algn="l">
              <a:lnSpc>
                <a:spcPts val="5999"/>
              </a:lnSpc>
            </a:pPr>
            <a:r>
              <a:rPr lang="en-US" sz="2399" spc="407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Predicting NBA Success with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6554" y="6605259"/>
            <a:ext cx="7543148" cy="158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spc="-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Siegfried </a:t>
            </a:r>
            <a:r>
              <a:rPr lang="en-US" sz="3599" spc="-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Nacion</a:t>
            </a:r>
          </a:p>
          <a:p>
            <a:pPr algn="l">
              <a:lnSpc>
                <a:spcPts val="3684"/>
              </a:lnSpc>
            </a:pPr>
            <a:r>
              <a:rPr lang="en-US" sz="301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Scientist</a:t>
            </a:r>
            <a:r>
              <a:rPr lang="en-US" sz="301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Brooklyn College</a:t>
            </a:r>
          </a:p>
          <a:p>
            <a:pPr algn="l">
              <a:lnSpc>
                <a:spcPts val="3684"/>
              </a:lnSpc>
            </a:pPr>
            <a:r>
              <a:rPr lang="en-US" sz="301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SiegfriedAnthonyNacion@gmail.com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248335" y="6425394"/>
            <a:ext cx="1739944" cy="2020255"/>
          </a:xfrm>
          <a:custGeom>
            <a:avLst/>
            <a:gdLst/>
            <a:ahLst/>
            <a:cxnLst/>
            <a:rect r="r" b="b" t="t" l="l"/>
            <a:pathLst>
              <a:path h="2020255" w="1739944">
                <a:moveTo>
                  <a:pt x="0" y="0"/>
                </a:moveTo>
                <a:lnTo>
                  <a:pt x="1739944" y="0"/>
                </a:lnTo>
                <a:lnTo>
                  <a:pt x="1739944" y="2020255"/>
                </a:lnTo>
                <a:lnTo>
                  <a:pt x="0" y="2020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265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9135" y="3684803"/>
            <a:ext cx="1180615" cy="1319143"/>
          </a:xfrm>
          <a:custGeom>
            <a:avLst/>
            <a:gdLst/>
            <a:ahLst/>
            <a:cxnLst/>
            <a:rect r="r" b="b" t="t" l="l"/>
            <a:pathLst>
              <a:path h="1319143" w="1180615">
                <a:moveTo>
                  <a:pt x="0" y="0"/>
                </a:moveTo>
                <a:lnTo>
                  <a:pt x="1180616" y="0"/>
                </a:lnTo>
                <a:lnTo>
                  <a:pt x="1180616" y="1319143"/>
                </a:lnTo>
                <a:lnTo>
                  <a:pt x="0" y="1319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31244" y="3285251"/>
            <a:ext cx="2311856" cy="1668919"/>
          </a:xfrm>
          <a:custGeom>
            <a:avLst/>
            <a:gdLst/>
            <a:ahLst/>
            <a:cxnLst/>
            <a:rect r="r" b="b" t="t" l="l"/>
            <a:pathLst>
              <a:path h="1668919" w="2311856">
                <a:moveTo>
                  <a:pt x="0" y="0"/>
                </a:moveTo>
                <a:lnTo>
                  <a:pt x="2311856" y="0"/>
                </a:lnTo>
                <a:lnTo>
                  <a:pt x="2311856" y="1668919"/>
                </a:lnTo>
                <a:lnTo>
                  <a:pt x="0" y="1668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942" y="7885757"/>
            <a:ext cx="765845" cy="2131886"/>
          </a:xfrm>
          <a:custGeom>
            <a:avLst/>
            <a:gdLst/>
            <a:ahLst/>
            <a:cxnLst/>
            <a:rect r="r" b="b" t="t" l="l"/>
            <a:pathLst>
              <a:path h="2131886" w="765845">
                <a:moveTo>
                  <a:pt x="0" y="0"/>
                </a:moveTo>
                <a:lnTo>
                  <a:pt x="765844" y="0"/>
                </a:lnTo>
                <a:lnTo>
                  <a:pt x="765844" y="2131886"/>
                </a:lnTo>
                <a:lnTo>
                  <a:pt x="0" y="21318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19280" y="3958148"/>
            <a:ext cx="2375587" cy="2586644"/>
          </a:xfrm>
          <a:custGeom>
            <a:avLst/>
            <a:gdLst/>
            <a:ahLst/>
            <a:cxnLst/>
            <a:rect r="r" b="b" t="t" l="l"/>
            <a:pathLst>
              <a:path h="2586644" w="2375587">
                <a:moveTo>
                  <a:pt x="0" y="0"/>
                </a:moveTo>
                <a:lnTo>
                  <a:pt x="2375587" y="0"/>
                </a:lnTo>
                <a:lnTo>
                  <a:pt x="2375587" y="2586644"/>
                </a:lnTo>
                <a:lnTo>
                  <a:pt x="0" y="25866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-2318192">
            <a:off x="3536350" y="5414558"/>
            <a:ext cx="739099" cy="618155"/>
            <a:chOff x="0" y="0"/>
            <a:chExt cx="419100" cy="350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9100" cy="350520"/>
            </a:xfrm>
            <a:custGeom>
              <a:avLst/>
              <a:gdLst/>
              <a:ahLst/>
              <a:cxnLst/>
              <a:rect r="r" b="b" t="t" l="l"/>
              <a:pathLst>
                <a:path h="350520" w="419100">
                  <a:moveTo>
                    <a:pt x="15240" y="0"/>
                  </a:moveTo>
                  <a:lnTo>
                    <a:pt x="44196" y="16764"/>
                  </a:lnTo>
                  <a:lnTo>
                    <a:pt x="73152" y="33528"/>
                  </a:lnTo>
                  <a:lnTo>
                    <a:pt x="102108" y="51816"/>
                  </a:lnTo>
                  <a:lnTo>
                    <a:pt x="129540" y="70104"/>
                  </a:lnTo>
                  <a:lnTo>
                    <a:pt x="158496" y="89916"/>
                  </a:lnTo>
                  <a:lnTo>
                    <a:pt x="184404" y="109728"/>
                  </a:lnTo>
                  <a:lnTo>
                    <a:pt x="211836" y="131064"/>
                  </a:lnTo>
                  <a:lnTo>
                    <a:pt x="237744" y="150876"/>
                  </a:lnTo>
                  <a:lnTo>
                    <a:pt x="289560" y="195072"/>
                  </a:lnTo>
                  <a:lnTo>
                    <a:pt x="338328" y="240792"/>
                  </a:lnTo>
                  <a:lnTo>
                    <a:pt x="385572" y="289560"/>
                  </a:lnTo>
                  <a:lnTo>
                    <a:pt x="409956" y="316992"/>
                  </a:lnTo>
                  <a:lnTo>
                    <a:pt x="385572" y="336804"/>
                  </a:lnTo>
                  <a:lnTo>
                    <a:pt x="362712" y="310896"/>
                  </a:lnTo>
                  <a:lnTo>
                    <a:pt x="315468" y="263652"/>
                  </a:lnTo>
                  <a:lnTo>
                    <a:pt x="316992" y="263652"/>
                  </a:lnTo>
                  <a:lnTo>
                    <a:pt x="268224" y="217932"/>
                  </a:lnTo>
                  <a:lnTo>
                    <a:pt x="268224" y="219456"/>
                  </a:lnTo>
                  <a:lnTo>
                    <a:pt x="217932" y="175260"/>
                  </a:lnTo>
                  <a:lnTo>
                    <a:pt x="192024" y="155448"/>
                  </a:lnTo>
                  <a:lnTo>
                    <a:pt x="166116" y="135636"/>
                  </a:lnTo>
                  <a:lnTo>
                    <a:pt x="138684" y="115824"/>
                  </a:lnTo>
                  <a:lnTo>
                    <a:pt x="140208" y="115824"/>
                  </a:lnTo>
                  <a:lnTo>
                    <a:pt x="112776" y="96012"/>
                  </a:lnTo>
                  <a:lnTo>
                    <a:pt x="85344" y="77724"/>
                  </a:lnTo>
                  <a:lnTo>
                    <a:pt x="56388" y="60960"/>
                  </a:lnTo>
                  <a:lnTo>
                    <a:pt x="57912" y="60960"/>
                  </a:lnTo>
                  <a:lnTo>
                    <a:pt x="28956" y="44196"/>
                  </a:lnTo>
                  <a:lnTo>
                    <a:pt x="0" y="27432"/>
                  </a:lnTo>
                  <a:close/>
                  <a:moveTo>
                    <a:pt x="391668" y="216408"/>
                  </a:moveTo>
                  <a:lnTo>
                    <a:pt x="419100" y="350520"/>
                  </a:lnTo>
                  <a:lnTo>
                    <a:pt x="289560" y="307848"/>
                  </a:lnTo>
                  <a:cubicBezTo>
                    <a:pt x="280416" y="304800"/>
                    <a:pt x="275844" y="297180"/>
                    <a:pt x="278892" y="288036"/>
                  </a:cubicBezTo>
                  <a:cubicBezTo>
                    <a:pt x="281940" y="280416"/>
                    <a:pt x="291084" y="275844"/>
                    <a:pt x="298704" y="278892"/>
                  </a:cubicBezTo>
                  <a:lnTo>
                    <a:pt x="402336" y="312420"/>
                  </a:lnTo>
                  <a:lnTo>
                    <a:pt x="382524" y="330708"/>
                  </a:lnTo>
                  <a:lnTo>
                    <a:pt x="361188" y="222504"/>
                  </a:lnTo>
                  <a:cubicBezTo>
                    <a:pt x="358140" y="214884"/>
                    <a:pt x="364236" y="205740"/>
                    <a:pt x="373380" y="204216"/>
                  </a:cubicBezTo>
                  <a:cubicBezTo>
                    <a:pt x="381000" y="202692"/>
                    <a:pt x="390144" y="208788"/>
                    <a:pt x="391668" y="216408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497216" y="4951436"/>
            <a:ext cx="2375587" cy="1630212"/>
          </a:xfrm>
          <a:custGeom>
            <a:avLst/>
            <a:gdLst/>
            <a:ahLst/>
            <a:cxnLst/>
            <a:rect r="r" b="b" t="t" l="l"/>
            <a:pathLst>
              <a:path h="1630212" w="2375587">
                <a:moveTo>
                  <a:pt x="0" y="0"/>
                </a:moveTo>
                <a:lnTo>
                  <a:pt x="2375587" y="0"/>
                </a:lnTo>
                <a:lnTo>
                  <a:pt x="2375587" y="1630212"/>
                </a:lnTo>
                <a:lnTo>
                  <a:pt x="0" y="16302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5696470" y="3655353"/>
            <a:ext cx="948690" cy="1234527"/>
            <a:chOff x="0" y="0"/>
            <a:chExt cx="521780" cy="6789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38176" y="470662"/>
              <a:ext cx="248412" cy="123444"/>
            </a:xfrm>
            <a:custGeom>
              <a:avLst/>
              <a:gdLst/>
              <a:ahLst/>
              <a:cxnLst/>
              <a:rect r="r" b="b" t="t" l="l"/>
              <a:pathLst>
                <a:path h="123444" w="248412">
                  <a:moveTo>
                    <a:pt x="59436" y="0"/>
                  </a:moveTo>
                  <a:lnTo>
                    <a:pt x="210312" y="0"/>
                  </a:lnTo>
                  <a:lnTo>
                    <a:pt x="210312" y="7620"/>
                  </a:lnTo>
                  <a:lnTo>
                    <a:pt x="210312" y="0"/>
                  </a:lnTo>
                  <a:cubicBezTo>
                    <a:pt x="229997" y="0"/>
                    <a:pt x="248412" y="18923"/>
                    <a:pt x="248412" y="39624"/>
                  </a:cubicBezTo>
                  <a:lnTo>
                    <a:pt x="240792" y="39624"/>
                  </a:lnTo>
                  <a:lnTo>
                    <a:pt x="240792" y="32004"/>
                  </a:lnTo>
                  <a:cubicBezTo>
                    <a:pt x="244983" y="32004"/>
                    <a:pt x="248412" y="35433"/>
                    <a:pt x="248412" y="39624"/>
                  </a:cubicBezTo>
                  <a:cubicBezTo>
                    <a:pt x="248412" y="59055"/>
                    <a:pt x="229743" y="77724"/>
                    <a:pt x="210312" y="77724"/>
                  </a:cubicBezTo>
                  <a:lnTo>
                    <a:pt x="210312" y="70104"/>
                  </a:lnTo>
                  <a:lnTo>
                    <a:pt x="210312" y="77724"/>
                  </a:lnTo>
                  <a:lnTo>
                    <a:pt x="28956" y="77724"/>
                  </a:lnTo>
                  <a:lnTo>
                    <a:pt x="28956" y="70104"/>
                  </a:lnTo>
                  <a:lnTo>
                    <a:pt x="28956" y="77724"/>
                  </a:lnTo>
                  <a:cubicBezTo>
                    <a:pt x="22479" y="77724"/>
                    <a:pt x="15240" y="84963"/>
                    <a:pt x="15240" y="91440"/>
                  </a:cubicBezTo>
                  <a:lnTo>
                    <a:pt x="7620" y="91440"/>
                  </a:lnTo>
                  <a:lnTo>
                    <a:pt x="7620" y="83820"/>
                  </a:lnTo>
                  <a:cubicBezTo>
                    <a:pt x="11811" y="83820"/>
                    <a:pt x="15240" y="87249"/>
                    <a:pt x="15240" y="91440"/>
                  </a:cubicBezTo>
                  <a:cubicBezTo>
                    <a:pt x="15240" y="101600"/>
                    <a:pt x="23114" y="108204"/>
                    <a:pt x="28956" y="108204"/>
                  </a:cubicBezTo>
                  <a:lnTo>
                    <a:pt x="28956" y="115824"/>
                  </a:lnTo>
                  <a:lnTo>
                    <a:pt x="28956" y="108204"/>
                  </a:lnTo>
                  <a:lnTo>
                    <a:pt x="67056" y="108204"/>
                  </a:lnTo>
                  <a:cubicBezTo>
                    <a:pt x="71247" y="108204"/>
                    <a:pt x="74676" y="111633"/>
                    <a:pt x="74676" y="115824"/>
                  </a:cubicBezTo>
                  <a:cubicBezTo>
                    <a:pt x="74676" y="120015"/>
                    <a:pt x="71247" y="123444"/>
                    <a:pt x="67056" y="123444"/>
                  </a:cubicBezTo>
                  <a:lnTo>
                    <a:pt x="28956" y="123444"/>
                  </a:lnTo>
                  <a:cubicBezTo>
                    <a:pt x="13462" y="123444"/>
                    <a:pt x="0" y="108712"/>
                    <a:pt x="0" y="91440"/>
                  </a:cubicBezTo>
                  <a:lnTo>
                    <a:pt x="7620" y="91440"/>
                  </a:lnTo>
                  <a:lnTo>
                    <a:pt x="7620" y="99060"/>
                  </a:lnTo>
                  <a:cubicBezTo>
                    <a:pt x="3429" y="99060"/>
                    <a:pt x="0" y="95631"/>
                    <a:pt x="0" y="91440"/>
                  </a:cubicBezTo>
                  <a:cubicBezTo>
                    <a:pt x="0" y="76581"/>
                    <a:pt x="14097" y="62484"/>
                    <a:pt x="28956" y="62484"/>
                  </a:cubicBezTo>
                  <a:lnTo>
                    <a:pt x="210312" y="62484"/>
                  </a:lnTo>
                  <a:cubicBezTo>
                    <a:pt x="221361" y="62484"/>
                    <a:pt x="233172" y="50673"/>
                    <a:pt x="233172" y="39624"/>
                  </a:cubicBezTo>
                  <a:lnTo>
                    <a:pt x="240792" y="39624"/>
                  </a:lnTo>
                  <a:lnTo>
                    <a:pt x="240792" y="47244"/>
                  </a:lnTo>
                  <a:cubicBezTo>
                    <a:pt x="236601" y="47244"/>
                    <a:pt x="233172" y="43815"/>
                    <a:pt x="233172" y="39624"/>
                  </a:cubicBezTo>
                  <a:cubicBezTo>
                    <a:pt x="233172" y="26797"/>
                    <a:pt x="221107" y="15240"/>
                    <a:pt x="210312" y="15240"/>
                  </a:cubicBezTo>
                  <a:lnTo>
                    <a:pt x="59436" y="15240"/>
                  </a:lnTo>
                  <a:cubicBezTo>
                    <a:pt x="55245" y="15240"/>
                    <a:pt x="51816" y="11811"/>
                    <a:pt x="51816" y="7620"/>
                  </a:cubicBezTo>
                  <a:cubicBezTo>
                    <a:pt x="51816" y="3429"/>
                    <a:pt x="55245" y="0"/>
                    <a:pt x="59436" y="0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9512" y="283210"/>
              <a:ext cx="205740" cy="202692"/>
            </a:xfrm>
            <a:custGeom>
              <a:avLst/>
              <a:gdLst/>
              <a:ahLst/>
              <a:cxnLst/>
              <a:rect r="r" b="b" t="t" l="l"/>
              <a:pathLst>
                <a:path h="202692" w="205740">
                  <a:moveTo>
                    <a:pt x="67056" y="195072"/>
                  </a:moveTo>
                  <a:lnTo>
                    <a:pt x="67056" y="41148"/>
                  </a:lnTo>
                  <a:lnTo>
                    <a:pt x="74676" y="41148"/>
                  </a:lnTo>
                  <a:lnTo>
                    <a:pt x="67056" y="41148"/>
                  </a:lnTo>
                  <a:cubicBezTo>
                    <a:pt x="67056" y="26797"/>
                    <a:pt x="54991" y="15240"/>
                    <a:pt x="42672" y="15240"/>
                  </a:cubicBezTo>
                  <a:lnTo>
                    <a:pt x="42672" y="7620"/>
                  </a:lnTo>
                  <a:lnTo>
                    <a:pt x="42672" y="15240"/>
                  </a:lnTo>
                  <a:cubicBezTo>
                    <a:pt x="26797" y="15240"/>
                    <a:pt x="15240" y="27305"/>
                    <a:pt x="15240" y="41148"/>
                  </a:cubicBezTo>
                  <a:lnTo>
                    <a:pt x="7620" y="41148"/>
                  </a:lnTo>
                  <a:lnTo>
                    <a:pt x="15240" y="41148"/>
                  </a:lnTo>
                  <a:cubicBezTo>
                    <a:pt x="15240" y="54991"/>
                    <a:pt x="26797" y="67056"/>
                    <a:pt x="42672" y="67056"/>
                  </a:cubicBezTo>
                  <a:lnTo>
                    <a:pt x="42672" y="74676"/>
                  </a:lnTo>
                  <a:lnTo>
                    <a:pt x="42672" y="67056"/>
                  </a:lnTo>
                  <a:lnTo>
                    <a:pt x="163068" y="67056"/>
                  </a:lnTo>
                  <a:lnTo>
                    <a:pt x="163068" y="74676"/>
                  </a:lnTo>
                  <a:lnTo>
                    <a:pt x="163068" y="67056"/>
                  </a:lnTo>
                  <a:cubicBezTo>
                    <a:pt x="181483" y="67056"/>
                    <a:pt x="190500" y="55499"/>
                    <a:pt x="190500" y="41148"/>
                  </a:cubicBezTo>
                  <a:lnTo>
                    <a:pt x="198120" y="41148"/>
                  </a:lnTo>
                  <a:lnTo>
                    <a:pt x="190500" y="41148"/>
                  </a:lnTo>
                  <a:cubicBezTo>
                    <a:pt x="190500" y="27305"/>
                    <a:pt x="178943" y="15240"/>
                    <a:pt x="163068" y="15240"/>
                  </a:cubicBezTo>
                  <a:lnTo>
                    <a:pt x="163068" y="7620"/>
                  </a:lnTo>
                  <a:lnTo>
                    <a:pt x="163068" y="15240"/>
                  </a:lnTo>
                  <a:cubicBezTo>
                    <a:pt x="150749" y="15240"/>
                    <a:pt x="138684" y="26797"/>
                    <a:pt x="138684" y="41148"/>
                  </a:cubicBezTo>
                  <a:lnTo>
                    <a:pt x="131064" y="41148"/>
                  </a:lnTo>
                  <a:lnTo>
                    <a:pt x="138684" y="41148"/>
                  </a:lnTo>
                  <a:lnTo>
                    <a:pt x="138684" y="195072"/>
                  </a:lnTo>
                  <a:cubicBezTo>
                    <a:pt x="138684" y="199263"/>
                    <a:pt x="135255" y="202692"/>
                    <a:pt x="131064" y="202692"/>
                  </a:cubicBezTo>
                  <a:cubicBezTo>
                    <a:pt x="126873" y="202692"/>
                    <a:pt x="123444" y="199263"/>
                    <a:pt x="123444" y="195072"/>
                  </a:cubicBezTo>
                  <a:lnTo>
                    <a:pt x="123444" y="41148"/>
                  </a:lnTo>
                  <a:cubicBezTo>
                    <a:pt x="123444" y="18923"/>
                    <a:pt x="141859" y="0"/>
                    <a:pt x="163068" y="0"/>
                  </a:cubicBezTo>
                  <a:cubicBezTo>
                    <a:pt x="186817" y="0"/>
                    <a:pt x="205740" y="18415"/>
                    <a:pt x="205740" y="41148"/>
                  </a:cubicBezTo>
                  <a:cubicBezTo>
                    <a:pt x="205740" y="63373"/>
                    <a:pt x="190373" y="82296"/>
                    <a:pt x="163068" y="82296"/>
                  </a:cubicBezTo>
                  <a:lnTo>
                    <a:pt x="42672" y="82296"/>
                  </a:lnTo>
                  <a:cubicBezTo>
                    <a:pt x="18923" y="82296"/>
                    <a:pt x="0" y="63881"/>
                    <a:pt x="0" y="41148"/>
                  </a:cubicBezTo>
                  <a:cubicBezTo>
                    <a:pt x="0" y="18415"/>
                    <a:pt x="18923" y="0"/>
                    <a:pt x="42672" y="0"/>
                  </a:cubicBezTo>
                  <a:cubicBezTo>
                    <a:pt x="63881" y="0"/>
                    <a:pt x="82296" y="18923"/>
                    <a:pt x="82296" y="41148"/>
                  </a:cubicBezTo>
                  <a:lnTo>
                    <a:pt x="82296" y="195072"/>
                  </a:lnTo>
                  <a:cubicBezTo>
                    <a:pt x="82296" y="199263"/>
                    <a:pt x="78867" y="202692"/>
                    <a:pt x="74676" y="202692"/>
                  </a:cubicBezTo>
                  <a:cubicBezTo>
                    <a:pt x="70485" y="202692"/>
                    <a:pt x="67056" y="199263"/>
                    <a:pt x="67056" y="195072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54000" y="153670"/>
              <a:ext cx="15240" cy="73152"/>
            </a:xfrm>
            <a:custGeom>
              <a:avLst/>
              <a:gdLst/>
              <a:ahLst/>
              <a:cxnLst/>
              <a:rect r="r" b="b" t="t" l="l"/>
              <a:pathLst>
                <a:path h="73152" w="15240">
                  <a:moveTo>
                    <a:pt x="0" y="65532"/>
                  </a:moveTo>
                  <a:lnTo>
                    <a:pt x="0" y="7620"/>
                  </a:ln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65532"/>
                  </a:lnTo>
                  <a:cubicBezTo>
                    <a:pt x="15240" y="69723"/>
                    <a:pt x="11811" y="73152"/>
                    <a:pt x="7620" y="73152"/>
                  </a:cubicBezTo>
                  <a:cubicBezTo>
                    <a:pt x="3429" y="73152"/>
                    <a:pt x="0" y="69723"/>
                    <a:pt x="0" y="65532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29311" y="190881"/>
              <a:ext cx="47625" cy="53721"/>
            </a:xfrm>
            <a:custGeom>
              <a:avLst/>
              <a:gdLst/>
              <a:ahLst/>
              <a:cxnLst/>
              <a:rect r="r" b="b" t="t" l="l"/>
              <a:pathLst>
                <a:path h="53721" w="47625">
                  <a:moveTo>
                    <a:pt x="2667" y="40259"/>
                  </a:moveTo>
                  <a:lnTo>
                    <a:pt x="33147" y="3683"/>
                  </a:lnTo>
                  <a:cubicBezTo>
                    <a:pt x="35814" y="508"/>
                    <a:pt x="40640" y="0"/>
                    <a:pt x="43942" y="2667"/>
                  </a:cubicBezTo>
                  <a:cubicBezTo>
                    <a:pt x="47244" y="5334"/>
                    <a:pt x="47625" y="10160"/>
                    <a:pt x="44958" y="13462"/>
                  </a:cubicBezTo>
                  <a:lnTo>
                    <a:pt x="14478" y="50038"/>
                  </a:lnTo>
                  <a:cubicBezTo>
                    <a:pt x="11811" y="53213"/>
                    <a:pt x="6985" y="53721"/>
                    <a:pt x="3683" y="51054"/>
                  </a:cubicBezTo>
                  <a:cubicBezTo>
                    <a:pt x="381" y="48387"/>
                    <a:pt x="0" y="43561"/>
                    <a:pt x="2667" y="40259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47955" y="190754"/>
              <a:ext cx="47625" cy="53975"/>
            </a:xfrm>
            <a:custGeom>
              <a:avLst/>
              <a:gdLst/>
              <a:ahLst/>
              <a:cxnLst/>
              <a:rect r="r" b="b" t="t" l="l"/>
              <a:pathLst>
                <a:path h="53975" w="47625">
                  <a:moveTo>
                    <a:pt x="33147" y="50165"/>
                  </a:moveTo>
                  <a:lnTo>
                    <a:pt x="2667" y="13589"/>
                  </a:lnTo>
                  <a:cubicBezTo>
                    <a:pt x="0" y="10414"/>
                    <a:pt x="381" y="5588"/>
                    <a:pt x="3683" y="2794"/>
                  </a:cubicBezTo>
                  <a:cubicBezTo>
                    <a:pt x="6985" y="0"/>
                    <a:pt x="11684" y="508"/>
                    <a:pt x="14478" y="3810"/>
                  </a:cubicBezTo>
                  <a:lnTo>
                    <a:pt x="44958" y="40386"/>
                  </a:lnTo>
                  <a:cubicBezTo>
                    <a:pt x="47625" y="43561"/>
                    <a:pt x="47244" y="48387"/>
                    <a:pt x="43942" y="51181"/>
                  </a:cubicBezTo>
                  <a:cubicBezTo>
                    <a:pt x="40640" y="53975"/>
                    <a:pt x="35941" y="53467"/>
                    <a:pt x="33147" y="50165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394716" cy="551942"/>
            </a:xfrm>
            <a:custGeom>
              <a:avLst/>
              <a:gdLst/>
              <a:ahLst/>
              <a:cxnLst/>
              <a:rect r="r" b="b" t="t" l="l"/>
              <a:pathLst>
                <a:path h="551942" w="394716">
                  <a:moveTo>
                    <a:pt x="379476" y="196850"/>
                  </a:moveTo>
                  <a:cubicBezTo>
                    <a:pt x="379476" y="96520"/>
                    <a:pt x="297434" y="15240"/>
                    <a:pt x="196850" y="15240"/>
                  </a:cubicBezTo>
                  <a:cubicBezTo>
                    <a:pt x="193421" y="15240"/>
                    <a:pt x="189865" y="15367"/>
                    <a:pt x="186436" y="15494"/>
                  </a:cubicBezTo>
                  <a:lnTo>
                    <a:pt x="186055" y="7874"/>
                  </a:lnTo>
                  <a:lnTo>
                    <a:pt x="186690" y="15494"/>
                  </a:lnTo>
                  <a:cubicBezTo>
                    <a:pt x="98933" y="22860"/>
                    <a:pt x="21209" y="100584"/>
                    <a:pt x="16891" y="188087"/>
                  </a:cubicBezTo>
                  <a:lnTo>
                    <a:pt x="9271" y="187706"/>
                  </a:lnTo>
                  <a:lnTo>
                    <a:pt x="16891" y="187833"/>
                  </a:lnTo>
                  <a:cubicBezTo>
                    <a:pt x="15367" y="249174"/>
                    <a:pt x="44704" y="303403"/>
                    <a:pt x="88646" y="338709"/>
                  </a:cubicBezTo>
                  <a:lnTo>
                    <a:pt x="88646" y="338709"/>
                  </a:lnTo>
                  <a:cubicBezTo>
                    <a:pt x="121285" y="365125"/>
                    <a:pt x="143256" y="390017"/>
                    <a:pt x="143256" y="436118"/>
                  </a:cubicBezTo>
                  <a:lnTo>
                    <a:pt x="135636" y="436118"/>
                  </a:lnTo>
                  <a:lnTo>
                    <a:pt x="143256" y="436118"/>
                  </a:lnTo>
                  <a:lnTo>
                    <a:pt x="143256" y="498602"/>
                  </a:lnTo>
                  <a:lnTo>
                    <a:pt x="135636" y="498602"/>
                  </a:lnTo>
                  <a:lnTo>
                    <a:pt x="143256" y="498602"/>
                  </a:lnTo>
                  <a:cubicBezTo>
                    <a:pt x="143256" y="520700"/>
                    <a:pt x="160020" y="536702"/>
                    <a:pt x="178308" y="536702"/>
                  </a:cubicBezTo>
                  <a:lnTo>
                    <a:pt x="178308" y="544322"/>
                  </a:lnTo>
                  <a:lnTo>
                    <a:pt x="178308" y="536702"/>
                  </a:lnTo>
                  <a:lnTo>
                    <a:pt x="217932" y="536702"/>
                  </a:lnTo>
                  <a:lnTo>
                    <a:pt x="217932" y="544322"/>
                  </a:lnTo>
                  <a:lnTo>
                    <a:pt x="217932" y="536702"/>
                  </a:lnTo>
                  <a:cubicBezTo>
                    <a:pt x="237617" y="536702"/>
                    <a:pt x="252984" y="520827"/>
                    <a:pt x="252984" y="498602"/>
                  </a:cubicBezTo>
                  <a:lnTo>
                    <a:pt x="260604" y="498602"/>
                  </a:lnTo>
                  <a:lnTo>
                    <a:pt x="252984" y="498602"/>
                  </a:lnTo>
                  <a:lnTo>
                    <a:pt x="252984" y="436118"/>
                  </a:lnTo>
                  <a:lnTo>
                    <a:pt x="260604" y="436118"/>
                  </a:lnTo>
                  <a:lnTo>
                    <a:pt x="252984" y="436118"/>
                  </a:lnTo>
                  <a:cubicBezTo>
                    <a:pt x="252984" y="390017"/>
                    <a:pt x="274955" y="365125"/>
                    <a:pt x="309245" y="338709"/>
                  </a:cubicBezTo>
                  <a:lnTo>
                    <a:pt x="309372" y="338582"/>
                  </a:lnTo>
                  <a:cubicBezTo>
                    <a:pt x="353060" y="306578"/>
                    <a:pt x="379349" y="254000"/>
                    <a:pt x="379349" y="196850"/>
                  </a:cubicBezTo>
                  <a:cubicBezTo>
                    <a:pt x="379349" y="192659"/>
                    <a:pt x="382778" y="189230"/>
                    <a:pt x="386969" y="189230"/>
                  </a:cubicBezTo>
                  <a:cubicBezTo>
                    <a:pt x="391160" y="189230"/>
                    <a:pt x="394589" y="192659"/>
                    <a:pt x="394589" y="196850"/>
                  </a:cubicBezTo>
                  <a:cubicBezTo>
                    <a:pt x="394589" y="258572"/>
                    <a:pt x="366014" y="315849"/>
                    <a:pt x="318262" y="350774"/>
                  </a:cubicBezTo>
                  <a:lnTo>
                    <a:pt x="313817" y="344678"/>
                  </a:lnTo>
                  <a:lnTo>
                    <a:pt x="318516" y="350647"/>
                  </a:lnTo>
                  <a:cubicBezTo>
                    <a:pt x="285750" y="375920"/>
                    <a:pt x="268097" y="396875"/>
                    <a:pt x="268097" y="436118"/>
                  </a:cubicBezTo>
                  <a:lnTo>
                    <a:pt x="268097" y="498602"/>
                  </a:lnTo>
                  <a:cubicBezTo>
                    <a:pt x="268097" y="528193"/>
                    <a:pt x="246888" y="551942"/>
                    <a:pt x="217805" y="551942"/>
                  </a:cubicBezTo>
                  <a:lnTo>
                    <a:pt x="178308" y="551942"/>
                  </a:lnTo>
                  <a:cubicBezTo>
                    <a:pt x="150876" y="551942"/>
                    <a:pt x="128016" y="528320"/>
                    <a:pt x="128016" y="498602"/>
                  </a:cubicBezTo>
                  <a:lnTo>
                    <a:pt x="128016" y="436118"/>
                  </a:lnTo>
                  <a:cubicBezTo>
                    <a:pt x="128016" y="396875"/>
                    <a:pt x="110363" y="375920"/>
                    <a:pt x="78994" y="350647"/>
                  </a:cubicBezTo>
                  <a:lnTo>
                    <a:pt x="83820" y="344678"/>
                  </a:lnTo>
                  <a:lnTo>
                    <a:pt x="79121" y="350647"/>
                  </a:lnTo>
                  <a:cubicBezTo>
                    <a:pt x="31750" y="312801"/>
                    <a:pt x="0" y="254254"/>
                    <a:pt x="1524" y="187579"/>
                  </a:cubicBezTo>
                  <a:lnTo>
                    <a:pt x="1524" y="187325"/>
                  </a:lnTo>
                  <a:cubicBezTo>
                    <a:pt x="6350" y="91948"/>
                    <a:pt x="90170" y="8255"/>
                    <a:pt x="185293" y="254"/>
                  </a:cubicBezTo>
                  <a:lnTo>
                    <a:pt x="185547" y="254"/>
                  </a:lnTo>
                  <a:cubicBezTo>
                    <a:pt x="189357" y="0"/>
                    <a:pt x="193040" y="0"/>
                    <a:pt x="196850" y="0"/>
                  </a:cubicBezTo>
                  <a:cubicBezTo>
                    <a:pt x="305816" y="0"/>
                    <a:pt x="394716" y="88011"/>
                    <a:pt x="394716" y="196850"/>
                  </a:cubicBezTo>
                  <a:cubicBezTo>
                    <a:pt x="394716" y="201041"/>
                    <a:pt x="391287" y="204470"/>
                    <a:pt x="387096" y="204470"/>
                  </a:cubicBezTo>
                  <a:cubicBezTo>
                    <a:pt x="382905" y="204470"/>
                    <a:pt x="379476" y="201041"/>
                    <a:pt x="379476" y="196850"/>
                  </a:cubicBezTo>
                  <a:close/>
                </a:path>
              </a:pathLst>
            </a:custGeom>
            <a:solidFill>
              <a:srgbClr val="E7E6E6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4640932" y="3463345"/>
            <a:ext cx="2148372" cy="1439591"/>
          </a:xfrm>
          <a:custGeom>
            <a:avLst/>
            <a:gdLst/>
            <a:ahLst/>
            <a:cxnLst/>
            <a:rect r="r" b="b" t="t" l="l"/>
            <a:pathLst>
              <a:path h="1439591" w="2148372">
                <a:moveTo>
                  <a:pt x="0" y="0"/>
                </a:moveTo>
                <a:lnTo>
                  <a:pt x="2148372" y="0"/>
                </a:lnTo>
                <a:lnTo>
                  <a:pt x="2148372" y="1439591"/>
                </a:lnTo>
                <a:lnTo>
                  <a:pt x="0" y="14395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30900" y="224394"/>
            <a:ext cx="7571093" cy="10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Diagram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5020764" y="4938054"/>
            <a:ext cx="2375587" cy="1630212"/>
          </a:xfrm>
          <a:custGeom>
            <a:avLst/>
            <a:gdLst/>
            <a:ahLst/>
            <a:cxnLst/>
            <a:rect r="r" b="b" t="t" l="l"/>
            <a:pathLst>
              <a:path h="1630212" w="2375587">
                <a:moveTo>
                  <a:pt x="0" y="0"/>
                </a:moveTo>
                <a:lnTo>
                  <a:pt x="2375586" y="0"/>
                </a:lnTo>
                <a:lnTo>
                  <a:pt x="2375586" y="1630213"/>
                </a:lnTo>
                <a:lnTo>
                  <a:pt x="0" y="16302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228313" y="5379178"/>
            <a:ext cx="1960487" cy="76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2705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Research Conclusion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1567513" y="4938407"/>
            <a:ext cx="2375587" cy="1630212"/>
          </a:xfrm>
          <a:custGeom>
            <a:avLst/>
            <a:gdLst/>
            <a:ahLst/>
            <a:cxnLst/>
            <a:rect r="r" b="b" t="t" l="l"/>
            <a:pathLst>
              <a:path h="1630212" w="2375587">
                <a:moveTo>
                  <a:pt x="0" y="0"/>
                </a:moveTo>
                <a:lnTo>
                  <a:pt x="2375587" y="0"/>
                </a:lnTo>
                <a:lnTo>
                  <a:pt x="2375587" y="1630212"/>
                </a:lnTo>
                <a:lnTo>
                  <a:pt x="0" y="16302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2038568" y="5246751"/>
            <a:ext cx="1380484" cy="92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7"/>
              </a:lnSpc>
            </a:pPr>
            <a:r>
              <a:rPr lang="en-US" sz="2705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 Creation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891650" y="4902936"/>
            <a:ext cx="2375587" cy="1630212"/>
          </a:xfrm>
          <a:custGeom>
            <a:avLst/>
            <a:gdLst/>
            <a:ahLst/>
            <a:cxnLst/>
            <a:rect r="r" b="b" t="t" l="l"/>
            <a:pathLst>
              <a:path h="1630212" w="2375587">
                <a:moveTo>
                  <a:pt x="0" y="0"/>
                </a:moveTo>
                <a:lnTo>
                  <a:pt x="2375586" y="0"/>
                </a:lnTo>
                <a:lnTo>
                  <a:pt x="2375586" y="1630212"/>
                </a:lnTo>
                <a:lnTo>
                  <a:pt x="0" y="16302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54717" y="5203845"/>
            <a:ext cx="1849452" cy="92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7"/>
              </a:lnSpc>
            </a:pPr>
            <a:r>
              <a:rPr lang="en-US" sz="2705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Preparation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91120" y="5474843"/>
            <a:ext cx="1419035" cy="44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7"/>
              </a:lnSpc>
            </a:pPr>
            <a:r>
              <a:rPr lang="en-US" sz="2705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EDA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39453" y="3401389"/>
            <a:ext cx="1297495" cy="28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9"/>
              </a:lnSpc>
            </a:pPr>
            <a:r>
              <a:rPr lang="en-US" sz="1505" spc="-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Algo Selection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44752" y="3710205"/>
            <a:ext cx="1701641" cy="28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9"/>
              </a:lnSpc>
            </a:pPr>
            <a:r>
              <a:rPr lang="en-US" sz="1505" spc="-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 Eval.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54928" y="4062561"/>
            <a:ext cx="1140645" cy="59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9"/>
              </a:lnSpc>
            </a:pPr>
            <a:r>
              <a:rPr lang="en-US" sz="1505" spc="-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Training &amp; Testing Sets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33252" y="3579153"/>
            <a:ext cx="1492123" cy="2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505" spc="-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Scripts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26855" y="3917419"/>
            <a:ext cx="1776525" cy="2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505" spc="-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Visualizations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523144" y="5246751"/>
            <a:ext cx="1367859" cy="92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7"/>
              </a:lnSpc>
            </a:pPr>
            <a:r>
              <a:rPr lang="en-US" sz="2705" spc="-1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 &amp; Revise</a:t>
            </a:r>
          </a:p>
        </p:txBody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-2318192">
            <a:off x="7063407" y="5457464"/>
            <a:ext cx="739099" cy="618155"/>
            <a:chOff x="0" y="0"/>
            <a:chExt cx="419100" cy="3505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19100" cy="350520"/>
            </a:xfrm>
            <a:custGeom>
              <a:avLst/>
              <a:gdLst/>
              <a:ahLst/>
              <a:cxnLst/>
              <a:rect r="r" b="b" t="t" l="l"/>
              <a:pathLst>
                <a:path h="350520" w="419100">
                  <a:moveTo>
                    <a:pt x="15240" y="0"/>
                  </a:moveTo>
                  <a:lnTo>
                    <a:pt x="44196" y="16764"/>
                  </a:lnTo>
                  <a:lnTo>
                    <a:pt x="73152" y="33528"/>
                  </a:lnTo>
                  <a:lnTo>
                    <a:pt x="102108" y="51816"/>
                  </a:lnTo>
                  <a:lnTo>
                    <a:pt x="129540" y="70104"/>
                  </a:lnTo>
                  <a:lnTo>
                    <a:pt x="158496" y="89916"/>
                  </a:lnTo>
                  <a:lnTo>
                    <a:pt x="184404" y="109728"/>
                  </a:lnTo>
                  <a:lnTo>
                    <a:pt x="211836" y="131064"/>
                  </a:lnTo>
                  <a:lnTo>
                    <a:pt x="237744" y="150876"/>
                  </a:lnTo>
                  <a:lnTo>
                    <a:pt x="289560" y="195072"/>
                  </a:lnTo>
                  <a:lnTo>
                    <a:pt x="338328" y="240792"/>
                  </a:lnTo>
                  <a:lnTo>
                    <a:pt x="385572" y="289560"/>
                  </a:lnTo>
                  <a:lnTo>
                    <a:pt x="409956" y="316992"/>
                  </a:lnTo>
                  <a:lnTo>
                    <a:pt x="385572" y="336804"/>
                  </a:lnTo>
                  <a:lnTo>
                    <a:pt x="362712" y="310896"/>
                  </a:lnTo>
                  <a:lnTo>
                    <a:pt x="315468" y="263652"/>
                  </a:lnTo>
                  <a:lnTo>
                    <a:pt x="316992" y="263652"/>
                  </a:lnTo>
                  <a:lnTo>
                    <a:pt x="268224" y="217932"/>
                  </a:lnTo>
                  <a:lnTo>
                    <a:pt x="268224" y="219456"/>
                  </a:lnTo>
                  <a:lnTo>
                    <a:pt x="217932" y="175260"/>
                  </a:lnTo>
                  <a:lnTo>
                    <a:pt x="192024" y="155448"/>
                  </a:lnTo>
                  <a:lnTo>
                    <a:pt x="166116" y="135636"/>
                  </a:lnTo>
                  <a:lnTo>
                    <a:pt x="138684" y="115824"/>
                  </a:lnTo>
                  <a:lnTo>
                    <a:pt x="140208" y="115824"/>
                  </a:lnTo>
                  <a:lnTo>
                    <a:pt x="112776" y="96012"/>
                  </a:lnTo>
                  <a:lnTo>
                    <a:pt x="85344" y="77724"/>
                  </a:lnTo>
                  <a:lnTo>
                    <a:pt x="56388" y="60960"/>
                  </a:lnTo>
                  <a:lnTo>
                    <a:pt x="57912" y="60960"/>
                  </a:lnTo>
                  <a:lnTo>
                    <a:pt x="28956" y="44196"/>
                  </a:lnTo>
                  <a:lnTo>
                    <a:pt x="0" y="27432"/>
                  </a:lnTo>
                  <a:close/>
                  <a:moveTo>
                    <a:pt x="391668" y="216408"/>
                  </a:moveTo>
                  <a:lnTo>
                    <a:pt x="419100" y="350520"/>
                  </a:lnTo>
                  <a:lnTo>
                    <a:pt x="289560" y="307848"/>
                  </a:lnTo>
                  <a:cubicBezTo>
                    <a:pt x="280416" y="304800"/>
                    <a:pt x="275844" y="297180"/>
                    <a:pt x="278892" y="288036"/>
                  </a:cubicBezTo>
                  <a:cubicBezTo>
                    <a:pt x="281940" y="280416"/>
                    <a:pt x="291084" y="275844"/>
                    <a:pt x="298704" y="278892"/>
                  </a:cubicBezTo>
                  <a:lnTo>
                    <a:pt x="402336" y="312420"/>
                  </a:lnTo>
                  <a:lnTo>
                    <a:pt x="382524" y="330708"/>
                  </a:lnTo>
                  <a:lnTo>
                    <a:pt x="361188" y="222504"/>
                  </a:lnTo>
                  <a:cubicBezTo>
                    <a:pt x="358140" y="214884"/>
                    <a:pt x="364236" y="205740"/>
                    <a:pt x="373380" y="204216"/>
                  </a:cubicBezTo>
                  <a:cubicBezTo>
                    <a:pt x="381000" y="202692"/>
                    <a:pt x="390144" y="208788"/>
                    <a:pt x="391668" y="216408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-2318192">
            <a:off x="10611641" y="5444435"/>
            <a:ext cx="739099" cy="618155"/>
            <a:chOff x="0" y="0"/>
            <a:chExt cx="419100" cy="3505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19100" cy="350520"/>
            </a:xfrm>
            <a:custGeom>
              <a:avLst/>
              <a:gdLst/>
              <a:ahLst/>
              <a:cxnLst/>
              <a:rect r="r" b="b" t="t" l="l"/>
              <a:pathLst>
                <a:path h="350520" w="419100">
                  <a:moveTo>
                    <a:pt x="15240" y="0"/>
                  </a:moveTo>
                  <a:lnTo>
                    <a:pt x="44196" y="16764"/>
                  </a:lnTo>
                  <a:lnTo>
                    <a:pt x="73152" y="33528"/>
                  </a:lnTo>
                  <a:lnTo>
                    <a:pt x="102108" y="51816"/>
                  </a:lnTo>
                  <a:lnTo>
                    <a:pt x="129540" y="70104"/>
                  </a:lnTo>
                  <a:lnTo>
                    <a:pt x="158496" y="89916"/>
                  </a:lnTo>
                  <a:lnTo>
                    <a:pt x="184404" y="109728"/>
                  </a:lnTo>
                  <a:lnTo>
                    <a:pt x="211836" y="131064"/>
                  </a:lnTo>
                  <a:lnTo>
                    <a:pt x="237744" y="150876"/>
                  </a:lnTo>
                  <a:lnTo>
                    <a:pt x="289560" y="195072"/>
                  </a:lnTo>
                  <a:lnTo>
                    <a:pt x="338328" y="240792"/>
                  </a:lnTo>
                  <a:lnTo>
                    <a:pt x="385572" y="289560"/>
                  </a:lnTo>
                  <a:lnTo>
                    <a:pt x="409956" y="316992"/>
                  </a:lnTo>
                  <a:lnTo>
                    <a:pt x="385572" y="336804"/>
                  </a:lnTo>
                  <a:lnTo>
                    <a:pt x="362712" y="310896"/>
                  </a:lnTo>
                  <a:lnTo>
                    <a:pt x="315468" y="263652"/>
                  </a:lnTo>
                  <a:lnTo>
                    <a:pt x="316992" y="263652"/>
                  </a:lnTo>
                  <a:lnTo>
                    <a:pt x="268224" y="217932"/>
                  </a:lnTo>
                  <a:lnTo>
                    <a:pt x="268224" y="219456"/>
                  </a:lnTo>
                  <a:lnTo>
                    <a:pt x="217932" y="175260"/>
                  </a:lnTo>
                  <a:lnTo>
                    <a:pt x="192024" y="155448"/>
                  </a:lnTo>
                  <a:lnTo>
                    <a:pt x="166116" y="135636"/>
                  </a:lnTo>
                  <a:lnTo>
                    <a:pt x="138684" y="115824"/>
                  </a:lnTo>
                  <a:lnTo>
                    <a:pt x="140208" y="115824"/>
                  </a:lnTo>
                  <a:lnTo>
                    <a:pt x="112776" y="96012"/>
                  </a:lnTo>
                  <a:lnTo>
                    <a:pt x="85344" y="77724"/>
                  </a:lnTo>
                  <a:lnTo>
                    <a:pt x="56388" y="60960"/>
                  </a:lnTo>
                  <a:lnTo>
                    <a:pt x="57912" y="60960"/>
                  </a:lnTo>
                  <a:lnTo>
                    <a:pt x="28956" y="44196"/>
                  </a:lnTo>
                  <a:lnTo>
                    <a:pt x="0" y="27432"/>
                  </a:lnTo>
                  <a:close/>
                  <a:moveTo>
                    <a:pt x="391668" y="216408"/>
                  </a:moveTo>
                  <a:lnTo>
                    <a:pt x="419100" y="350520"/>
                  </a:lnTo>
                  <a:lnTo>
                    <a:pt x="289560" y="307848"/>
                  </a:lnTo>
                  <a:cubicBezTo>
                    <a:pt x="280416" y="304800"/>
                    <a:pt x="275844" y="297180"/>
                    <a:pt x="278892" y="288036"/>
                  </a:cubicBezTo>
                  <a:cubicBezTo>
                    <a:pt x="281940" y="280416"/>
                    <a:pt x="291084" y="275844"/>
                    <a:pt x="298704" y="278892"/>
                  </a:cubicBezTo>
                  <a:lnTo>
                    <a:pt x="402336" y="312420"/>
                  </a:lnTo>
                  <a:lnTo>
                    <a:pt x="382524" y="330708"/>
                  </a:lnTo>
                  <a:lnTo>
                    <a:pt x="361188" y="222504"/>
                  </a:lnTo>
                  <a:cubicBezTo>
                    <a:pt x="358140" y="214884"/>
                    <a:pt x="364236" y="205740"/>
                    <a:pt x="373380" y="204216"/>
                  </a:cubicBezTo>
                  <a:cubicBezTo>
                    <a:pt x="381000" y="202692"/>
                    <a:pt x="390144" y="208788"/>
                    <a:pt x="391668" y="216408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-2318192">
            <a:off x="14133704" y="5444435"/>
            <a:ext cx="739099" cy="618155"/>
            <a:chOff x="0" y="0"/>
            <a:chExt cx="419100" cy="3505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19100" cy="350520"/>
            </a:xfrm>
            <a:custGeom>
              <a:avLst/>
              <a:gdLst/>
              <a:ahLst/>
              <a:cxnLst/>
              <a:rect r="r" b="b" t="t" l="l"/>
              <a:pathLst>
                <a:path h="350520" w="419100">
                  <a:moveTo>
                    <a:pt x="15240" y="0"/>
                  </a:moveTo>
                  <a:lnTo>
                    <a:pt x="44196" y="16764"/>
                  </a:lnTo>
                  <a:lnTo>
                    <a:pt x="73152" y="33528"/>
                  </a:lnTo>
                  <a:lnTo>
                    <a:pt x="102108" y="51816"/>
                  </a:lnTo>
                  <a:lnTo>
                    <a:pt x="129540" y="70104"/>
                  </a:lnTo>
                  <a:lnTo>
                    <a:pt x="158496" y="89916"/>
                  </a:lnTo>
                  <a:lnTo>
                    <a:pt x="184404" y="109728"/>
                  </a:lnTo>
                  <a:lnTo>
                    <a:pt x="211836" y="131064"/>
                  </a:lnTo>
                  <a:lnTo>
                    <a:pt x="237744" y="150876"/>
                  </a:lnTo>
                  <a:lnTo>
                    <a:pt x="289560" y="195072"/>
                  </a:lnTo>
                  <a:lnTo>
                    <a:pt x="338328" y="240792"/>
                  </a:lnTo>
                  <a:lnTo>
                    <a:pt x="385572" y="289560"/>
                  </a:lnTo>
                  <a:lnTo>
                    <a:pt x="409956" y="316992"/>
                  </a:lnTo>
                  <a:lnTo>
                    <a:pt x="385572" y="336804"/>
                  </a:lnTo>
                  <a:lnTo>
                    <a:pt x="362712" y="310896"/>
                  </a:lnTo>
                  <a:lnTo>
                    <a:pt x="315468" y="263652"/>
                  </a:lnTo>
                  <a:lnTo>
                    <a:pt x="316992" y="263652"/>
                  </a:lnTo>
                  <a:lnTo>
                    <a:pt x="268224" y="217932"/>
                  </a:lnTo>
                  <a:lnTo>
                    <a:pt x="268224" y="219456"/>
                  </a:lnTo>
                  <a:lnTo>
                    <a:pt x="217932" y="175260"/>
                  </a:lnTo>
                  <a:lnTo>
                    <a:pt x="192024" y="155448"/>
                  </a:lnTo>
                  <a:lnTo>
                    <a:pt x="166116" y="135636"/>
                  </a:lnTo>
                  <a:lnTo>
                    <a:pt x="138684" y="115824"/>
                  </a:lnTo>
                  <a:lnTo>
                    <a:pt x="140208" y="115824"/>
                  </a:lnTo>
                  <a:lnTo>
                    <a:pt x="112776" y="96012"/>
                  </a:lnTo>
                  <a:lnTo>
                    <a:pt x="85344" y="77724"/>
                  </a:lnTo>
                  <a:lnTo>
                    <a:pt x="56388" y="60960"/>
                  </a:lnTo>
                  <a:lnTo>
                    <a:pt x="57912" y="60960"/>
                  </a:lnTo>
                  <a:lnTo>
                    <a:pt x="28956" y="44196"/>
                  </a:lnTo>
                  <a:lnTo>
                    <a:pt x="0" y="27432"/>
                  </a:lnTo>
                  <a:close/>
                  <a:moveTo>
                    <a:pt x="391668" y="216408"/>
                  </a:moveTo>
                  <a:lnTo>
                    <a:pt x="419100" y="350520"/>
                  </a:lnTo>
                  <a:lnTo>
                    <a:pt x="289560" y="307848"/>
                  </a:lnTo>
                  <a:cubicBezTo>
                    <a:pt x="280416" y="304800"/>
                    <a:pt x="275844" y="297180"/>
                    <a:pt x="278892" y="288036"/>
                  </a:cubicBezTo>
                  <a:cubicBezTo>
                    <a:pt x="281940" y="280416"/>
                    <a:pt x="291084" y="275844"/>
                    <a:pt x="298704" y="278892"/>
                  </a:cubicBezTo>
                  <a:lnTo>
                    <a:pt x="402336" y="312420"/>
                  </a:lnTo>
                  <a:lnTo>
                    <a:pt x="382524" y="330708"/>
                  </a:lnTo>
                  <a:lnTo>
                    <a:pt x="361188" y="222504"/>
                  </a:lnTo>
                  <a:cubicBezTo>
                    <a:pt x="358140" y="214884"/>
                    <a:pt x="364236" y="205740"/>
                    <a:pt x="373380" y="204216"/>
                  </a:cubicBezTo>
                  <a:cubicBezTo>
                    <a:pt x="381000" y="202692"/>
                    <a:pt x="390144" y="208788"/>
                    <a:pt x="391668" y="216408"/>
                  </a:cubicBezTo>
                  <a:close/>
                </a:path>
              </a:pathLst>
            </a:custGeom>
            <a:solidFill>
              <a:srgbClr val="FF7846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4005493" y="6667373"/>
            <a:ext cx="3359033" cy="24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spc="-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65907" y="2111987"/>
            <a:ext cx="3542692" cy="3542692"/>
          </a:xfrm>
          <a:custGeom>
            <a:avLst/>
            <a:gdLst/>
            <a:ahLst/>
            <a:cxnLst/>
            <a:rect r="r" b="b" t="t" l="l"/>
            <a:pathLst>
              <a:path h="3542692" w="3542692">
                <a:moveTo>
                  <a:pt x="0" y="0"/>
                </a:moveTo>
                <a:lnTo>
                  <a:pt x="3542692" y="0"/>
                </a:lnTo>
                <a:lnTo>
                  <a:pt x="3542692" y="3542691"/>
                </a:lnTo>
                <a:lnTo>
                  <a:pt x="0" y="3542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65167" y="6521453"/>
            <a:ext cx="6689216" cy="2866807"/>
          </a:xfrm>
          <a:custGeom>
            <a:avLst/>
            <a:gdLst/>
            <a:ahLst/>
            <a:cxnLst/>
            <a:rect r="r" b="b" t="t" l="l"/>
            <a:pathLst>
              <a:path h="2866807" w="6689216">
                <a:moveTo>
                  <a:pt x="0" y="0"/>
                </a:moveTo>
                <a:lnTo>
                  <a:pt x="6689216" y="0"/>
                </a:lnTo>
                <a:lnTo>
                  <a:pt x="6689216" y="2866807"/>
                </a:lnTo>
                <a:lnTo>
                  <a:pt x="0" y="2866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0900" y="224394"/>
            <a:ext cx="7571093" cy="10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Scraping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9727" y="2763824"/>
            <a:ext cx="2140223" cy="136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5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Source: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9727" y="7152475"/>
            <a:ext cx="2940704" cy="136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1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Scraping module: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561" cy="10288701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561" cy="10288701"/>
          </a:xfrm>
          <a:custGeom>
            <a:avLst/>
            <a:gdLst/>
            <a:ahLst/>
            <a:cxnLst/>
            <a:rect r="r" b="b" t="t" l="l"/>
            <a:pathLst>
              <a:path h="10288701" w="18288561">
                <a:moveTo>
                  <a:pt x="0" y="0"/>
                </a:moveTo>
                <a:lnTo>
                  <a:pt x="18288561" y="0"/>
                </a:lnTo>
                <a:lnTo>
                  <a:pt x="18288561" y="10288701"/>
                </a:lnTo>
                <a:lnTo>
                  <a:pt x="0" y="1028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561" cy="5137423"/>
          </a:xfrm>
          <a:custGeom>
            <a:avLst/>
            <a:gdLst/>
            <a:ahLst/>
            <a:cxnLst/>
            <a:rect r="r" b="b" t="t" l="l"/>
            <a:pathLst>
              <a:path h="5137423" w="18288561">
                <a:moveTo>
                  <a:pt x="0" y="0"/>
                </a:moveTo>
                <a:lnTo>
                  <a:pt x="18288561" y="0"/>
                </a:lnTo>
                <a:lnTo>
                  <a:pt x="18288561" y="5137423"/>
                </a:lnTo>
                <a:lnTo>
                  <a:pt x="0" y="5137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423"/>
            <a:ext cx="18288561" cy="5134652"/>
          </a:xfrm>
          <a:custGeom>
            <a:avLst/>
            <a:gdLst/>
            <a:ahLst/>
            <a:cxnLst/>
            <a:rect r="r" b="b" t="t" l="l"/>
            <a:pathLst>
              <a:path h="5134652" w="18288561">
                <a:moveTo>
                  <a:pt x="0" y="0"/>
                </a:moveTo>
                <a:lnTo>
                  <a:pt x="18288561" y="0"/>
                </a:lnTo>
                <a:lnTo>
                  <a:pt x="18288561" y="5134652"/>
                </a:lnTo>
                <a:lnTo>
                  <a:pt x="0" y="5134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275" y="433768"/>
            <a:ext cx="17346978" cy="101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 Questions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9212" y="2473462"/>
            <a:ext cx="15102264" cy="785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5"/>
              </a:lnSpc>
            </a:pPr>
            <a:r>
              <a:rPr lang="en-US" sz="4996" spc="-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• What are the average stats for players in the top 5 conferences?</a:t>
            </a:r>
          </a:p>
          <a:p>
            <a:pPr algn="l">
              <a:lnSpc>
                <a:spcPts val="6995"/>
              </a:lnSpc>
            </a:pPr>
          </a:p>
          <a:p>
            <a:pPr algn="l">
              <a:lnSpc>
                <a:spcPts val="6995"/>
              </a:lnSpc>
            </a:pPr>
            <a:r>
              <a:rPr lang="en-US" sz="4996" spc="-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• Are there differences in stats across conferences (e.g., average points, assists)?</a:t>
            </a:r>
          </a:p>
          <a:p>
            <a:pPr algn="l">
              <a:lnSpc>
                <a:spcPts val="6995"/>
              </a:lnSpc>
            </a:pPr>
          </a:p>
          <a:p>
            <a:pPr algn="l">
              <a:lnSpc>
                <a:spcPts val="6995"/>
              </a:lnSpc>
            </a:pPr>
            <a:r>
              <a:rPr lang="en-US" sz="4996" spc="-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• How many players transitioned to the NBA from each conference?</a:t>
            </a:r>
          </a:p>
          <a:p>
            <a:pPr algn="l">
              <a:lnSpc>
                <a:spcPts val="699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561" cy="10288701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561" cy="10288701"/>
          </a:xfrm>
          <a:custGeom>
            <a:avLst/>
            <a:gdLst/>
            <a:ahLst/>
            <a:cxnLst/>
            <a:rect r="r" b="b" t="t" l="l"/>
            <a:pathLst>
              <a:path h="10288701" w="18288561">
                <a:moveTo>
                  <a:pt x="0" y="0"/>
                </a:moveTo>
                <a:lnTo>
                  <a:pt x="18288561" y="0"/>
                </a:lnTo>
                <a:lnTo>
                  <a:pt x="18288561" y="10288701"/>
                </a:lnTo>
                <a:lnTo>
                  <a:pt x="0" y="1028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561" cy="5137423"/>
          </a:xfrm>
          <a:custGeom>
            <a:avLst/>
            <a:gdLst/>
            <a:ahLst/>
            <a:cxnLst/>
            <a:rect r="r" b="b" t="t" l="l"/>
            <a:pathLst>
              <a:path h="5137423" w="18288561">
                <a:moveTo>
                  <a:pt x="0" y="0"/>
                </a:moveTo>
                <a:lnTo>
                  <a:pt x="18288561" y="0"/>
                </a:lnTo>
                <a:lnTo>
                  <a:pt x="18288561" y="5137423"/>
                </a:lnTo>
                <a:lnTo>
                  <a:pt x="0" y="5137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423"/>
            <a:ext cx="18288561" cy="5134652"/>
          </a:xfrm>
          <a:custGeom>
            <a:avLst/>
            <a:gdLst/>
            <a:ahLst/>
            <a:cxnLst/>
            <a:rect r="r" b="b" t="t" l="l"/>
            <a:pathLst>
              <a:path h="5134652" w="18288561">
                <a:moveTo>
                  <a:pt x="0" y="0"/>
                </a:moveTo>
                <a:lnTo>
                  <a:pt x="18288561" y="0"/>
                </a:lnTo>
                <a:lnTo>
                  <a:pt x="18288561" y="5134652"/>
                </a:lnTo>
                <a:lnTo>
                  <a:pt x="0" y="5134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437624"/>
            <a:ext cx="8325494" cy="3413453"/>
          </a:xfrm>
          <a:custGeom>
            <a:avLst/>
            <a:gdLst/>
            <a:ahLst/>
            <a:cxnLst/>
            <a:rect r="r" b="b" t="t" l="l"/>
            <a:pathLst>
              <a:path h="3413453" w="8325494">
                <a:moveTo>
                  <a:pt x="0" y="0"/>
                </a:moveTo>
                <a:lnTo>
                  <a:pt x="8325494" y="0"/>
                </a:lnTo>
                <a:lnTo>
                  <a:pt x="8325494" y="3413453"/>
                </a:lnTo>
                <a:lnTo>
                  <a:pt x="0" y="34134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0275" y="433768"/>
            <a:ext cx="17346978" cy="101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 Findings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401300" y="1028700"/>
            <a:ext cx="6858000" cy="8229600"/>
          </a:xfrm>
          <a:custGeom>
            <a:avLst/>
            <a:gdLst/>
            <a:ahLst/>
            <a:cxnLst/>
            <a:rect r="r" b="b" t="t" l="l"/>
            <a:pathLst>
              <a:path h="8229600" w="6858000">
                <a:moveTo>
                  <a:pt x="0" y="0"/>
                </a:moveTo>
                <a:lnTo>
                  <a:pt x="6858000" y="0"/>
                </a:lnTo>
                <a:lnTo>
                  <a:pt x="685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561" cy="10288701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561" cy="10288701"/>
          </a:xfrm>
          <a:custGeom>
            <a:avLst/>
            <a:gdLst/>
            <a:ahLst/>
            <a:cxnLst/>
            <a:rect r="r" b="b" t="t" l="l"/>
            <a:pathLst>
              <a:path h="10288701" w="18288561">
                <a:moveTo>
                  <a:pt x="0" y="0"/>
                </a:moveTo>
                <a:lnTo>
                  <a:pt x="18288561" y="0"/>
                </a:lnTo>
                <a:lnTo>
                  <a:pt x="18288561" y="10288701"/>
                </a:lnTo>
                <a:lnTo>
                  <a:pt x="0" y="1028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561" cy="5137423"/>
          </a:xfrm>
          <a:custGeom>
            <a:avLst/>
            <a:gdLst/>
            <a:ahLst/>
            <a:cxnLst/>
            <a:rect r="r" b="b" t="t" l="l"/>
            <a:pathLst>
              <a:path h="5137423" w="18288561">
                <a:moveTo>
                  <a:pt x="0" y="0"/>
                </a:moveTo>
                <a:lnTo>
                  <a:pt x="18288561" y="0"/>
                </a:lnTo>
                <a:lnTo>
                  <a:pt x="18288561" y="5137423"/>
                </a:lnTo>
                <a:lnTo>
                  <a:pt x="0" y="5137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423"/>
            <a:ext cx="18288561" cy="5134652"/>
          </a:xfrm>
          <a:custGeom>
            <a:avLst/>
            <a:gdLst/>
            <a:ahLst/>
            <a:cxnLst/>
            <a:rect r="r" b="b" t="t" l="l"/>
            <a:pathLst>
              <a:path h="5134652" w="18288561">
                <a:moveTo>
                  <a:pt x="0" y="0"/>
                </a:moveTo>
                <a:lnTo>
                  <a:pt x="18288561" y="0"/>
                </a:lnTo>
                <a:lnTo>
                  <a:pt x="18288561" y="5134652"/>
                </a:lnTo>
                <a:lnTo>
                  <a:pt x="0" y="5134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69095" y="1920513"/>
            <a:ext cx="9889336" cy="7688959"/>
          </a:xfrm>
          <a:custGeom>
            <a:avLst/>
            <a:gdLst/>
            <a:ahLst/>
            <a:cxnLst/>
            <a:rect r="r" b="b" t="t" l="l"/>
            <a:pathLst>
              <a:path h="7688959" w="9889336">
                <a:moveTo>
                  <a:pt x="0" y="0"/>
                </a:moveTo>
                <a:lnTo>
                  <a:pt x="9889336" y="0"/>
                </a:lnTo>
                <a:lnTo>
                  <a:pt x="9889336" y="7688959"/>
                </a:lnTo>
                <a:lnTo>
                  <a:pt x="0" y="7688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0275" y="433768"/>
            <a:ext cx="17346978" cy="101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 Findings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5727" y="2778955"/>
            <a:ext cx="13864896" cy="376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No big difference in statistics between each conference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All 5 conferences have a tendency to score over assist and rebound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SEC, PAC-12, ACC favorites for NBA prospects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 Findings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37849" y="4325670"/>
            <a:ext cx="4296901" cy="150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4"/>
              </a:lnSpc>
            </a:pPr>
            <a:r>
              <a:rPr lang="en-US" sz="5498" spc="-21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 Creation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06085" y="1028700"/>
            <a:ext cx="1160430" cy="3230295"/>
          </a:xfrm>
          <a:custGeom>
            <a:avLst/>
            <a:gdLst/>
            <a:ahLst/>
            <a:cxnLst/>
            <a:rect r="r" b="b" t="t" l="l"/>
            <a:pathLst>
              <a:path h="3230295" w="1160430">
                <a:moveTo>
                  <a:pt x="0" y="0"/>
                </a:moveTo>
                <a:lnTo>
                  <a:pt x="1160430" y="0"/>
                </a:lnTo>
                <a:lnTo>
                  <a:pt x="1160430" y="3230295"/>
                </a:lnTo>
                <a:lnTo>
                  <a:pt x="0" y="32302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5727" y="2778955"/>
            <a:ext cx="13864896" cy="510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 Google: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r>
              <a:rPr lang="en-US" sz="4210" i="true" spc="-16">
                <a:solidFill>
                  <a:srgbClr val="E7E6E6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T</a:t>
            </a:r>
            <a:r>
              <a:rPr lang="en-US" sz="4210" i="true" spc="-16">
                <a:solidFill>
                  <a:srgbClr val="E7E6E6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he use and development of computer systems that are able to learn and adapt without following explicit instructions, by using algorithms and statistical models to analyze and draw </a:t>
            </a:r>
            <a:r>
              <a:rPr lang="en-US" sz="4210" i="true" spc="-16" u="sng">
                <a:solidFill>
                  <a:srgbClr val="E7E6E6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  <a:hlinkClick r:id="rId5" tooltip="https://www.google.com/search?client=opera&amp;hs=tSU&amp;sca_esv=6970a245c30c4668&amp;sxsrf=ADLYWIJsiZ-sxEH0ehebte5JksDT5qlsBg:1733856040669&amp;q=inferences&amp;si=ACC90nz-2feRzoY4yuySkO-aQE81sCtbc8hI7ZtNBfNa5-v3VMvExR-xFBA69vDCvBhaaAUp0j1wcL9LgfAzPikLCYTiyNsM0wUmEwl5-8ZQlgAkvB0cxzc%3D&amp;expnd=1&amp;sa=X&amp;ved=2ahUKEwiO_ZSL7Z2KAxVopokEHY3mBbsQyecJegQIHBAQ"/>
              </a:rPr>
              <a:t>inferences</a:t>
            </a:r>
            <a:r>
              <a:rPr lang="en-US" sz="4210" i="true" spc="-16">
                <a:solidFill>
                  <a:srgbClr val="E7E6E6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 from patterns in data.</a:t>
            </a: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”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Machine Learning?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47614" y="2247640"/>
            <a:ext cx="7592771" cy="5281194"/>
          </a:xfrm>
          <a:custGeom>
            <a:avLst/>
            <a:gdLst/>
            <a:ahLst/>
            <a:cxnLst/>
            <a:rect r="r" b="b" t="t" l="l"/>
            <a:pathLst>
              <a:path h="5281194" w="7592771">
                <a:moveTo>
                  <a:pt x="0" y="0"/>
                </a:moveTo>
                <a:lnTo>
                  <a:pt x="7592772" y="0"/>
                </a:lnTo>
                <a:lnTo>
                  <a:pt x="7592772" y="5281194"/>
                </a:lnTo>
                <a:lnTo>
                  <a:pt x="0" y="52811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4674" y="8303408"/>
            <a:ext cx="16136737" cy="127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Teaching a machine how to think using examples instead of rules.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5727" y="2778955"/>
            <a:ext cx="13864896" cy="502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9013" indent="-454507" lvl="1">
              <a:lnSpc>
                <a:spcPts val="5039"/>
              </a:lnSpc>
              <a:buFont typeface="Arial"/>
              <a:buChar char="•"/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Input: College basketball stats like points, assists, rebounds, free throws, steals, blocks, etc.</a:t>
            </a:r>
          </a:p>
          <a:p>
            <a:pPr algn="l">
              <a:lnSpc>
                <a:spcPts val="5039"/>
              </a:lnSpc>
            </a:pPr>
          </a:p>
          <a:p>
            <a:pPr algn="l" marL="909013" indent="-454507" lvl="1">
              <a:lnSpc>
                <a:spcPts val="5039"/>
              </a:lnSpc>
              <a:buFont typeface="Arial"/>
              <a:buChar char="•"/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Output: Predicted</a:t>
            </a: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 NBA stats for the first 4 years, including points, assists, and rebounds</a:t>
            </a: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, plus an impact score that ranks players into tiers (Elite, High Impact, Medium Impact , Low Impact).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NextPlay Uses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258" y="443592"/>
            <a:ext cx="2864912" cy="100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7340" y="1401681"/>
            <a:ext cx="14272375" cy="10161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Project </a:t>
            </a: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Introduction</a:t>
            </a:r>
          </a:p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Customer Identification &amp; Questions (PR-FAQ Process)</a:t>
            </a:r>
          </a:p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Workflow Outline</a:t>
            </a:r>
          </a:p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Scraping</a:t>
            </a:r>
          </a:p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EDA Findings</a:t>
            </a:r>
          </a:p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Machine Learning Example</a:t>
            </a:r>
          </a:p>
          <a:p>
            <a:pPr algn="l">
              <a:lnSpc>
                <a:spcPts val="9040"/>
              </a:lnSpc>
            </a:pPr>
            <a:r>
              <a:rPr lang="en-US" sz="4210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Product Demo</a:t>
            </a:r>
          </a:p>
          <a:p>
            <a:pPr algn="l">
              <a:lnSpc>
                <a:spcPts val="9040"/>
              </a:lnSpc>
            </a:pPr>
          </a:p>
          <a:p>
            <a:pPr algn="l">
              <a:lnSpc>
                <a:spcPts val="904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3209" y="166361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Impact Classification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1659062"/>
            <a:ext cx="6287530" cy="4314727"/>
          </a:xfrm>
          <a:custGeom>
            <a:avLst/>
            <a:gdLst/>
            <a:ahLst/>
            <a:cxnLst/>
            <a:rect r="r" b="b" t="t" l="l"/>
            <a:pathLst>
              <a:path h="4314727" w="6287530">
                <a:moveTo>
                  <a:pt x="0" y="0"/>
                </a:moveTo>
                <a:lnTo>
                  <a:pt x="6287530" y="0"/>
                </a:lnTo>
                <a:lnTo>
                  <a:pt x="6287530" y="4314727"/>
                </a:lnTo>
                <a:lnTo>
                  <a:pt x="0" y="431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8950" y="1308374"/>
            <a:ext cx="2767031" cy="67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Impact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396095" y="1659062"/>
            <a:ext cx="6287530" cy="4314727"/>
          </a:xfrm>
          <a:custGeom>
            <a:avLst/>
            <a:gdLst/>
            <a:ahLst/>
            <a:cxnLst/>
            <a:rect r="r" b="b" t="t" l="l"/>
            <a:pathLst>
              <a:path h="4314727" w="6287530">
                <a:moveTo>
                  <a:pt x="0" y="0"/>
                </a:moveTo>
                <a:lnTo>
                  <a:pt x="6287530" y="0"/>
                </a:lnTo>
                <a:lnTo>
                  <a:pt x="6287530" y="4314727"/>
                </a:lnTo>
                <a:lnTo>
                  <a:pt x="0" y="431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479898" y="1281887"/>
            <a:ext cx="4119925" cy="67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Medium Impact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396095" y="6154764"/>
            <a:ext cx="6287530" cy="4314727"/>
          </a:xfrm>
          <a:custGeom>
            <a:avLst/>
            <a:gdLst/>
            <a:ahLst/>
            <a:cxnLst/>
            <a:rect r="r" b="b" t="t" l="l"/>
            <a:pathLst>
              <a:path h="4314727" w="6287530">
                <a:moveTo>
                  <a:pt x="0" y="0"/>
                </a:moveTo>
                <a:lnTo>
                  <a:pt x="6287530" y="0"/>
                </a:lnTo>
                <a:lnTo>
                  <a:pt x="6287530" y="4314727"/>
                </a:lnTo>
                <a:lnTo>
                  <a:pt x="0" y="431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156345" y="5806164"/>
            <a:ext cx="2767031" cy="67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Elite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183339"/>
            <a:ext cx="6287530" cy="4314727"/>
          </a:xfrm>
          <a:custGeom>
            <a:avLst/>
            <a:gdLst/>
            <a:ahLst/>
            <a:cxnLst/>
            <a:rect r="r" b="b" t="t" l="l"/>
            <a:pathLst>
              <a:path h="4314727" w="6287530">
                <a:moveTo>
                  <a:pt x="0" y="0"/>
                </a:moveTo>
                <a:lnTo>
                  <a:pt x="6287530" y="0"/>
                </a:lnTo>
                <a:lnTo>
                  <a:pt x="6287530" y="4314727"/>
                </a:lnTo>
                <a:lnTo>
                  <a:pt x="0" y="4314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18818" y="5777589"/>
            <a:ext cx="3507294" cy="67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Impact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1713" y="6712914"/>
            <a:ext cx="4681504" cy="279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Aaron Gordon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Zach Lavine 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Al Jefferson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Willie Cauley-Stein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1713" y="2127231"/>
            <a:ext cx="4681504" cy="279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AJ Green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Zabian Dowdell 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CJ Wilcox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Yuta Watanabe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9108" y="2230577"/>
            <a:ext cx="4681504" cy="279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Bojan Bogdanović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Yogi Ferrell 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Aaron Brooks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Wayne Ellington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99108" y="6712914"/>
            <a:ext cx="4681504" cy="279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LeBron James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Donovan Mitchell 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Kyrie Irving</a:t>
            </a:r>
          </a:p>
          <a:p>
            <a:pPr algn="ctr">
              <a:lnSpc>
                <a:spcPts val="5666"/>
              </a:lnSpc>
            </a:pPr>
            <a:r>
              <a:rPr lang="en-US" sz="4047" spc="-1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Carmelo Anthony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5727" y="2778955"/>
            <a:ext cx="14196738" cy="251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Score = 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PPG + APG + DRB + (0.5 × ORB) + FG + FT + STL + (0.5 × BLK) − TOV − FGA − FTA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Impact Classification Formula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5631" y="4828704"/>
            <a:ext cx="14196738" cy="62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 the data to decide which players are in which tier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K-Means Clustering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11399" y="1930129"/>
            <a:ext cx="12868788" cy="7721273"/>
          </a:xfrm>
          <a:custGeom>
            <a:avLst/>
            <a:gdLst/>
            <a:ahLst/>
            <a:cxnLst/>
            <a:rect r="r" b="b" t="t" l="l"/>
            <a:pathLst>
              <a:path h="7721273" w="12868788">
                <a:moveTo>
                  <a:pt x="0" y="0"/>
                </a:moveTo>
                <a:lnTo>
                  <a:pt x="12868788" y="0"/>
                </a:lnTo>
                <a:lnTo>
                  <a:pt x="12868788" y="7721273"/>
                </a:lnTo>
                <a:lnTo>
                  <a:pt x="0" y="7721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Impact Classification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21833" y="1929534"/>
            <a:ext cx="12847918" cy="7708751"/>
          </a:xfrm>
          <a:custGeom>
            <a:avLst/>
            <a:gdLst/>
            <a:ahLst/>
            <a:cxnLst/>
            <a:rect r="r" b="b" t="t" l="l"/>
            <a:pathLst>
              <a:path h="7708751" w="12847918">
                <a:moveTo>
                  <a:pt x="0" y="0"/>
                </a:moveTo>
                <a:lnTo>
                  <a:pt x="12847919" y="0"/>
                </a:lnTo>
                <a:lnTo>
                  <a:pt x="12847919" y="7708751"/>
                </a:lnTo>
                <a:lnTo>
                  <a:pt x="0" y="77087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Impact Classification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37849" y="4325670"/>
            <a:ext cx="4296901" cy="75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4"/>
              </a:lnSpc>
            </a:pPr>
            <a:r>
              <a:rPr lang="en-US" sz="5498" spc="-21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NextPlay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06085" y="1028700"/>
            <a:ext cx="1160430" cy="3230295"/>
          </a:xfrm>
          <a:custGeom>
            <a:avLst/>
            <a:gdLst/>
            <a:ahLst/>
            <a:cxnLst/>
            <a:rect r="r" b="b" t="t" l="l"/>
            <a:pathLst>
              <a:path h="3230295" w="1160430">
                <a:moveTo>
                  <a:pt x="0" y="0"/>
                </a:moveTo>
                <a:lnTo>
                  <a:pt x="1160430" y="0"/>
                </a:lnTo>
                <a:lnTo>
                  <a:pt x="1160430" y="3230295"/>
                </a:lnTo>
                <a:lnTo>
                  <a:pt x="0" y="32302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61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61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61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61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04823" y="2469592"/>
            <a:ext cx="9074769" cy="2455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7199" spc="12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NextPlay</a:t>
            </a:r>
          </a:p>
          <a:p>
            <a:pPr algn="l">
              <a:lnSpc>
                <a:spcPts val="5999"/>
              </a:lnSpc>
            </a:pPr>
            <a:r>
              <a:rPr lang="en-US" sz="2399" spc="407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Predicting NBA Success with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6554" y="6605259"/>
            <a:ext cx="7543148" cy="158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spc="-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Siegfried </a:t>
            </a:r>
            <a:r>
              <a:rPr lang="en-US" sz="3599" spc="-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Nacion</a:t>
            </a:r>
          </a:p>
          <a:p>
            <a:pPr algn="l">
              <a:lnSpc>
                <a:spcPts val="3684"/>
              </a:lnSpc>
            </a:pPr>
            <a:r>
              <a:rPr lang="en-US" sz="301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Scientist</a:t>
            </a:r>
            <a:r>
              <a:rPr lang="en-US" sz="301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Brooklyn College</a:t>
            </a:r>
          </a:p>
          <a:p>
            <a:pPr algn="l">
              <a:lnSpc>
                <a:spcPts val="3684"/>
              </a:lnSpc>
            </a:pPr>
            <a:r>
              <a:rPr lang="en-US" sz="301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SiegfriedAnthonyNacion@gmail.com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248335" y="6425394"/>
            <a:ext cx="1739944" cy="2020255"/>
          </a:xfrm>
          <a:custGeom>
            <a:avLst/>
            <a:gdLst/>
            <a:ahLst/>
            <a:cxnLst/>
            <a:rect r="r" b="b" t="t" l="l"/>
            <a:pathLst>
              <a:path h="2020255" w="1739944">
                <a:moveTo>
                  <a:pt x="0" y="0"/>
                </a:moveTo>
                <a:lnTo>
                  <a:pt x="1739944" y="0"/>
                </a:lnTo>
                <a:lnTo>
                  <a:pt x="1739944" y="2020255"/>
                </a:lnTo>
                <a:lnTo>
                  <a:pt x="0" y="2020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3529" y="1780372"/>
            <a:ext cx="10937920" cy="57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40"/>
              </a:lnSpc>
            </a:pPr>
            <a:r>
              <a:rPr lang="en-US" sz="6740" spc="-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NextPlay’s</a:t>
            </a:r>
            <a:r>
              <a:rPr lang="en-US" sz="6740" spc="-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Mission: </a:t>
            </a:r>
            <a:r>
              <a:rPr lang="en-US" sz="6740" spc="-60">
                <a:solidFill>
                  <a:srgbClr val="FF7846"/>
                </a:solidFill>
                <a:latin typeface="Open Sans"/>
                <a:ea typeface="Open Sans"/>
                <a:cs typeface="Open Sans"/>
                <a:sym typeface="Open Sans"/>
              </a:rPr>
              <a:t>To have an accurate outlook on the upcoming generation of the NBA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258" y="434067"/>
            <a:ext cx="15460079" cy="10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Questions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552" y="2128132"/>
            <a:ext cx="13524461" cy="483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6"/>
              </a:lnSpc>
            </a:pPr>
            <a:r>
              <a:rPr lang="en-US" sz="449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Who is the customer? </a:t>
            </a:r>
          </a:p>
          <a:p>
            <a:pPr algn="l">
              <a:lnSpc>
                <a:spcPts val="9896"/>
              </a:lnSpc>
            </a:pPr>
            <a:r>
              <a:rPr lang="en-US" sz="449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What is the customer’s problem? </a:t>
            </a:r>
          </a:p>
          <a:p>
            <a:pPr algn="l">
              <a:lnSpc>
                <a:spcPts val="9896"/>
              </a:lnSpc>
            </a:pPr>
            <a:r>
              <a:rPr lang="en-US" sz="449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What are/is the customer benefit[s]? </a:t>
            </a:r>
          </a:p>
          <a:p>
            <a:pPr algn="l">
              <a:lnSpc>
                <a:spcPts val="989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37849" y="4325670"/>
            <a:ext cx="4296901" cy="150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4"/>
              </a:lnSpc>
            </a:pPr>
            <a:r>
              <a:rPr lang="en-US" sz="5498" spc="-21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Who are my customers?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009275" y="1076679"/>
            <a:ext cx="2269450" cy="2984538"/>
          </a:xfrm>
          <a:custGeom>
            <a:avLst/>
            <a:gdLst/>
            <a:ahLst/>
            <a:cxnLst/>
            <a:rect r="r" b="b" t="t" l="l"/>
            <a:pathLst>
              <a:path h="2984538" w="2269450">
                <a:moveTo>
                  <a:pt x="0" y="0"/>
                </a:moveTo>
                <a:lnTo>
                  <a:pt x="2269450" y="0"/>
                </a:lnTo>
                <a:lnTo>
                  <a:pt x="2269450" y="2984539"/>
                </a:lnTo>
                <a:lnTo>
                  <a:pt x="0" y="2984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316"/>
            <a:ext cx="18288000" cy="10288385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16"/>
            <a:ext cx="18288000" cy="10288385"/>
          </a:xfrm>
          <a:custGeom>
            <a:avLst/>
            <a:gdLst/>
            <a:ahLst/>
            <a:cxnLst/>
            <a:rect r="r" b="b" t="t" l="l"/>
            <a:pathLst>
              <a:path h="10288385" w="18288000">
                <a:moveTo>
                  <a:pt x="0" y="0"/>
                </a:moveTo>
                <a:lnTo>
                  <a:pt x="18288000" y="0"/>
                </a:lnTo>
                <a:lnTo>
                  <a:pt x="18288000" y="10288385"/>
                </a:lnTo>
                <a:lnTo>
                  <a:pt x="0" y="1028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16"/>
            <a:ext cx="18288000" cy="5137265"/>
          </a:xfrm>
          <a:custGeom>
            <a:avLst/>
            <a:gdLst/>
            <a:ahLst/>
            <a:cxnLst/>
            <a:rect r="r" b="b" t="t" l="l"/>
            <a:pathLst>
              <a:path h="5137265" w="18288000">
                <a:moveTo>
                  <a:pt x="0" y="0"/>
                </a:moveTo>
                <a:lnTo>
                  <a:pt x="18288000" y="0"/>
                </a:lnTo>
                <a:lnTo>
                  <a:pt x="18288000" y="5137265"/>
                </a:lnTo>
                <a:lnTo>
                  <a:pt x="0" y="513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581"/>
            <a:ext cx="18288000" cy="5134495"/>
          </a:xfrm>
          <a:custGeom>
            <a:avLst/>
            <a:gdLst/>
            <a:ahLst/>
            <a:cxnLst/>
            <a:rect r="r" b="b" t="t" l="l"/>
            <a:pathLst>
              <a:path h="5134495" w="18288000">
                <a:moveTo>
                  <a:pt x="0" y="0"/>
                </a:moveTo>
                <a:lnTo>
                  <a:pt x="18288000" y="0"/>
                </a:lnTo>
                <a:lnTo>
                  <a:pt x="18288000" y="5134495"/>
                </a:lnTo>
                <a:lnTo>
                  <a:pt x="0" y="513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5241" y="4711079"/>
            <a:ext cx="11602639" cy="29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4"/>
              </a:lnSpc>
            </a:pPr>
            <a:r>
              <a:rPr lang="en-US" sz="5498" spc="-21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NBA front offices </a:t>
            </a:r>
          </a:p>
          <a:p>
            <a:pPr algn="ctr">
              <a:lnSpc>
                <a:spcPts val="5954"/>
              </a:lnSpc>
            </a:pPr>
            <a:r>
              <a:rPr lang="en-US" sz="5498" spc="-21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ESPN analysts </a:t>
            </a:r>
          </a:p>
          <a:p>
            <a:pPr algn="ctr">
              <a:lnSpc>
                <a:spcPts val="5954"/>
              </a:lnSpc>
            </a:pPr>
            <a:r>
              <a:rPr lang="en-US" sz="5498" spc="-21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Sportsbook companies and players</a:t>
            </a:r>
          </a:p>
          <a:p>
            <a:pPr algn="ctr">
              <a:lnSpc>
                <a:spcPts val="595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009275" y="1076679"/>
            <a:ext cx="2269450" cy="2984538"/>
          </a:xfrm>
          <a:custGeom>
            <a:avLst/>
            <a:gdLst/>
            <a:ahLst/>
            <a:cxnLst/>
            <a:rect r="r" b="b" t="t" l="l"/>
            <a:pathLst>
              <a:path h="2984538" w="2269450">
                <a:moveTo>
                  <a:pt x="0" y="0"/>
                </a:moveTo>
                <a:lnTo>
                  <a:pt x="2269450" y="0"/>
                </a:lnTo>
                <a:lnTo>
                  <a:pt x="2269450" y="2984539"/>
                </a:lnTo>
                <a:lnTo>
                  <a:pt x="0" y="2984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3209" y="443202"/>
            <a:ext cx="17491761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customer problem or opportunity?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9727" y="7152475"/>
            <a:ext cx="1281494" cy="66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1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9727" y="2763824"/>
            <a:ext cx="1323381" cy="68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5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Today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9727" y="4958158"/>
            <a:ext cx="1711758" cy="68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5">
                <a:solidFill>
                  <a:srgbClr val="FF7846"/>
                </a:solidFill>
                <a:latin typeface="IBM Plex Sans"/>
                <a:ea typeface="IBM Plex Sans"/>
                <a:cs typeface="IBM Plex Sans"/>
                <a:sym typeface="IBM Plex Sans"/>
              </a:rPr>
              <a:t>have 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1835" y="4958158"/>
            <a:ext cx="8006485" cy="136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5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actively scout NBA prospects in college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1835" y="2763824"/>
            <a:ext cx="12183484" cy="66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3992" spc="-15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NBA front offices, ESPN Analysts, Sportsbook Players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31835" y="7228675"/>
            <a:ext cx="12183484" cy="121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8"/>
              </a:lnSpc>
            </a:pPr>
            <a:r>
              <a:rPr lang="en-US" sz="3992" spc="-15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they want to instantly and accurately see how well a prospect is going to play when they get drafted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96769" y="8169130"/>
            <a:ext cx="1412958" cy="1923032"/>
            <a:chOff x="0" y="0"/>
            <a:chExt cx="856996" cy="11663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82956" y="889508"/>
              <a:ext cx="298704" cy="213360"/>
            </a:xfrm>
            <a:custGeom>
              <a:avLst/>
              <a:gdLst/>
              <a:ahLst/>
              <a:cxnLst/>
              <a:rect r="r" b="b" t="t" l="l"/>
              <a:pathLst>
                <a:path h="213360" w="298704">
                  <a:moveTo>
                    <a:pt x="0" y="0"/>
                  </a:moveTo>
                  <a:lnTo>
                    <a:pt x="0" y="213360"/>
                  </a:lnTo>
                  <a:lnTo>
                    <a:pt x="298704" y="213360"/>
                  </a:lnTo>
                  <a:lnTo>
                    <a:pt x="298704" y="0"/>
                  </a:lnTo>
                  <a:close/>
                </a:path>
              </a:pathLst>
            </a:custGeom>
            <a:solidFill>
              <a:srgbClr val="FABF0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500" y="63500"/>
              <a:ext cx="729996" cy="693420"/>
            </a:xfrm>
            <a:custGeom>
              <a:avLst/>
              <a:gdLst/>
              <a:ahLst/>
              <a:cxnLst/>
              <a:rect r="r" b="b" t="t" l="l"/>
              <a:pathLst>
                <a:path h="693420" w="729996">
                  <a:moveTo>
                    <a:pt x="320548" y="0"/>
                  </a:moveTo>
                  <a:cubicBezTo>
                    <a:pt x="139319" y="23114"/>
                    <a:pt x="0" y="174752"/>
                    <a:pt x="0" y="361188"/>
                  </a:cubicBezTo>
                  <a:lnTo>
                    <a:pt x="217932" y="361188"/>
                  </a:lnTo>
                  <a:cubicBezTo>
                    <a:pt x="217932" y="278892"/>
                    <a:pt x="284988" y="211836"/>
                    <a:pt x="368808" y="211836"/>
                  </a:cubicBezTo>
                  <a:cubicBezTo>
                    <a:pt x="451104" y="211836"/>
                    <a:pt x="518160" y="278892"/>
                    <a:pt x="518160" y="361188"/>
                  </a:cubicBezTo>
                  <a:lnTo>
                    <a:pt x="518160" y="693420"/>
                  </a:lnTo>
                  <a:cubicBezTo>
                    <a:pt x="627761" y="645668"/>
                    <a:pt x="707898" y="546735"/>
                    <a:pt x="729996" y="427736"/>
                  </a:cubicBezTo>
                  <a:lnTo>
                    <a:pt x="729996" y="294386"/>
                  </a:lnTo>
                  <a:lnTo>
                    <a:pt x="729996" y="294386"/>
                  </a:lnTo>
                  <a:cubicBezTo>
                    <a:pt x="701294" y="139446"/>
                    <a:pt x="574802" y="20320"/>
                    <a:pt x="416687" y="0"/>
                  </a:cubicBezTo>
                  <a:close/>
                </a:path>
              </a:pathLst>
            </a:custGeom>
            <a:solidFill>
              <a:srgbClr val="EF394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81432" y="424688"/>
              <a:ext cx="300228" cy="364236"/>
            </a:xfrm>
            <a:custGeom>
              <a:avLst/>
              <a:gdLst/>
              <a:ahLst/>
              <a:cxnLst/>
              <a:rect r="r" b="b" t="t" l="l"/>
              <a:pathLst>
                <a:path h="364236" w="300228">
                  <a:moveTo>
                    <a:pt x="150876" y="147828"/>
                  </a:moveTo>
                  <a:lnTo>
                    <a:pt x="6096" y="147828"/>
                  </a:lnTo>
                  <a:lnTo>
                    <a:pt x="0" y="147828"/>
                  </a:lnTo>
                  <a:lnTo>
                    <a:pt x="0" y="364236"/>
                  </a:lnTo>
                  <a:lnTo>
                    <a:pt x="150876" y="364236"/>
                  </a:lnTo>
                  <a:cubicBezTo>
                    <a:pt x="204216" y="364236"/>
                    <a:pt x="254508" y="352044"/>
                    <a:pt x="300228" y="332232"/>
                  </a:cubicBezTo>
                  <a:lnTo>
                    <a:pt x="300228" y="0"/>
                  </a:lnTo>
                  <a:cubicBezTo>
                    <a:pt x="300228" y="80772"/>
                    <a:pt x="233172" y="147828"/>
                    <a:pt x="150876" y="147828"/>
                  </a:cubicBezTo>
                  <a:close/>
                </a:path>
              </a:pathLst>
            </a:custGeom>
            <a:solidFill>
              <a:srgbClr val="F79C19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561" cy="10288701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561" cy="10288701"/>
          </a:xfrm>
          <a:custGeom>
            <a:avLst/>
            <a:gdLst/>
            <a:ahLst/>
            <a:cxnLst/>
            <a:rect r="r" b="b" t="t" l="l"/>
            <a:pathLst>
              <a:path h="10288701" w="18288561">
                <a:moveTo>
                  <a:pt x="0" y="0"/>
                </a:moveTo>
                <a:lnTo>
                  <a:pt x="18288561" y="0"/>
                </a:lnTo>
                <a:lnTo>
                  <a:pt x="18288561" y="10288701"/>
                </a:lnTo>
                <a:lnTo>
                  <a:pt x="0" y="1028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561" cy="5137423"/>
          </a:xfrm>
          <a:custGeom>
            <a:avLst/>
            <a:gdLst/>
            <a:ahLst/>
            <a:cxnLst/>
            <a:rect r="r" b="b" t="t" l="l"/>
            <a:pathLst>
              <a:path h="5137423" w="18288561">
                <a:moveTo>
                  <a:pt x="0" y="0"/>
                </a:moveTo>
                <a:lnTo>
                  <a:pt x="18288561" y="0"/>
                </a:lnTo>
                <a:lnTo>
                  <a:pt x="18288561" y="5137423"/>
                </a:lnTo>
                <a:lnTo>
                  <a:pt x="0" y="5137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137423"/>
            <a:ext cx="18288561" cy="5134652"/>
          </a:xfrm>
          <a:custGeom>
            <a:avLst/>
            <a:gdLst/>
            <a:ahLst/>
            <a:cxnLst/>
            <a:rect r="r" b="b" t="t" l="l"/>
            <a:pathLst>
              <a:path h="5134652" w="18288561">
                <a:moveTo>
                  <a:pt x="0" y="0"/>
                </a:moveTo>
                <a:lnTo>
                  <a:pt x="18288561" y="0"/>
                </a:lnTo>
                <a:lnTo>
                  <a:pt x="18288561" y="5134652"/>
                </a:lnTo>
                <a:lnTo>
                  <a:pt x="0" y="5134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275" y="433768"/>
            <a:ext cx="17346978" cy="101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is/are the customer benefit[s]?</a:t>
            </a:r>
            <a:r>
              <a:rPr lang="en-US" sz="6000" spc="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2631" y="4193111"/>
            <a:ext cx="15102264" cy="351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5"/>
              </a:lnSpc>
            </a:pPr>
            <a:r>
              <a:rPr lang="en-US" sz="4996" spc="-44">
                <a:solidFill>
                  <a:srgbClr val="FF7846"/>
                </a:solidFill>
                <a:latin typeface="Open Sans"/>
                <a:ea typeface="Open Sans"/>
                <a:cs typeface="Open Sans"/>
                <a:sym typeface="Open Sans"/>
              </a:rPr>
              <a:t>Customer will predict a college player’s first four years in the NBA</a:t>
            </a:r>
          </a:p>
          <a:p>
            <a:pPr algn="ctr">
              <a:lnSpc>
                <a:spcPts val="6995"/>
              </a:lnSpc>
            </a:pPr>
          </a:p>
          <a:p>
            <a:pPr algn="ctr">
              <a:lnSpc>
                <a:spcPts val="699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" y="0"/>
            <a:ext cx="18285537" cy="10287000"/>
            <a:chOff x="0" y="0"/>
            <a:chExt cx="10058400" cy="5658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58400" cy="5658612"/>
            </a:xfrm>
            <a:custGeom>
              <a:avLst/>
              <a:gdLst/>
              <a:ahLst/>
              <a:cxnLst/>
              <a:rect r="r" b="b" t="t" l="l"/>
              <a:pathLst>
                <a:path h="565861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5658612"/>
                  </a:lnTo>
                  <a:lnTo>
                    <a:pt x="0" y="5658612"/>
                  </a:lnTo>
                  <a:close/>
                </a:path>
              </a:pathLst>
            </a:custGeom>
            <a:solidFill>
              <a:srgbClr val="03005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024" y="0"/>
            <a:ext cx="18285537" cy="10287000"/>
          </a:xfrm>
          <a:custGeom>
            <a:avLst/>
            <a:gdLst/>
            <a:ahLst/>
            <a:cxnLst/>
            <a:rect r="r" b="b" t="t" l="l"/>
            <a:pathLst>
              <a:path h="10287000" w="18285537">
                <a:moveTo>
                  <a:pt x="0" y="0"/>
                </a:moveTo>
                <a:lnTo>
                  <a:pt x="18285537" y="0"/>
                </a:lnTo>
                <a:lnTo>
                  <a:pt x="182855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24" y="0"/>
            <a:ext cx="18285537" cy="5136574"/>
          </a:xfrm>
          <a:custGeom>
            <a:avLst/>
            <a:gdLst/>
            <a:ahLst/>
            <a:cxnLst/>
            <a:rect r="r" b="b" t="t" l="l"/>
            <a:pathLst>
              <a:path h="5136574" w="18285537">
                <a:moveTo>
                  <a:pt x="0" y="0"/>
                </a:moveTo>
                <a:lnTo>
                  <a:pt x="18285537" y="0"/>
                </a:lnTo>
                <a:lnTo>
                  <a:pt x="18285537" y="5136574"/>
                </a:lnTo>
                <a:lnTo>
                  <a:pt x="0" y="5136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4" y="5136574"/>
            <a:ext cx="18285537" cy="5133803"/>
          </a:xfrm>
          <a:custGeom>
            <a:avLst/>
            <a:gdLst/>
            <a:ahLst/>
            <a:cxnLst/>
            <a:rect r="r" b="b" t="t" l="l"/>
            <a:pathLst>
              <a:path h="5133803" w="18285537">
                <a:moveTo>
                  <a:pt x="0" y="0"/>
                </a:moveTo>
                <a:lnTo>
                  <a:pt x="18285537" y="0"/>
                </a:lnTo>
                <a:lnTo>
                  <a:pt x="18285537" y="5133803"/>
                </a:lnTo>
                <a:lnTo>
                  <a:pt x="0" y="5133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5727" y="2778955"/>
            <a:ext cx="13864896" cy="5653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r>
              <a:rPr lang="en-US" sz="4210" i="true" spc="-16">
                <a:solidFill>
                  <a:srgbClr val="E7E6E6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As the Knicks’ President, a majority of our draft picks end up not performing as well as we’d like them to,” said Leon Rose. “Our front offices have been mainly using a mix of analytical and scouting methods to decide who we draft on a yearly basis. With NextPlay, I can see a college player’s initial career trajectory in a click of a button. This way, our front office is able to more efficiently focus their time on how to draft accordingly.</a:t>
            </a:r>
            <a:r>
              <a:rPr lang="en-US" sz="4210" spc="-16">
                <a:solidFill>
                  <a:srgbClr val="E7E6E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” 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43209" y="443202"/>
            <a:ext cx="15457998" cy="100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5999" spc="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Fictitious Customer Testimonial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DAGYFQ83Soo</dc:identifier>
  <dcterms:modified xsi:type="dcterms:W3CDTF">2011-08-01T06:04:30Z</dcterms:modified>
  <cp:revision>1</cp:revision>
  <dc:title>Siegfried Nacion Presentation</dc:title>
</cp:coreProperties>
</file>