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Courier Prime" charset="1" panose="00000509000000000000"/>
      <p:regular r:id="rId24"/>
    </p:embeddedFont>
    <p:embeddedFont>
      <p:font typeface="Retropix" charset="1" panose="00000000000000000000"/>
      <p:regular r:id="rId25"/>
    </p:embeddedFont>
    <p:embeddedFont>
      <p:font typeface="Courier Prime Bold" charset="1" panose="00000809000000000000"/>
      <p:regular r:id="rId26"/>
    </p:embeddedFont>
    <p:embeddedFont>
      <p:font typeface="IBM Plex Serif" charset="1" panose="02060503050406000203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26.fntdata"/><Relationship Id="rId8" Type="http://schemas.openxmlformats.org/officeDocument/2006/relationships/slide" Target="slides/slide3.xml"/><Relationship Id="rId21" Type="http://schemas.openxmlformats.org/officeDocument/2006/relationships/slide" Target="slides/slide16.xml"/><Relationship Id="rId3" Type="http://schemas.openxmlformats.org/officeDocument/2006/relationships/viewProps" Target="viewProps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25.fntdata"/><Relationship Id="rId7" Type="http://schemas.openxmlformats.org/officeDocument/2006/relationships/slide" Target="slides/slide2.xml"/><Relationship Id="rId16" Type="http://schemas.openxmlformats.org/officeDocument/2006/relationships/slide" Target="slides/slide11.xml"/><Relationship Id="rId2" Type="http://schemas.openxmlformats.org/officeDocument/2006/relationships/presProps" Target="presProps.xml"/><Relationship Id="rId20" Type="http://schemas.openxmlformats.org/officeDocument/2006/relationships/slide" Target="slides/slide15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24" Type="http://schemas.openxmlformats.org/officeDocument/2006/relationships/font" Target="fonts/font24.fntdata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5" Type="http://schemas.openxmlformats.org/officeDocument/2006/relationships/tableStyles" Target="tableStyles.xml"/><Relationship Id="rId28" Type="http://schemas.openxmlformats.org/officeDocument/2006/relationships/customXml" Target="../customXml/item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27.fntdata"/><Relationship Id="rId4" Type="http://schemas.openxmlformats.org/officeDocument/2006/relationships/theme" Target="theme/theme1.xml"/><Relationship Id="rId9" Type="http://schemas.openxmlformats.org/officeDocument/2006/relationships/slide" Target="slides/slide4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VAGN_Nu5Tbs.mp4" Type="http://schemas.openxmlformats.org/officeDocument/2006/relationships/video"/><Relationship Id="rId4" Target="../media/VAGN_Nu5Tbs.mp4" Type="http://schemas.microsoft.com/office/2007/relationships/media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-3294138" y="4385494"/>
            <a:ext cx="9650362" cy="0"/>
          </a:xfrm>
          <a:prstGeom prst="line">
            <a:avLst/>
          </a:prstGeom>
          <a:ln cap="flat" w="952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5720300" y="9282112"/>
            <a:ext cx="1539000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diamond" len="lg" w="lg"/>
            <a:tailEnd type="arrow" len="sm" w="med"/>
          </a:ln>
        </p:spPr>
      </p:sp>
      <p:sp>
        <p:nvSpPr>
          <p:cNvPr name="TextBox 4" id="4"/>
          <p:cNvSpPr txBox="true"/>
          <p:nvPr/>
        </p:nvSpPr>
        <p:spPr>
          <a:xfrm rot="0">
            <a:off x="2564606" y="329055"/>
            <a:ext cx="13158788" cy="3104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4"/>
              </a:lnSpc>
            </a:pPr>
            <a:r>
              <a:rPr lang="en-US" sz="36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Universidad Tecnológica de Panamá</a:t>
            </a:r>
          </a:p>
          <a:p>
            <a:pPr algn="ctr">
              <a:lnSpc>
                <a:spcPts val="4104"/>
              </a:lnSpc>
            </a:pPr>
          </a:p>
          <a:p>
            <a:pPr algn="ctr">
              <a:lnSpc>
                <a:spcPts val="4104"/>
              </a:lnSpc>
            </a:pPr>
            <a:r>
              <a:rPr lang="en-US" sz="36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Facultad de sistema computacionales</a:t>
            </a:r>
          </a:p>
          <a:p>
            <a:pPr algn="ctr">
              <a:lnSpc>
                <a:spcPts val="4104"/>
              </a:lnSpc>
            </a:pPr>
          </a:p>
          <a:p>
            <a:pPr algn="ctr">
              <a:lnSpc>
                <a:spcPts val="4104"/>
              </a:lnSpc>
            </a:pPr>
            <a:r>
              <a:rPr lang="en-US" sz="36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Licenciatura en Desarrollo y Gestion de Software</a:t>
            </a:r>
          </a:p>
          <a:p>
            <a:pPr algn="ctr">
              <a:lnSpc>
                <a:spcPts val="4104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918699" y="8030146"/>
            <a:ext cx="2471972" cy="1607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77"/>
              </a:lnSpc>
            </a:pPr>
            <a:r>
              <a:rPr lang="en-US" sz="10944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580674" y="5560164"/>
            <a:ext cx="9126653" cy="787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84"/>
              </a:lnSpc>
            </a:pPr>
            <a:r>
              <a:rPr lang="en-US" sz="456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&lt;Desarrollo de Software 5&gt;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16656" y="3170807"/>
            <a:ext cx="10054688" cy="2024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Integrantes: 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Yan Von Chong        8-942-306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Gabriel Rodríguez  8-956-1405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Eric Marín                  8-975-90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215492" y="6633275"/>
            <a:ext cx="587598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D9E80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/Git Cherry-Pick&gt;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50516" y="7595171"/>
            <a:ext cx="700593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Profesor: Erick Agrazal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867484" y="8684138"/>
            <a:ext cx="4572000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15 de agosto de 2024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089942" y="1018007"/>
            <a:ext cx="456859" cy="45685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78405" y="1668771"/>
            <a:ext cx="48597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Ramas de Git: {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668023" y="3530064"/>
            <a:ext cx="9545466" cy="4192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04"/>
              </a:lnSpc>
            </a:pPr>
            <a:r>
              <a:rPr lang="en-US" sz="2723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Rama de Soporte a Largo Plazo (LTS):</a:t>
            </a:r>
          </a:p>
          <a:p>
            <a:pPr algn="just">
              <a:lnSpc>
                <a:spcPts val="3704"/>
              </a:lnSpc>
            </a:pPr>
          </a:p>
          <a:p>
            <a:pPr algn="just" marL="588031" indent="-294015" lvl="1">
              <a:lnSpc>
                <a:spcPts val="3704"/>
              </a:lnSpc>
              <a:buFont typeface="Arial"/>
              <a:buChar char="•"/>
            </a:pPr>
            <a:r>
              <a:rPr lang="en-US" sz="2723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Uso de cherry-pick: Para las ramas de soporte a largo plazo, es común que se necesite aplicar parches o correcciones importantes desde ramas más nuevas o desde la rama main. cherry-pick</a:t>
            </a:r>
            <a:r>
              <a:rPr lang="en-US" sz="2723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 permite seleccionar solo esos commits críticos, manteniendo la estabilidad de la rama LTS sin introducir cambios innecesarios.</a:t>
            </a:r>
          </a:p>
          <a:p>
            <a:pPr algn="just">
              <a:lnSpc>
                <a:spcPts val="3704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543910" y="1820778"/>
            <a:ext cx="3548924" cy="842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2"/>
              </a:lnSpc>
            </a:pPr>
            <a:r>
              <a:rPr lang="en-US" sz="2647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RAMAS DE SOPORTE A LARGO PLAZO.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87334" y="3926508"/>
            <a:ext cx="10406668" cy="926638"/>
          </a:xfrm>
          <a:custGeom>
            <a:avLst/>
            <a:gdLst/>
            <a:ahLst/>
            <a:cxnLst/>
            <a:rect r="r" b="b" t="t" l="l"/>
            <a:pathLst>
              <a:path h="926638" w="10406668">
                <a:moveTo>
                  <a:pt x="0" y="0"/>
                </a:moveTo>
                <a:lnTo>
                  <a:pt x="10406668" y="0"/>
                </a:lnTo>
                <a:lnTo>
                  <a:pt x="10406668" y="926638"/>
                </a:lnTo>
                <a:lnTo>
                  <a:pt x="0" y="9266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9" t="-69749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87334" y="5947743"/>
            <a:ext cx="10467680" cy="907186"/>
          </a:xfrm>
          <a:custGeom>
            <a:avLst/>
            <a:gdLst/>
            <a:ahLst/>
            <a:cxnLst/>
            <a:rect r="r" b="b" t="t" l="l"/>
            <a:pathLst>
              <a:path h="907186" w="10467680">
                <a:moveTo>
                  <a:pt x="0" y="0"/>
                </a:moveTo>
                <a:lnTo>
                  <a:pt x="10467679" y="0"/>
                </a:lnTo>
                <a:lnTo>
                  <a:pt x="10467679" y="907186"/>
                </a:lnTo>
                <a:lnTo>
                  <a:pt x="0" y="9071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73497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43503" y="8021762"/>
            <a:ext cx="10411510" cy="1236538"/>
          </a:xfrm>
          <a:custGeom>
            <a:avLst/>
            <a:gdLst/>
            <a:ahLst/>
            <a:cxnLst/>
            <a:rect r="r" b="b" t="t" l="l"/>
            <a:pathLst>
              <a:path h="1236538" w="10411510">
                <a:moveTo>
                  <a:pt x="0" y="0"/>
                </a:moveTo>
                <a:lnTo>
                  <a:pt x="10411510" y="0"/>
                </a:lnTo>
                <a:lnTo>
                  <a:pt x="10411510" y="1236538"/>
                </a:lnTo>
                <a:lnTo>
                  <a:pt x="0" y="12365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4703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86068" y="445770"/>
            <a:ext cx="5802532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Ejemplos de Uso: {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168068"/>
            <a:ext cx="10792918" cy="2156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9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Estás trabajando en una rama de desarrollo (feature-branch), y has realizado un commit que necesitas en la rama principal (main), pero no deseas fusionar toda la rama feature-branch con main.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343578"/>
            <a:ext cx="2012162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Pasos: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36894" y="3324528"/>
            <a:ext cx="6432202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Primero, cambia a la rama develop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36894" y="5347668"/>
            <a:ext cx="9151846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Aplica el commit específico con git cherry-pick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236894" y="7350229"/>
            <a:ext cx="7096053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Luego, cambia a la rama main y repite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19236" y="3551006"/>
            <a:ext cx="10175670" cy="1016328"/>
          </a:xfrm>
          <a:custGeom>
            <a:avLst/>
            <a:gdLst/>
            <a:ahLst/>
            <a:cxnLst/>
            <a:rect r="r" b="b" t="t" l="l"/>
            <a:pathLst>
              <a:path h="1016328" w="10175670">
                <a:moveTo>
                  <a:pt x="0" y="0"/>
                </a:moveTo>
                <a:lnTo>
                  <a:pt x="10175670" y="0"/>
                </a:lnTo>
                <a:lnTo>
                  <a:pt x="10175670" y="1016327"/>
                </a:lnTo>
                <a:lnTo>
                  <a:pt x="0" y="10163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82" t="-68854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56225" y="7146961"/>
            <a:ext cx="10210961" cy="875694"/>
          </a:xfrm>
          <a:custGeom>
            <a:avLst/>
            <a:gdLst/>
            <a:ahLst/>
            <a:cxnLst/>
            <a:rect r="r" b="b" t="t" l="l"/>
            <a:pathLst>
              <a:path h="875694" w="10210961">
                <a:moveTo>
                  <a:pt x="0" y="0"/>
                </a:moveTo>
                <a:lnTo>
                  <a:pt x="10210961" y="0"/>
                </a:lnTo>
                <a:lnTo>
                  <a:pt x="10210961" y="875694"/>
                </a:lnTo>
                <a:lnTo>
                  <a:pt x="0" y="8756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35" t="-92938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42042" y="732477"/>
            <a:ext cx="4057650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Comandos: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87521" y="1824760"/>
            <a:ext cx="9229658" cy="860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6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Cambias a la rama donde deseas aplicar el commit: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87521" y="5143500"/>
            <a:ext cx="9679363" cy="860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6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Aplicas el commit específico desde la otra rama: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94833" y="2531753"/>
            <a:ext cx="11263997" cy="1516983"/>
            <a:chOff x="0" y="0"/>
            <a:chExt cx="3518720" cy="4738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18720" cy="473885"/>
            </a:xfrm>
            <a:custGeom>
              <a:avLst/>
              <a:gdLst/>
              <a:ahLst/>
              <a:cxnLst/>
              <a:rect r="r" b="b" t="t" l="l"/>
              <a:pathLst>
                <a:path h="473885" w="3518720">
                  <a:moveTo>
                    <a:pt x="0" y="0"/>
                  </a:moveTo>
                  <a:lnTo>
                    <a:pt x="3518720" y="0"/>
                  </a:lnTo>
                  <a:lnTo>
                    <a:pt x="3518720" y="473885"/>
                  </a:lnTo>
                  <a:lnTo>
                    <a:pt x="0" y="473885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994833" y="5538438"/>
            <a:ext cx="11311830" cy="1708556"/>
            <a:chOff x="0" y="0"/>
            <a:chExt cx="3533662" cy="53373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533662" cy="533730"/>
            </a:xfrm>
            <a:custGeom>
              <a:avLst/>
              <a:gdLst/>
              <a:ahLst/>
              <a:cxnLst/>
              <a:rect r="r" b="b" t="t" l="l"/>
              <a:pathLst>
                <a:path h="533730" w="3533662">
                  <a:moveTo>
                    <a:pt x="0" y="0"/>
                  </a:moveTo>
                  <a:lnTo>
                    <a:pt x="3533662" y="0"/>
                  </a:lnTo>
                  <a:lnTo>
                    <a:pt x="3533662" y="533730"/>
                  </a:lnTo>
                  <a:lnTo>
                    <a:pt x="0" y="533730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230658" y="5528913"/>
            <a:ext cx="9954957" cy="1274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5104" indent="-302552" lvl="1">
              <a:lnSpc>
                <a:spcPts val="3391"/>
              </a:lnSpc>
              <a:buFont typeface="Arial"/>
              <a:buChar char="•"/>
            </a:pPr>
            <a:r>
              <a:rPr lang="en-US" sz="2802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Al aplicar commits específicos en lugar de una fusión completa, puedes evitar algunos conflictos complejos.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994833" y="4048736"/>
            <a:ext cx="11263997" cy="1516983"/>
            <a:chOff x="0" y="0"/>
            <a:chExt cx="3518720" cy="4738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518720" cy="473885"/>
            </a:xfrm>
            <a:custGeom>
              <a:avLst/>
              <a:gdLst/>
              <a:ahLst/>
              <a:cxnLst/>
              <a:rect r="r" b="b" t="t" l="l"/>
              <a:pathLst>
                <a:path h="473885" w="3518720">
                  <a:moveTo>
                    <a:pt x="0" y="0"/>
                  </a:moveTo>
                  <a:lnTo>
                    <a:pt x="3518720" y="0"/>
                  </a:lnTo>
                  <a:lnTo>
                    <a:pt x="3518720" y="473885"/>
                  </a:lnTo>
                  <a:lnTo>
                    <a:pt x="0" y="473885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3666612" y="6952630"/>
            <a:ext cx="2698124" cy="2305670"/>
          </a:xfrm>
          <a:custGeom>
            <a:avLst/>
            <a:gdLst/>
            <a:ahLst/>
            <a:cxnLst/>
            <a:rect r="r" b="b" t="t" l="l"/>
            <a:pathLst>
              <a:path h="2305670" w="2698124">
                <a:moveTo>
                  <a:pt x="0" y="0"/>
                </a:moveTo>
                <a:lnTo>
                  <a:pt x="2698124" y="0"/>
                </a:lnTo>
                <a:lnTo>
                  <a:pt x="2698124" y="2305670"/>
                </a:lnTo>
                <a:lnTo>
                  <a:pt x="0" y="23056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047750"/>
            <a:ext cx="11656942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Ventajas del uso de git cherry-pick: {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30658" y="2774722"/>
            <a:ext cx="9954957" cy="1274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5104" indent="-302552" lvl="1">
              <a:lnSpc>
                <a:spcPts val="3391"/>
              </a:lnSpc>
              <a:buFont typeface="Arial"/>
              <a:buChar char="•"/>
            </a:pPr>
            <a:r>
              <a:rPr lang="en-US" sz="2802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Permite aplicar cambios puntuales de una rama a otra sin necesidad de fusionar el historial completo.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30658" y="4368905"/>
            <a:ext cx="10515883" cy="812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5104" indent="-302552" lvl="1">
              <a:lnSpc>
                <a:spcPts val="3195"/>
              </a:lnSpc>
              <a:spcBef>
                <a:spcPct val="0"/>
              </a:spcBef>
              <a:buFont typeface="Arial"/>
              <a:buChar char="•"/>
            </a:pPr>
            <a:r>
              <a:rPr lang="en-US" sz="2802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Puedes seleccionar exactamente qué cambios llevar a la otra rama.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5179927" y="3527736"/>
            <a:ext cx="0" cy="1037572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diamond" len="lg" w="lg"/>
            <a:tailEnd type="arrow" len="sm" w="med"/>
          </a:ln>
        </p:spPr>
      </p:sp>
      <p:sp>
        <p:nvSpPr>
          <p:cNvPr name="AutoShape 3" id="3"/>
          <p:cNvSpPr/>
          <p:nvPr/>
        </p:nvSpPr>
        <p:spPr>
          <a:xfrm flipV="true">
            <a:off x="12659703" y="3634416"/>
            <a:ext cx="0" cy="1037572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diamond" len="lg" w="lg"/>
            <a:tailEnd type="arrow" len="sm" w="med"/>
          </a:ln>
        </p:spPr>
      </p:sp>
      <p:sp>
        <p:nvSpPr>
          <p:cNvPr name="TextBox 4" id="4"/>
          <p:cNvSpPr txBox="true"/>
          <p:nvPr/>
        </p:nvSpPr>
        <p:spPr>
          <a:xfrm rot="0">
            <a:off x="5628297" y="746760"/>
            <a:ext cx="7031406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Escenarios comunes: {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98405" y="2103252"/>
            <a:ext cx="5315418" cy="1154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9"/>
              </a:lnSpc>
            </a:pPr>
            <a:r>
              <a:rPr lang="en-US" sz="3999">
                <a:solidFill>
                  <a:srgbClr val="CB6CE6"/>
                </a:solidFill>
                <a:latin typeface="Courier Prime"/>
                <a:ea typeface="Courier Prime"/>
                <a:cs typeface="Courier Prime"/>
                <a:sym typeface="Courier Prime"/>
              </a:rPr>
              <a:t>Selección de características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096301" y="2103252"/>
            <a:ext cx="5126804" cy="1154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9"/>
              </a:lnSpc>
            </a:pPr>
            <a:r>
              <a:rPr lang="en-US" sz="3999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Corrección de errores críticos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87019" y="4841533"/>
            <a:ext cx="5126804" cy="2412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1"/>
              </a:lnSpc>
            </a:pPr>
            <a:r>
              <a:rPr lang="en-US" sz="2799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Aplicar un bug fix urgente de una rama de desarrollo a la rama principal sin integrar otros cambios aún en progreso.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001994" y="4851058"/>
            <a:ext cx="5315418" cy="2735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7"/>
              </a:lnSpc>
            </a:pPr>
            <a:r>
              <a:rPr lang="en-US" sz="2699">
                <a:solidFill>
                  <a:srgbClr val="CB6CE6"/>
                </a:solidFill>
                <a:latin typeface="Courier Prime"/>
                <a:ea typeface="Courier Prime"/>
                <a:cs typeface="Courier Prime"/>
                <a:sym typeface="Courier Prime"/>
              </a:rPr>
              <a:t>Traer una nueva característica específica desde una rama secundaria sin importar todos los commits adicionales que se han realizado en esa rama.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47750"/>
            <a:ext cx="7031406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Posibles problemas: {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91792" y="3006928"/>
            <a:ext cx="7506991" cy="207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2500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Conflictos:</a:t>
            </a:r>
          </a:p>
          <a:p>
            <a:pPr algn="l">
              <a:lnSpc>
                <a:spcPts val="2750"/>
              </a:lnSpc>
            </a:pPr>
            <a:r>
              <a:rPr lang="en-US" sz="25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Como con cualquier operación de Git, puede haber conflictos cuando el código ha cambiado de manera incompatible entre la rama donde se creó el commit y la rama donde se aplica.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933904" y="5715264"/>
            <a:ext cx="6457679" cy="207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2499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Riesgo de duplicación de commits:</a:t>
            </a:r>
          </a:p>
          <a:p>
            <a:pPr algn="l">
              <a:lnSpc>
                <a:spcPts val="2749"/>
              </a:lnSpc>
            </a:pPr>
            <a:r>
              <a:rPr lang="en-US" sz="2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Si la rama de origen eventualmente se fusiona con la rama de destino, los commits cherry-pick pueden aparecer como duplicados.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41206" y="1961480"/>
            <a:ext cx="1167193" cy="84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730968" y="4669815"/>
            <a:ext cx="1167193" cy="84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02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8537" y="1028700"/>
            <a:ext cx="16402784" cy="7520324"/>
            <a:chOff x="0" y="0"/>
            <a:chExt cx="5983780" cy="27434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983780" cy="2743435"/>
            </a:xfrm>
            <a:custGeom>
              <a:avLst/>
              <a:gdLst/>
              <a:ahLst/>
              <a:cxnLst/>
              <a:rect r="r" b="b" t="t" l="l"/>
              <a:pathLst>
                <a:path h="2743435" w="5983780">
                  <a:moveTo>
                    <a:pt x="0" y="0"/>
                  </a:moveTo>
                  <a:lnTo>
                    <a:pt x="5983780" y="0"/>
                  </a:lnTo>
                  <a:lnTo>
                    <a:pt x="5983780" y="2743435"/>
                  </a:lnTo>
                  <a:lnTo>
                    <a:pt x="0" y="2743435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pic>
        <p:nvPicPr>
          <p:cNvPr name="Picture 4" id="4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828800" y="1028700"/>
            <a:ext cx="14630400" cy="82296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681951" y="1057275"/>
            <a:ext cx="13777249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99"/>
              </a:lnSpc>
            </a:pPr>
            <a:r>
              <a:rPr lang="en-US" sz="4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Video de Demostracion Cherry-Pick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879156" y="897636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8537" y="1028700"/>
            <a:ext cx="16402784" cy="7520324"/>
            <a:chOff x="0" y="0"/>
            <a:chExt cx="5983780" cy="27434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983780" cy="2743435"/>
            </a:xfrm>
            <a:custGeom>
              <a:avLst/>
              <a:gdLst/>
              <a:ahLst/>
              <a:cxnLst/>
              <a:rect r="r" b="b" t="t" l="l"/>
              <a:pathLst>
                <a:path h="2743435" w="5983780">
                  <a:moveTo>
                    <a:pt x="0" y="0"/>
                  </a:moveTo>
                  <a:lnTo>
                    <a:pt x="5983780" y="0"/>
                  </a:lnTo>
                  <a:lnTo>
                    <a:pt x="5983780" y="2743435"/>
                  </a:lnTo>
                  <a:lnTo>
                    <a:pt x="0" y="2743435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377815" y="2188845"/>
            <a:ext cx="703140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99"/>
              </a:lnSpc>
            </a:pPr>
            <a:r>
              <a:rPr lang="en-US" sz="4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Conclusion {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879156" y="897636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497885" y="3414864"/>
            <a:ext cx="9592869" cy="278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04"/>
              </a:lnSpc>
            </a:pPr>
            <a:r>
              <a:rPr lang="en-US" sz="2723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`Git cherry-pick` es una herramienta flexible que permite aplicar commits específicos de una rama a otra, ideal para correcciones puntuales o mejoras sin integrar cambios completos. Aunque es poderoso, requiere cuidado para evitar conflictos o duplicados. Dominar este comando facilita un control más preciso del desarrollo en proyectos.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-2839732" y="3931089"/>
            <a:ext cx="8741551" cy="0"/>
          </a:xfrm>
          <a:prstGeom prst="line">
            <a:avLst/>
          </a:prstGeom>
          <a:ln cap="flat" w="952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537186" y="2988341"/>
            <a:ext cx="6606814" cy="1324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97"/>
              </a:lnSpc>
            </a:pPr>
            <a:r>
              <a:rPr lang="en-US" sz="912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Gracias {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399473" y="7574368"/>
            <a:ext cx="2471972" cy="1607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77"/>
              </a:lnSpc>
            </a:pPr>
            <a:r>
              <a:rPr lang="en-US" sz="10944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949244" y="4702194"/>
            <a:ext cx="5372144" cy="787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84"/>
              </a:lnSpc>
            </a:pPr>
            <a:r>
              <a:rPr lang="en-US" sz="456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&lt;Buenas noches&gt;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41980" y="-102870"/>
            <a:ext cx="9746020" cy="10389870"/>
            <a:chOff x="0" y="0"/>
            <a:chExt cx="3555375" cy="37902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55374" cy="3790253"/>
            </a:xfrm>
            <a:custGeom>
              <a:avLst/>
              <a:gdLst/>
              <a:ahLst/>
              <a:cxnLst/>
              <a:rect r="r" b="b" t="t" l="l"/>
              <a:pathLst>
                <a:path h="3790253" w="3555374">
                  <a:moveTo>
                    <a:pt x="0" y="0"/>
                  </a:moveTo>
                  <a:lnTo>
                    <a:pt x="3555374" y="0"/>
                  </a:lnTo>
                  <a:lnTo>
                    <a:pt x="3555374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699185" y="459523"/>
            <a:ext cx="2591927" cy="1602282"/>
          </a:xfrm>
          <a:custGeom>
            <a:avLst/>
            <a:gdLst/>
            <a:ahLst/>
            <a:cxnLst/>
            <a:rect r="r" b="b" t="t" l="l"/>
            <a:pathLst>
              <a:path h="1602282" w="2591927">
                <a:moveTo>
                  <a:pt x="0" y="0"/>
                </a:moveTo>
                <a:lnTo>
                  <a:pt x="2591928" y="0"/>
                </a:lnTo>
                <a:lnTo>
                  <a:pt x="2591928" y="1602282"/>
                </a:lnTo>
                <a:lnTo>
                  <a:pt x="0" y="16022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95149" y="4369369"/>
            <a:ext cx="5179073" cy="893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9"/>
              </a:lnSpc>
            </a:pPr>
            <a:r>
              <a:rPr lang="en-US" sz="60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Contenidos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104007" y="680270"/>
            <a:ext cx="7602334" cy="8744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0"/>
              </a:lnSpc>
            </a:pPr>
            <a:r>
              <a:rPr lang="en-US" sz="35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Introducción a Git</a:t>
            </a:r>
          </a:p>
          <a:p>
            <a:pPr algn="l">
              <a:lnSpc>
                <a:spcPts val="6370"/>
              </a:lnSpc>
            </a:pPr>
            <a:r>
              <a:rPr lang="en-US" sz="35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¿Qué es git cherry-pick?</a:t>
            </a:r>
          </a:p>
          <a:p>
            <a:pPr algn="l">
              <a:lnSpc>
                <a:spcPts val="6370"/>
              </a:lnSpc>
            </a:pPr>
            <a:r>
              <a:rPr lang="en-US" sz="35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Ramas de Git (5 - 10)</a:t>
            </a:r>
          </a:p>
          <a:p>
            <a:pPr algn="l">
              <a:lnSpc>
                <a:spcPts val="6370"/>
              </a:lnSpc>
            </a:pPr>
            <a:r>
              <a:rPr lang="en-US" sz="35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Ejemplos de uso y sus pasos</a:t>
            </a:r>
          </a:p>
          <a:p>
            <a:pPr algn="l">
              <a:lnSpc>
                <a:spcPts val="6370"/>
              </a:lnSpc>
            </a:pPr>
            <a:r>
              <a:rPr lang="en-US" sz="35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Comandos </a:t>
            </a:r>
          </a:p>
          <a:p>
            <a:pPr algn="l">
              <a:lnSpc>
                <a:spcPts val="6370"/>
              </a:lnSpc>
            </a:pPr>
            <a:r>
              <a:rPr lang="en-US" sz="35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Ventajas del uso de git cherry-pick</a:t>
            </a:r>
          </a:p>
          <a:p>
            <a:pPr algn="l">
              <a:lnSpc>
                <a:spcPts val="6370"/>
              </a:lnSpc>
            </a:pPr>
            <a:r>
              <a:rPr lang="en-US" sz="35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Escenarios comunes</a:t>
            </a:r>
          </a:p>
          <a:p>
            <a:pPr algn="l">
              <a:lnSpc>
                <a:spcPts val="6370"/>
              </a:lnSpc>
            </a:pPr>
            <a:r>
              <a:rPr lang="en-US" sz="35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Posibles problemas</a:t>
            </a:r>
          </a:p>
          <a:p>
            <a:pPr algn="l">
              <a:lnSpc>
                <a:spcPts val="6370"/>
              </a:lnSpc>
            </a:pPr>
            <a:r>
              <a:rPr lang="en-US" sz="35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Video</a:t>
            </a:r>
          </a:p>
          <a:p>
            <a:pPr algn="l">
              <a:lnSpc>
                <a:spcPts val="6370"/>
              </a:lnSpc>
            </a:pPr>
            <a:r>
              <a:rPr lang="en-US" sz="35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Conclusión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263591" y="680270"/>
            <a:ext cx="1167193" cy="8744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370"/>
              </a:lnSpc>
            </a:pPr>
            <a:r>
              <a:rPr lang="en-US" sz="35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01</a:t>
            </a:r>
          </a:p>
          <a:p>
            <a:pPr algn="r">
              <a:lnSpc>
                <a:spcPts val="6370"/>
              </a:lnSpc>
            </a:pPr>
            <a:r>
              <a:rPr lang="en-US" sz="35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04</a:t>
            </a:r>
          </a:p>
          <a:p>
            <a:pPr algn="r">
              <a:lnSpc>
                <a:spcPts val="6370"/>
              </a:lnSpc>
            </a:pPr>
            <a:r>
              <a:rPr lang="en-US" sz="35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05</a:t>
            </a:r>
          </a:p>
          <a:p>
            <a:pPr algn="r">
              <a:lnSpc>
                <a:spcPts val="6370"/>
              </a:lnSpc>
            </a:pPr>
            <a:r>
              <a:rPr lang="en-US" sz="35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11</a:t>
            </a:r>
          </a:p>
          <a:p>
            <a:pPr algn="r">
              <a:lnSpc>
                <a:spcPts val="6370"/>
              </a:lnSpc>
            </a:pPr>
            <a:r>
              <a:rPr lang="en-US" sz="35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12</a:t>
            </a:r>
          </a:p>
          <a:p>
            <a:pPr algn="r">
              <a:lnSpc>
                <a:spcPts val="6370"/>
              </a:lnSpc>
            </a:pPr>
            <a:r>
              <a:rPr lang="en-US" sz="35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13</a:t>
            </a:r>
          </a:p>
          <a:p>
            <a:pPr algn="r">
              <a:lnSpc>
                <a:spcPts val="6370"/>
              </a:lnSpc>
            </a:pPr>
          </a:p>
          <a:p>
            <a:pPr algn="r">
              <a:lnSpc>
                <a:spcPts val="6370"/>
              </a:lnSpc>
            </a:pPr>
            <a:r>
              <a:rPr lang="en-US" sz="35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14</a:t>
            </a:r>
          </a:p>
          <a:p>
            <a:pPr algn="r">
              <a:lnSpc>
                <a:spcPts val="6370"/>
              </a:lnSpc>
            </a:pPr>
            <a:r>
              <a:rPr lang="en-US" sz="35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15</a:t>
            </a:r>
          </a:p>
          <a:p>
            <a:pPr algn="r">
              <a:lnSpc>
                <a:spcPts val="6370"/>
              </a:lnSpc>
            </a:pPr>
            <a:r>
              <a:rPr lang="en-US" sz="35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16</a:t>
            </a:r>
          </a:p>
          <a:p>
            <a:pPr algn="r">
              <a:lnSpc>
                <a:spcPts val="6370"/>
              </a:lnSpc>
            </a:pPr>
            <a:r>
              <a:rPr lang="en-US" sz="35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17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8537" y="1028700"/>
            <a:ext cx="16402784" cy="7520324"/>
            <a:chOff x="0" y="0"/>
            <a:chExt cx="5983780" cy="27434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983780" cy="2743435"/>
            </a:xfrm>
            <a:custGeom>
              <a:avLst/>
              <a:gdLst/>
              <a:ahLst/>
              <a:cxnLst/>
              <a:rect r="r" b="b" t="t" l="l"/>
              <a:pathLst>
                <a:path h="2743435" w="5983780">
                  <a:moveTo>
                    <a:pt x="0" y="0"/>
                  </a:moveTo>
                  <a:lnTo>
                    <a:pt x="5983780" y="0"/>
                  </a:lnTo>
                  <a:lnTo>
                    <a:pt x="5983780" y="2743435"/>
                  </a:lnTo>
                  <a:lnTo>
                    <a:pt x="0" y="2743435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377815" y="2188845"/>
            <a:ext cx="703140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99"/>
              </a:lnSpc>
            </a:pPr>
            <a:r>
              <a:rPr lang="en-US" sz="4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Introducción {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879156" y="897636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497885" y="3414864"/>
            <a:ext cx="9592869" cy="4640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04"/>
              </a:lnSpc>
            </a:pPr>
            <a:r>
              <a:rPr lang="en-US" sz="2723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Git es un sistema de control de versiones distribuido que permite a los desarrolladores gestionar cambios y versiones de código de manera eficiente, trabajando en múltiples ramas con historiales independientes sin interferir en el código principal.</a:t>
            </a:r>
          </a:p>
          <a:p>
            <a:pPr algn="l">
              <a:lnSpc>
                <a:spcPts val="3704"/>
              </a:lnSpc>
            </a:pPr>
          </a:p>
          <a:p>
            <a:pPr algn="l">
              <a:lnSpc>
                <a:spcPts val="3704"/>
              </a:lnSpc>
            </a:pPr>
            <a:r>
              <a:rPr lang="en-US" sz="2723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A continuación, exploraremos una herramienta clave en Git para trasladar cambios específicos de una rama a otra: git cherry-pick.</a:t>
            </a:r>
          </a:p>
          <a:p>
            <a:pPr algn="l">
              <a:lnSpc>
                <a:spcPts val="3704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35803" y="2602566"/>
            <a:ext cx="8662415" cy="3481376"/>
          </a:xfrm>
          <a:custGeom>
            <a:avLst/>
            <a:gdLst/>
            <a:ahLst/>
            <a:cxnLst/>
            <a:rect r="r" b="b" t="t" l="l"/>
            <a:pathLst>
              <a:path h="3481376" w="8662415">
                <a:moveTo>
                  <a:pt x="0" y="0"/>
                </a:moveTo>
                <a:lnTo>
                  <a:pt x="8662415" y="0"/>
                </a:lnTo>
                <a:lnTo>
                  <a:pt x="8662415" y="3481376"/>
                </a:lnTo>
                <a:lnTo>
                  <a:pt x="0" y="34813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1000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9192" y="533802"/>
            <a:ext cx="8115300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¿Qué es git cherry-pick? {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9192" y="927735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28094" y="1332693"/>
            <a:ext cx="9315316" cy="1299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</a:t>
            </a:r>
            <a:r>
              <a:rPr lang="en-US" sz="30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omando que permite copiar un commit específico de una rama y aplicarlo a otra rama.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53985" y="6428805"/>
            <a:ext cx="4057650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Caso de uso: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802886" y="7230810"/>
            <a:ext cx="9315316" cy="172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2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Se utiliza cuando deseas aplicar uno o varios cambios específicos de una rama a otra, sin fusionar completamente las ramas.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5873" y="4498084"/>
            <a:ext cx="4054995" cy="842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2"/>
              </a:lnSpc>
            </a:pPr>
            <a:r>
              <a:rPr lang="en-US" sz="2647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RAMAS DE CARACTERÍSTICAS.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206070" y="4498084"/>
            <a:ext cx="3145159" cy="1266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2"/>
              </a:lnSpc>
            </a:pPr>
            <a:r>
              <a:rPr lang="en-US" sz="2647">
                <a:solidFill>
                  <a:srgbClr val="CB6CE6"/>
                </a:solidFill>
                <a:latin typeface="Courier Prime"/>
                <a:ea typeface="Courier Prime"/>
                <a:cs typeface="Courier Prime"/>
                <a:sym typeface="Courier Prime"/>
              </a:rPr>
              <a:t>RAMAS DE CORRECCIÓN DE ERRORES.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850395" y="4498084"/>
            <a:ext cx="2751537" cy="842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2"/>
              </a:lnSpc>
            </a:pPr>
            <a:r>
              <a:rPr lang="en-US" sz="2647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RAMAS DE DESARROLLO.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059797" y="4498084"/>
            <a:ext cx="3227761" cy="842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2"/>
              </a:lnSpc>
            </a:pPr>
            <a:r>
              <a:rPr lang="en-US" sz="2647">
                <a:solidFill>
                  <a:srgbClr val="8C52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RAMAS DE LIBERACIÓN.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335389" y="4498084"/>
            <a:ext cx="3548924" cy="842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2"/>
              </a:lnSpc>
            </a:pPr>
            <a:r>
              <a:rPr lang="en-US" sz="2647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RAMAS DE SOPORTE A LARGO PLAZO.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099963" y="3854123"/>
            <a:ext cx="456859" cy="456859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5550220" y="3854123"/>
            <a:ext cx="456859" cy="456859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8997734" y="3854123"/>
            <a:ext cx="456859" cy="456859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2445248" y="3854123"/>
            <a:ext cx="456859" cy="456859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5881421" y="3854123"/>
            <a:ext cx="456859" cy="456859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</p:grpSp>
      <p:sp>
        <p:nvSpPr>
          <p:cNvPr name="AutoShape 17" id="17"/>
          <p:cNvSpPr/>
          <p:nvPr/>
        </p:nvSpPr>
        <p:spPr>
          <a:xfrm>
            <a:off x="2556823" y="4107769"/>
            <a:ext cx="13650084" cy="0"/>
          </a:xfrm>
          <a:prstGeom prst="line">
            <a:avLst/>
          </a:prstGeom>
          <a:ln cap="flat" w="47625">
            <a:solidFill>
              <a:srgbClr val="737373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18" id="18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78405" y="1668771"/>
            <a:ext cx="48597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Ramas de Git: {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946353" y="1851293"/>
            <a:ext cx="4054995" cy="842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2"/>
              </a:lnSpc>
            </a:pPr>
            <a:r>
              <a:rPr lang="en-US" sz="2647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RAMAS DE CARACTERÍSTICAS.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690443" y="1207333"/>
            <a:ext cx="456859" cy="456859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78405" y="1668771"/>
            <a:ext cx="48597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Ramas de Git: {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17710" y="3186277"/>
            <a:ext cx="9545466" cy="5126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04"/>
              </a:lnSpc>
            </a:pPr>
            <a:r>
              <a:rPr lang="en-US" sz="2723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Rama de Características (feature/*):</a:t>
            </a:r>
          </a:p>
          <a:p>
            <a:pPr algn="l">
              <a:lnSpc>
                <a:spcPts val="3704"/>
              </a:lnSpc>
            </a:pPr>
          </a:p>
          <a:p>
            <a:pPr algn="just" marL="588031" indent="-294015" lvl="1">
              <a:lnSpc>
                <a:spcPts val="3704"/>
              </a:lnSpc>
              <a:buFont typeface="Arial"/>
              <a:buChar char="•"/>
            </a:pPr>
            <a:r>
              <a:rPr lang="en-US" sz="2723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Uso de cherry-pick: Si has implementado una funcionalidad en una rama feature y necesitas aplicar esos cambios a otra rama sin fusionar toda la rama feature, puedes usar cherry-pick. Por ejemplo, si se identificó que un commit específico es útil para otra rama de cara</a:t>
            </a:r>
            <a:r>
              <a:rPr lang="en-US" sz="2723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cterísticas, podrías "recoger" ese commit sin integrar todo el trabajo realizado en la rama original.</a:t>
            </a:r>
          </a:p>
          <a:p>
            <a:pPr algn="just">
              <a:lnSpc>
                <a:spcPts val="3704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089942" y="1018007"/>
            <a:ext cx="456859" cy="45685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78405" y="1668771"/>
            <a:ext cx="48597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Ramas de Git: {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668023" y="3530064"/>
            <a:ext cx="9545466" cy="55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04"/>
              </a:lnSpc>
            </a:pPr>
            <a:r>
              <a:rPr lang="en-US" sz="2723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Rama de Corrección de Errores (bugfix/* o hotfix/*):</a:t>
            </a:r>
          </a:p>
          <a:p>
            <a:pPr algn="just">
              <a:lnSpc>
                <a:spcPts val="3704"/>
              </a:lnSpc>
            </a:pPr>
          </a:p>
          <a:p>
            <a:pPr algn="just" marL="588031" indent="-294015" lvl="1">
              <a:lnSpc>
                <a:spcPts val="3704"/>
              </a:lnSpc>
              <a:buFont typeface="Arial"/>
              <a:buChar char="•"/>
            </a:pPr>
            <a:r>
              <a:rPr lang="en-US" sz="2723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Uso de cherry-pick: Supón que has corregido un error crítico en la rama hotfix/* y necesitas aplicar esa misma corrección en la rama develop o en una rama de características. cherry-pick te permite llevar ese cambio específico a la rama correspondiente sin esperar a una fusión completa.</a:t>
            </a:r>
          </a:p>
          <a:p>
            <a:pPr algn="just" marL="588031" indent="-294015" lvl="1">
              <a:lnSpc>
                <a:spcPts val="3704"/>
              </a:lnSpc>
              <a:buFont typeface="Arial"/>
              <a:buChar char="•"/>
            </a:pPr>
            <a:r>
              <a:rPr lang="en-US" sz="2723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Otro ejemplo podría ser aplicar una </a:t>
            </a:r>
            <a:r>
              <a:rPr lang="en-US" sz="2723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corrección hecha en una rama bugfix a una rama release si necesitas que ese error esté corregido en una próxima versión.</a:t>
            </a:r>
          </a:p>
          <a:p>
            <a:pPr algn="just">
              <a:lnSpc>
                <a:spcPts val="3704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745792" y="1616978"/>
            <a:ext cx="3145159" cy="1266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2"/>
              </a:lnSpc>
            </a:pPr>
            <a:r>
              <a:rPr lang="en-US" sz="2647">
                <a:solidFill>
                  <a:srgbClr val="CB6CE6"/>
                </a:solidFill>
                <a:latin typeface="Courier Prime"/>
                <a:ea typeface="Courier Prime"/>
                <a:cs typeface="Courier Prime"/>
                <a:sym typeface="Courier Prime"/>
              </a:rPr>
              <a:t>RAMAS DE CORRECCIÓN DE ERRORES.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089942" y="1018007"/>
            <a:ext cx="456859" cy="45685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78405" y="1668771"/>
            <a:ext cx="48597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Ramas de Git: {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668023" y="3530064"/>
            <a:ext cx="9545466" cy="3726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04"/>
              </a:lnSpc>
            </a:pPr>
            <a:r>
              <a:rPr lang="en-US" sz="2723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Rama de Desarrollo (develop):</a:t>
            </a:r>
          </a:p>
          <a:p>
            <a:pPr algn="just">
              <a:lnSpc>
                <a:spcPts val="3704"/>
              </a:lnSpc>
            </a:pPr>
          </a:p>
          <a:p>
            <a:pPr algn="just" marL="588031" indent="-294015" lvl="1">
              <a:lnSpc>
                <a:spcPts val="3704"/>
              </a:lnSpc>
              <a:buFont typeface="Arial"/>
              <a:buChar char="•"/>
            </a:pPr>
            <a:r>
              <a:rPr lang="en-US" sz="2723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Uso de cherry-pick: A veces, puedes tener commits en develop que deseas aplicar inmediatamente a una rama feature o release sin realizar una fusión completa. cherry-pick</a:t>
            </a:r>
            <a:r>
              <a:rPr lang="en-US" sz="2723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 permite hacer esto de manera selectiva.</a:t>
            </a:r>
          </a:p>
          <a:p>
            <a:pPr algn="just">
              <a:lnSpc>
                <a:spcPts val="3704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942603" y="1630671"/>
            <a:ext cx="2751537" cy="842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2"/>
              </a:lnSpc>
            </a:pPr>
            <a:r>
              <a:rPr lang="en-US" sz="2647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RAMAS DE DESARROLLO.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089942" y="1018007"/>
            <a:ext cx="456859" cy="45685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78405" y="1668771"/>
            <a:ext cx="48597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Ramas de Git: {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668023" y="3530064"/>
            <a:ext cx="9545466" cy="4192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04"/>
              </a:lnSpc>
            </a:pPr>
            <a:r>
              <a:rPr lang="en-US" sz="2723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Rama de Liberación (release/*):</a:t>
            </a:r>
          </a:p>
          <a:p>
            <a:pPr algn="just">
              <a:lnSpc>
                <a:spcPts val="3704"/>
              </a:lnSpc>
            </a:pPr>
          </a:p>
          <a:p>
            <a:pPr algn="just" marL="588031" indent="-294015" lvl="1">
              <a:lnSpc>
                <a:spcPts val="3704"/>
              </a:lnSpc>
              <a:buFont typeface="Arial"/>
              <a:buChar char="•"/>
            </a:pPr>
            <a:r>
              <a:rPr lang="en-US" sz="2723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Uso de cherry-pick: Durante la preparación de una versión, puede ser necesario incluir cambios específicos desde develop, hotfix, o incluso desde otras ramas de liberación previas. Usar cherry-pick</a:t>
            </a:r>
            <a:r>
              <a:rPr lang="en-US" sz="2723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 permite que esos cambios se integren rápidamente sin fusionar todo el historial de commits.</a:t>
            </a:r>
          </a:p>
          <a:p>
            <a:pPr algn="just">
              <a:lnSpc>
                <a:spcPts val="3704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704491" y="1820778"/>
            <a:ext cx="3227761" cy="842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2"/>
              </a:lnSpc>
            </a:pPr>
            <a:r>
              <a:rPr lang="en-US" sz="2647">
                <a:solidFill>
                  <a:srgbClr val="8C52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RAMAS DE LIBERACIÓN.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D544BF9007784581F26E1FC2FB58FD" ma:contentTypeVersion="13" ma:contentTypeDescription="Create a new document." ma:contentTypeScope="" ma:versionID="05ed53efa794aec793ca27d7067bf1a3">
  <xsd:schema xmlns:xsd="http://www.w3.org/2001/XMLSchema" xmlns:xs="http://www.w3.org/2001/XMLSchema" xmlns:p="http://schemas.microsoft.com/office/2006/metadata/properties" xmlns:ns2="0effc2b1-ca34-42b6-b9d2-5b2a51ebcabd" xmlns:ns3="31c4d47e-0a7d-4aee-b3bb-804f458dd000" targetNamespace="http://schemas.microsoft.com/office/2006/metadata/properties" ma:root="true" ma:fieldsID="d14f4f24690c82a33167b6efa8bcec82" ns2:_="" ns3:_="">
    <xsd:import namespace="0effc2b1-ca34-42b6-b9d2-5b2a51ebcabd"/>
    <xsd:import namespace="31c4d47e-0a7d-4aee-b3bb-804f458dd000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fc2b1-ca34-42b6-b9d2-5b2a51ebcabd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1348c8ee-fc48-4349-a3df-b5c7dc9d708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c4d47e-0a7d-4aee-b3bb-804f458dd000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2a884695-f0cd-43f7-b849-cdf018290ff0}" ma:internalName="TaxCatchAll" ma:showField="CatchAllData" ma:web="31c4d47e-0a7d-4aee-b3bb-804f458dd0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0effc2b1-ca34-42b6-b9d2-5b2a51ebcabd" xsi:nil="true"/>
    <TaxCatchAll xmlns="31c4d47e-0a7d-4aee-b3bb-804f458dd000" xsi:nil="true"/>
    <lcf76f155ced4ddcb4097134ff3c332f xmlns="0effc2b1-ca34-42b6-b9d2-5b2a51ebcab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961FA2C-82F6-4A58-872A-F6A1B8DBBD94}"/>
</file>

<file path=customXml/itemProps2.xml><?xml version="1.0" encoding="utf-8"?>
<ds:datastoreItem xmlns:ds="http://schemas.openxmlformats.org/officeDocument/2006/customXml" ds:itemID="{C2151177-8D7C-4AF6-87B7-C6FBD32754DC}"/>
</file>

<file path=customXml/itemProps3.xml><?xml version="1.0" encoding="utf-8"?>
<ds:datastoreItem xmlns:ds="http://schemas.openxmlformats.org/officeDocument/2006/customXml" ds:itemID="{A7959425-95EB-4CC8-8C5F-74EAB0EFB500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Futuristic Illustrative Artificial Intelligence Project Presentation</dc:title>
  <cp:revision>1</cp:revision>
  <dcterms:created xsi:type="dcterms:W3CDTF">2006-08-16T00:00:00Z</dcterms:created>
  <dcterms:modified xsi:type="dcterms:W3CDTF">2011-08-01T06:04:30Z</dcterms:modified>
  <dc:identifier>DAGKPLCqEGc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0x01010023D544BF9007784581F26E1FC2FB58FD</vt:lpwstr>
  </property>
</Properties>
</file>