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8DB959-F81F-6890-29FF-3AEF3CA6F490}" v="722" dt="2025-05-23T18:17:43.863"/>
    <p1510:client id="{3F963D25-DE84-21C0-53C6-65B82F897B28}" v="1247" dt="2025-05-23T19:04:25.2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5/23/2025</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154414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5/23/2025</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64836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5/23/2025</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29764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5/23/2025</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3944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5/23/2025</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1070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5/23/2025</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5527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5/23/2025</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793894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5/23/2025</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5692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5/23/2025</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86006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5/23/2025</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501747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5/23/2025</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9690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5/23/2025</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3499111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9" r:id="rId6"/>
    <p:sldLayoutId id="2147483744" r:id="rId7"/>
    <p:sldLayoutId id="2147483745" r:id="rId8"/>
    <p:sldLayoutId id="2147483746" r:id="rId9"/>
    <p:sldLayoutId id="2147483748" r:id="rId10"/>
    <p:sldLayoutId id="2147483747"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wood desk with the plant, white keyboard, coffee in a white mug, notebook, and pen">
            <a:extLst>
              <a:ext uri="{FF2B5EF4-FFF2-40B4-BE49-F238E27FC236}">
                <a16:creationId xmlns:a16="http://schemas.microsoft.com/office/drawing/2014/main" id="{DB25E1EF-CCB8-DC74-4862-D5581FD53F86}"/>
              </a:ext>
            </a:extLst>
          </p:cNvPr>
          <p:cNvPicPr>
            <a:picLocks noChangeAspect="1"/>
          </p:cNvPicPr>
          <p:nvPr/>
        </p:nvPicPr>
        <p:blipFill>
          <a:blip r:embed="rId3">
            <a:alphaModFix amt="84000"/>
          </a:blip>
          <a:srcRect t="127" r="-2" b="16695"/>
          <a:stretch>
            <a:fillRect/>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685801" y="685799"/>
            <a:ext cx="6561245" cy="1603041"/>
          </a:xfrm>
        </p:spPr>
        <p:txBody>
          <a:bodyPr>
            <a:normAutofit/>
          </a:bodyPr>
          <a:lstStyle/>
          <a:p>
            <a:r>
              <a:rPr lang="en-US" sz="4000" i="0" dirty="0">
                <a:ea typeface="+mj-lt"/>
                <a:cs typeface="+mj-lt"/>
              </a:rPr>
              <a:t>Speed Dating</a:t>
            </a:r>
            <a:endParaRPr lang="en-US" dirty="0"/>
          </a:p>
        </p:txBody>
      </p:sp>
      <p:sp>
        <p:nvSpPr>
          <p:cNvPr id="3" name="Subtitle 2"/>
          <p:cNvSpPr>
            <a:spLocks noGrp="1"/>
          </p:cNvSpPr>
          <p:nvPr>
            <p:ph type="subTitle" idx="1"/>
          </p:nvPr>
        </p:nvSpPr>
        <p:spPr>
          <a:xfrm>
            <a:off x="685801" y="2580305"/>
            <a:ext cx="2983158" cy="876300"/>
          </a:xfrm>
        </p:spPr>
        <p:txBody>
          <a:bodyPr vert="horz" lIns="91440" tIns="45720" rIns="91440" bIns="45720" rtlCol="0" anchor="t">
            <a:normAutofit/>
          </a:bodyPr>
          <a:lstStyle/>
          <a:p>
            <a:r>
              <a:rPr lang="en-US" dirty="0">
                <a:solidFill>
                  <a:srgbClr val="FFFFFF"/>
                </a:solidFill>
                <a:ea typeface="+mn-lt"/>
                <a:cs typeface="+mn-lt"/>
              </a:rPr>
              <a:t>Data Analysis Project</a:t>
            </a:r>
            <a:endParaRPr lang="en-US" dirty="0">
              <a:ea typeface="+mn-lt"/>
              <a:cs typeface="+mn-lt"/>
            </a:endParaRP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3B8A0AD2-2EBC-644D-C2B7-5C3B2ECE9942}"/>
              </a:ext>
            </a:extLst>
          </p:cNvPr>
          <p:cNvSpPr txBox="1"/>
          <p:nvPr/>
        </p:nvSpPr>
        <p:spPr>
          <a:xfrm>
            <a:off x="920749" y="5249333"/>
            <a:ext cx="39793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Sielecki</a:t>
            </a:r>
            <a:r>
              <a:rPr lang="en-US" dirty="0"/>
              <a:t> Radu Bogdan</a:t>
            </a:r>
          </a:p>
          <a:p>
            <a:r>
              <a:rPr lang="en-US" dirty="0"/>
              <a:t>Luta Mihai Alexandru</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3906-E096-D93A-AE42-A77AB00DDED1}"/>
              </a:ext>
            </a:extLst>
          </p:cNvPr>
          <p:cNvSpPr>
            <a:spLocks noGrp="1"/>
          </p:cNvSpPr>
          <p:nvPr>
            <p:ph type="title"/>
          </p:nvPr>
        </p:nvSpPr>
        <p:spPr>
          <a:xfrm>
            <a:off x="1219200" y="365125"/>
            <a:ext cx="9493249" cy="741892"/>
          </a:xfrm>
        </p:spPr>
        <p:txBody>
          <a:bodyPr>
            <a:normAutofit/>
          </a:bodyPr>
          <a:lstStyle/>
          <a:p>
            <a:r>
              <a:rPr lang="en-US" sz="3200" i="0" dirty="0">
                <a:ea typeface="+mj-lt"/>
                <a:cs typeface="+mj-lt"/>
              </a:rPr>
              <a:t>Power BI Report: Age &amp; Character Analysis</a:t>
            </a:r>
            <a:endParaRPr lang="en-US" sz="3200" dirty="0"/>
          </a:p>
        </p:txBody>
      </p:sp>
      <p:sp>
        <p:nvSpPr>
          <p:cNvPr id="3" name="Content Placeholder 2">
            <a:extLst>
              <a:ext uri="{FF2B5EF4-FFF2-40B4-BE49-F238E27FC236}">
                <a16:creationId xmlns:a16="http://schemas.microsoft.com/office/drawing/2014/main" id="{96FF518A-897C-54FF-EB83-338B1460479A}"/>
              </a:ext>
            </a:extLst>
          </p:cNvPr>
          <p:cNvSpPr>
            <a:spLocks noGrp="1"/>
          </p:cNvSpPr>
          <p:nvPr>
            <p:ph idx="1"/>
          </p:nvPr>
        </p:nvSpPr>
        <p:spPr>
          <a:xfrm>
            <a:off x="1219200" y="1344366"/>
            <a:ext cx="4021667" cy="4954833"/>
          </a:xfrm>
        </p:spPr>
        <p:txBody>
          <a:bodyPr vert="horz" lIns="91440" tIns="45720" rIns="91440" bIns="45720" rtlCol="0" anchor="t">
            <a:normAutofit/>
          </a:bodyPr>
          <a:lstStyle/>
          <a:p>
            <a:r>
              <a:rPr lang="en-US" b="1" dirty="0">
                <a:ea typeface="+mn-lt"/>
                <a:cs typeface="+mn-lt"/>
              </a:rPr>
              <a:t>Matches by Age Difference:</a:t>
            </a:r>
            <a:endParaRPr lang="en-US"/>
          </a:p>
          <a:p>
            <a:pPr marL="0" indent="0">
              <a:buNone/>
            </a:pPr>
            <a:r>
              <a:rPr lang="en-US" dirty="0">
                <a:ea typeface="+mn-lt"/>
                <a:cs typeface="+mn-lt"/>
              </a:rPr>
              <a:t>- The highest number of matches occurred when the age difference between partners was small, peaking around 0-5 years.</a:t>
            </a:r>
            <a:endParaRPr lang="en-US" b="1" dirty="0">
              <a:ea typeface="+mn-lt"/>
              <a:cs typeface="+mn-lt"/>
            </a:endParaRPr>
          </a:p>
          <a:p>
            <a:pPr marL="0" indent="0">
              <a:buNone/>
            </a:pPr>
            <a:r>
              <a:rPr lang="en-US" dirty="0"/>
              <a:t>- </a:t>
            </a:r>
            <a:r>
              <a:rPr lang="en-US" dirty="0">
                <a:ea typeface="+mn-lt"/>
                <a:cs typeface="+mn-lt"/>
              </a:rPr>
              <a:t>As the age difference increases,</a:t>
            </a:r>
          </a:p>
          <a:p>
            <a:pPr marL="0" indent="0">
              <a:buNone/>
            </a:pPr>
            <a:r>
              <a:rPr lang="en-US" dirty="0">
                <a:ea typeface="+mn-lt"/>
                <a:cs typeface="+mn-lt"/>
              </a:rPr>
              <a:t>matches chance significantly decreases.</a:t>
            </a:r>
            <a:endParaRPr lang="en-US" dirty="0"/>
          </a:p>
        </p:txBody>
      </p:sp>
      <p:pic>
        <p:nvPicPr>
          <p:cNvPr id="4" name="Picture 3" descr="A graph with a line&#10;&#10;AI-generated content may be incorrect.">
            <a:extLst>
              <a:ext uri="{FF2B5EF4-FFF2-40B4-BE49-F238E27FC236}">
                <a16:creationId xmlns:a16="http://schemas.microsoft.com/office/drawing/2014/main" id="{B9F506C8-165E-37FF-968B-7B4E015D4ECE}"/>
              </a:ext>
            </a:extLst>
          </p:cNvPr>
          <p:cNvPicPr>
            <a:picLocks noChangeAspect="1"/>
          </p:cNvPicPr>
          <p:nvPr/>
        </p:nvPicPr>
        <p:blipFill>
          <a:blip r:embed="rId2"/>
          <a:stretch>
            <a:fillRect/>
          </a:stretch>
        </p:blipFill>
        <p:spPr>
          <a:xfrm>
            <a:off x="5395383" y="1445683"/>
            <a:ext cx="6333067" cy="2770717"/>
          </a:xfrm>
          <a:prstGeom prst="rect">
            <a:avLst/>
          </a:prstGeom>
        </p:spPr>
      </p:pic>
    </p:spTree>
    <p:extLst>
      <p:ext uri="{BB962C8B-B14F-4D97-AF65-F5344CB8AC3E}">
        <p14:creationId xmlns:p14="http://schemas.microsoft.com/office/powerpoint/2010/main" val="1613476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9A48-B374-B414-578C-92B529E6A35B}"/>
              </a:ext>
            </a:extLst>
          </p:cNvPr>
          <p:cNvSpPr>
            <a:spLocks noGrp="1"/>
          </p:cNvSpPr>
          <p:nvPr>
            <p:ph type="title"/>
          </p:nvPr>
        </p:nvSpPr>
        <p:spPr>
          <a:xfrm>
            <a:off x="1219200" y="365125"/>
            <a:ext cx="9493249" cy="688975"/>
          </a:xfrm>
        </p:spPr>
        <p:txBody>
          <a:bodyPr/>
          <a:lstStyle/>
          <a:p>
            <a:r>
              <a:rPr lang="en-US" sz="3200" i="0" dirty="0"/>
              <a:t>Power BI Report: Age &amp; Character Analysis(II)</a:t>
            </a:r>
            <a:endParaRPr lang="en-US" dirty="0"/>
          </a:p>
        </p:txBody>
      </p:sp>
      <p:sp>
        <p:nvSpPr>
          <p:cNvPr id="3" name="Content Placeholder 2">
            <a:extLst>
              <a:ext uri="{FF2B5EF4-FFF2-40B4-BE49-F238E27FC236}">
                <a16:creationId xmlns:a16="http://schemas.microsoft.com/office/drawing/2014/main" id="{B9FDEFBE-0BBC-4A7F-4769-679961F0B46A}"/>
              </a:ext>
            </a:extLst>
          </p:cNvPr>
          <p:cNvSpPr>
            <a:spLocks noGrp="1"/>
          </p:cNvSpPr>
          <p:nvPr>
            <p:ph idx="1"/>
          </p:nvPr>
        </p:nvSpPr>
        <p:spPr>
          <a:xfrm>
            <a:off x="1219200" y="1153866"/>
            <a:ext cx="10900834" cy="2086749"/>
          </a:xfrm>
        </p:spPr>
        <p:txBody>
          <a:bodyPr vert="horz" lIns="91440" tIns="45720" rIns="91440" bIns="45720" rtlCol="0" anchor="t">
            <a:normAutofit/>
          </a:bodyPr>
          <a:lstStyle/>
          <a:p>
            <a:r>
              <a:rPr lang="en-US" b="1" dirty="0">
                <a:ea typeface="+mn-lt"/>
                <a:cs typeface="+mn-lt"/>
              </a:rPr>
              <a:t>Impact of Character Traits on Matches:</a:t>
            </a:r>
            <a:endParaRPr lang="en-US"/>
          </a:p>
          <a:p>
            <a:pPr marL="0" indent="0">
              <a:buNone/>
            </a:pPr>
            <a:r>
              <a:rPr lang="en-US" b="1">
                <a:ea typeface="+mn-lt"/>
                <a:cs typeface="+mn-lt"/>
              </a:rPr>
              <a:t>- Attractiveness:</a:t>
            </a:r>
            <a:r>
              <a:rPr lang="en-US" dirty="0">
                <a:ea typeface="+mn-lt"/>
                <a:cs typeface="+mn-lt"/>
              </a:rPr>
              <a:t> Highest number of matches for higher attractiveness scores (74.37% for b'6-8' score range).</a:t>
            </a:r>
            <a:endParaRPr lang="en-US" b="1" dirty="0"/>
          </a:p>
          <a:p>
            <a:pPr marL="0" indent="0">
              <a:buNone/>
            </a:pPr>
            <a:r>
              <a:rPr lang="en-US" b="1" dirty="0">
                <a:ea typeface="+mn-lt"/>
                <a:cs typeface="+mn-lt"/>
              </a:rPr>
              <a:t>- Intelligence, Sincerity, Funny, Ambition:</a:t>
            </a:r>
            <a:r>
              <a:rPr lang="en-US" dirty="0">
                <a:ea typeface="+mn-lt"/>
                <a:cs typeface="+mn-lt"/>
              </a:rPr>
              <a:t> These traits also show a positive correlation with match count, with higher scores generally leading to more matches.</a:t>
            </a:r>
            <a:endParaRPr lang="en-US"/>
          </a:p>
          <a:p>
            <a:endParaRPr lang="en-US" b="1" dirty="0"/>
          </a:p>
        </p:txBody>
      </p:sp>
      <p:pic>
        <p:nvPicPr>
          <p:cNvPr id="4" name="Picture 3">
            <a:extLst>
              <a:ext uri="{FF2B5EF4-FFF2-40B4-BE49-F238E27FC236}">
                <a16:creationId xmlns:a16="http://schemas.microsoft.com/office/drawing/2014/main" id="{AF7C44BA-10DF-6305-F8A7-CB09DA2B33ED}"/>
              </a:ext>
            </a:extLst>
          </p:cNvPr>
          <p:cNvPicPr>
            <a:picLocks noChangeAspect="1"/>
          </p:cNvPicPr>
          <p:nvPr/>
        </p:nvPicPr>
        <p:blipFill>
          <a:blip r:embed="rId2"/>
          <a:stretch>
            <a:fillRect/>
          </a:stretch>
        </p:blipFill>
        <p:spPr>
          <a:xfrm>
            <a:off x="1217083" y="3236850"/>
            <a:ext cx="10784417" cy="3072466"/>
          </a:xfrm>
          <a:prstGeom prst="rect">
            <a:avLst/>
          </a:prstGeom>
        </p:spPr>
      </p:pic>
    </p:spTree>
    <p:extLst>
      <p:ext uri="{BB962C8B-B14F-4D97-AF65-F5344CB8AC3E}">
        <p14:creationId xmlns:p14="http://schemas.microsoft.com/office/powerpoint/2010/main" val="602353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C7E6-04C8-7D8F-526D-CFB1B523D861}"/>
              </a:ext>
            </a:extLst>
          </p:cNvPr>
          <p:cNvSpPr>
            <a:spLocks noGrp="1"/>
          </p:cNvSpPr>
          <p:nvPr>
            <p:ph type="title"/>
          </p:nvPr>
        </p:nvSpPr>
        <p:spPr>
          <a:xfrm>
            <a:off x="1219200" y="365125"/>
            <a:ext cx="9493249" cy="731309"/>
          </a:xfrm>
        </p:spPr>
        <p:txBody>
          <a:bodyPr/>
          <a:lstStyle/>
          <a:p>
            <a:r>
              <a:rPr lang="en-US" sz="3200" i="0" dirty="0">
                <a:ea typeface="+mj-lt"/>
                <a:cs typeface="+mj-lt"/>
              </a:rPr>
              <a:t>Power BI Report: Professional Field Analysis(I)</a:t>
            </a:r>
            <a:endParaRPr lang="en-US" sz="3200" dirty="0"/>
          </a:p>
        </p:txBody>
      </p:sp>
      <p:sp>
        <p:nvSpPr>
          <p:cNvPr id="3" name="Content Placeholder 2">
            <a:extLst>
              <a:ext uri="{FF2B5EF4-FFF2-40B4-BE49-F238E27FC236}">
                <a16:creationId xmlns:a16="http://schemas.microsoft.com/office/drawing/2014/main" id="{CA21B9FF-FADB-B603-31A0-EE5292EA4F8F}"/>
              </a:ext>
            </a:extLst>
          </p:cNvPr>
          <p:cNvSpPr>
            <a:spLocks noGrp="1"/>
          </p:cNvSpPr>
          <p:nvPr>
            <p:ph idx="1"/>
          </p:nvPr>
        </p:nvSpPr>
        <p:spPr>
          <a:xfrm>
            <a:off x="1219200" y="2141471"/>
            <a:ext cx="4057031" cy="4058606"/>
          </a:xfrm>
        </p:spPr>
        <p:txBody>
          <a:bodyPr vert="horz" lIns="91440" tIns="45720" rIns="91440" bIns="45720" rtlCol="0" anchor="t">
            <a:normAutofit/>
          </a:bodyPr>
          <a:lstStyle/>
          <a:p>
            <a:r>
              <a:rPr lang="en-US" b="1" dirty="0">
                <a:ea typeface="+mn-lt"/>
                <a:cs typeface="+mn-lt"/>
              </a:rPr>
              <a:t>Total matches by professional field:</a:t>
            </a:r>
            <a:endParaRPr lang="en-US" b="1"/>
          </a:p>
          <a:p>
            <a:pPr marL="0" indent="0">
              <a:buNone/>
            </a:pPr>
            <a:r>
              <a:rPr lang="en-US" dirty="0">
                <a:ea typeface="+mn-lt"/>
                <a:cs typeface="+mn-lt"/>
              </a:rPr>
              <a:t>- Business, Finance &amp; Management had the highest number of matches (1896).</a:t>
            </a:r>
            <a:endParaRPr lang="en-US"/>
          </a:p>
          <a:p>
            <a:pPr marL="0" indent="0">
              <a:buNone/>
            </a:pPr>
            <a:r>
              <a:rPr lang="en-US" dirty="0">
                <a:ea typeface="+mn-lt"/>
                <a:cs typeface="+mn-lt"/>
              </a:rPr>
              <a:t>- Social Sciences, Education &amp; Humanities and Health &amp; Medical Sciences also showed high match counts.</a:t>
            </a:r>
            <a:endParaRPr lang="en-US"/>
          </a:p>
          <a:p>
            <a:pPr marL="0" indent="0">
              <a:buNone/>
            </a:pPr>
            <a:r>
              <a:rPr lang="en-US" dirty="0"/>
              <a:t>- Environmental&amp; Climate studies is the least popular professional field.</a:t>
            </a:r>
          </a:p>
          <a:p>
            <a:endParaRPr lang="en-US" dirty="0"/>
          </a:p>
        </p:txBody>
      </p:sp>
      <p:pic>
        <p:nvPicPr>
          <p:cNvPr id="4" name="Picture 3" descr="A graph showing a number of green squares&#10;&#10;AI-generated content may be incorrect.">
            <a:extLst>
              <a:ext uri="{FF2B5EF4-FFF2-40B4-BE49-F238E27FC236}">
                <a16:creationId xmlns:a16="http://schemas.microsoft.com/office/drawing/2014/main" id="{3DB8698D-C2EB-90D3-7524-68EBA6C4C7FA}"/>
              </a:ext>
            </a:extLst>
          </p:cNvPr>
          <p:cNvPicPr>
            <a:picLocks noChangeAspect="1"/>
          </p:cNvPicPr>
          <p:nvPr/>
        </p:nvPicPr>
        <p:blipFill>
          <a:blip r:embed="rId2"/>
          <a:stretch>
            <a:fillRect/>
          </a:stretch>
        </p:blipFill>
        <p:spPr>
          <a:xfrm>
            <a:off x="5363272" y="2814754"/>
            <a:ext cx="6743700" cy="3124200"/>
          </a:xfrm>
          <a:prstGeom prst="rect">
            <a:avLst/>
          </a:prstGeom>
        </p:spPr>
      </p:pic>
    </p:spTree>
    <p:extLst>
      <p:ext uri="{BB962C8B-B14F-4D97-AF65-F5344CB8AC3E}">
        <p14:creationId xmlns:p14="http://schemas.microsoft.com/office/powerpoint/2010/main" val="85715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CD81-3674-8D01-7F65-2FCED5D5DA0D}"/>
              </a:ext>
            </a:extLst>
          </p:cNvPr>
          <p:cNvSpPr>
            <a:spLocks noGrp="1"/>
          </p:cNvSpPr>
          <p:nvPr>
            <p:ph type="title"/>
          </p:nvPr>
        </p:nvSpPr>
        <p:spPr>
          <a:xfrm>
            <a:off x="1219200" y="365125"/>
            <a:ext cx="9493249" cy="685878"/>
          </a:xfrm>
        </p:spPr>
        <p:txBody>
          <a:bodyPr/>
          <a:lstStyle/>
          <a:p>
            <a:r>
              <a:rPr lang="en-US" sz="3200" i="0" dirty="0"/>
              <a:t>Power BI Report: Professional Field Analysis(II)</a:t>
            </a:r>
            <a:endParaRPr lang="en-US" dirty="0"/>
          </a:p>
        </p:txBody>
      </p:sp>
      <p:sp>
        <p:nvSpPr>
          <p:cNvPr id="3" name="Content Placeholder 2">
            <a:extLst>
              <a:ext uri="{FF2B5EF4-FFF2-40B4-BE49-F238E27FC236}">
                <a16:creationId xmlns:a16="http://schemas.microsoft.com/office/drawing/2014/main" id="{52E1868C-AFFF-4A34-0BB6-B901C553C4A6}"/>
              </a:ext>
            </a:extLst>
          </p:cNvPr>
          <p:cNvSpPr>
            <a:spLocks noGrp="1"/>
          </p:cNvSpPr>
          <p:nvPr>
            <p:ph idx="1"/>
          </p:nvPr>
        </p:nvSpPr>
        <p:spPr>
          <a:xfrm>
            <a:off x="968298" y="1240081"/>
            <a:ext cx="3378666" cy="5350289"/>
          </a:xfrm>
        </p:spPr>
        <p:txBody>
          <a:bodyPr vert="horz" lIns="91440" tIns="45720" rIns="91440" bIns="45720" rtlCol="0" anchor="t">
            <a:normAutofit/>
          </a:bodyPr>
          <a:lstStyle/>
          <a:p>
            <a:r>
              <a:rPr lang="en-US" b="1" dirty="0">
                <a:ea typeface="+mn-lt"/>
                <a:cs typeface="+mn-lt"/>
              </a:rPr>
              <a:t>Gender distribution by professional field:</a:t>
            </a:r>
            <a:endParaRPr lang="en-US" b="1"/>
          </a:p>
          <a:p>
            <a:pPr marL="0" indent="0">
              <a:buNone/>
            </a:pPr>
            <a:r>
              <a:rPr lang="en-US" dirty="0">
                <a:ea typeface="+mn-lt"/>
                <a:cs typeface="+mn-lt"/>
              </a:rPr>
              <a:t>- Significant gender imbalances exist in some fields (e.g., Business, Finance &amp; Management with 81.37% male and Social Sciences, Education &amp; Humanities with 81,60% for females).</a:t>
            </a:r>
          </a:p>
        </p:txBody>
      </p:sp>
      <p:pic>
        <p:nvPicPr>
          <p:cNvPr id="4" name="Picture 3">
            <a:extLst>
              <a:ext uri="{FF2B5EF4-FFF2-40B4-BE49-F238E27FC236}">
                <a16:creationId xmlns:a16="http://schemas.microsoft.com/office/drawing/2014/main" id="{A79FCA28-223F-CCD9-0347-E1721F245D8A}"/>
              </a:ext>
            </a:extLst>
          </p:cNvPr>
          <p:cNvPicPr>
            <a:picLocks noChangeAspect="1"/>
          </p:cNvPicPr>
          <p:nvPr/>
        </p:nvPicPr>
        <p:blipFill>
          <a:blip r:embed="rId2"/>
          <a:stretch>
            <a:fillRect/>
          </a:stretch>
        </p:blipFill>
        <p:spPr>
          <a:xfrm>
            <a:off x="4772607" y="1239528"/>
            <a:ext cx="6791325" cy="3133725"/>
          </a:xfrm>
          <a:prstGeom prst="rect">
            <a:avLst/>
          </a:prstGeom>
        </p:spPr>
      </p:pic>
    </p:spTree>
    <p:extLst>
      <p:ext uri="{BB962C8B-B14F-4D97-AF65-F5344CB8AC3E}">
        <p14:creationId xmlns:p14="http://schemas.microsoft.com/office/powerpoint/2010/main" val="631988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02136-6DD1-3028-D6A4-026AE8EE0517}"/>
              </a:ext>
            </a:extLst>
          </p:cNvPr>
          <p:cNvSpPr>
            <a:spLocks noGrp="1"/>
          </p:cNvSpPr>
          <p:nvPr>
            <p:ph type="title"/>
          </p:nvPr>
        </p:nvSpPr>
        <p:spPr>
          <a:xfrm>
            <a:off x="1219200" y="365125"/>
            <a:ext cx="9493249" cy="750927"/>
          </a:xfrm>
        </p:spPr>
        <p:txBody>
          <a:bodyPr/>
          <a:lstStyle/>
          <a:p>
            <a:r>
              <a:rPr lang="en-US" sz="3200" i="0" dirty="0"/>
              <a:t>Power BI Report: Professional Field Analysis(III)</a:t>
            </a:r>
            <a:endParaRPr lang="en-US" dirty="0"/>
          </a:p>
        </p:txBody>
      </p:sp>
      <p:pic>
        <p:nvPicPr>
          <p:cNvPr id="4" name="Content Placeholder 3">
            <a:extLst>
              <a:ext uri="{FF2B5EF4-FFF2-40B4-BE49-F238E27FC236}">
                <a16:creationId xmlns:a16="http://schemas.microsoft.com/office/drawing/2014/main" id="{C4D9F200-0039-26F0-A9C9-E91431ABA790}"/>
              </a:ext>
            </a:extLst>
          </p:cNvPr>
          <p:cNvPicPr>
            <a:picLocks noGrp="1" noChangeAspect="1"/>
          </p:cNvPicPr>
          <p:nvPr>
            <p:ph idx="1"/>
          </p:nvPr>
        </p:nvPicPr>
        <p:blipFill>
          <a:blip r:embed="rId2"/>
          <a:stretch>
            <a:fillRect/>
          </a:stretch>
        </p:blipFill>
        <p:spPr>
          <a:xfrm>
            <a:off x="5967761" y="1592166"/>
            <a:ext cx="6101420" cy="3317262"/>
          </a:xfrm>
        </p:spPr>
      </p:pic>
      <p:sp>
        <p:nvSpPr>
          <p:cNvPr id="6" name="TextBox 5">
            <a:extLst>
              <a:ext uri="{FF2B5EF4-FFF2-40B4-BE49-F238E27FC236}">
                <a16:creationId xmlns:a16="http://schemas.microsoft.com/office/drawing/2014/main" id="{0A303D03-A17B-BDA2-B92F-1491F9A48C25}"/>
              </a:ext>
            </a:extLst>
          </p:cNvPr>
          <p:cNvSpPr txBox="1"/>
          <p:nvPr/>
        </p:nvSpPr>
        <p:spPr>
          <a:xfrm>
            <a:off x="1107440" y="1493520"/>
            <a:ext cx="471424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ea typeface="+mn-lt"/>
                <a:cs typeface="+mn-lt"/>
              </a:rPr>
              <a:t>Match Rate by Professional Field:</a:t>
            </a:r>
            <a:endParaRPr lang="en-US"/>
          </a:p>
          <a:p>
            <a:r>
              <a:rPr lang="en-US" dirty="0">
                <a:ea typeface="+mn-lt"/>
                <a:cs typeface="+mn-lt"/>
              </a:rPr>
              <a:t>- "Interdisciplinary &amp; Other" and "Law &amp; Policy" showed the highest match rates for both genders.</a:t>
            </a:r>
          </a:p>
          <a:p>
            <a:r>
              <a:rPr lang="en-US" dirty="0"/>
              <a:t>- For males, Environmental &amp; Climate studies has the highest match rate, while for females Interdisciplinary &amp; Other and Law &amp; Policy are tied for the highest match rate).</a:t>
            </a:r>
          </a:p>
        </p:txBody>
      </p:sp>
    </p:spTree>
    <p:extLst>
      <p:ext uri="{BB962C8B-B14F-4D97-AF65-F5344CB8AC3E}">
        <p14:creationId xmlns:p14="http://schemas.microsoft.com/office/powerpoint/2010/main" val="1960971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F76A-AE5E-CD40-154F-FE748CD7AA2E}"/>
              </a:ext>
            </a:extLst>
          </p:cNvPr>
          <p:cNvSpPr>
            <a:spLocks noGrp="1"/>
          </p:cNvSpPr>
          <p:nvPr>
            <p:ph type="title"/>
          </p:nvPr>
        </p:nvSpPr>
        <p:spPr>
          <a:xfrm>
            <a:off x="1219200" y="365125"/>
            <a:ext cx="9493249" cy="685878"/>
          </a:xfrm>
        </p:spPr>
        <p:txBody>
          <a:bodyPr/>
          <a:lstStyle/>
          <a:p>
            <a:r>
              <a:rPr lang="en-US" sz="3200" i="0" dirty="0"/>
              <a:t>Power BI Report: Professional Field Analysis(IV)</a:t>
            </a:r>
            <a:endParaRPr lang="en-US" dirty="0"/>
          </a:p>
        </p:txBody>
      </p:sp>
      <p:sp>
        <p:nvSpPr>
          <p:cNvPr id="3" name="Content Placeholder 2">
            <a:extLst>
              <a:ext uri="{FF2B5EF4-FFF2-40B4-BE49-F238E27FC236}">
                <a16:creationId xmlns:a16="http://schemas.microsoft.com/office/drawing/2014/main" id="{9A528504-3724-CCBE-F12A-F100790C3A78}"/>
              </a:ext>
            </a:extLst>
          </p:cNvPr>
          <p:cNvSpPr>
            <a:spLocks noGrp="1"/>
          </p:cNvSpPr>
          <p:nvPr>
            <p:ph idx="1"/>
          </p:nvPr>
        </p:nvSpPr>
        <p:spPr>
          <a:xfrm>
            <a:off x="1219200" y="1323715"/>
            <a:ext cx="3926933" cy="5034337"/>
          </a:xfrm>
        </p:spPr>
        <p:txBody>
          <a:bodyPr vert="horz" lIns="91440" tIns="45720" rIns="91440" bIns="45720" rtlCol="0" anchor="t">
            <a:normAutofit/>
          </a:bodyPr>
          <a:lstStyle/>
          <a:p>
            <a:r>
              <a:rPr lang="en-US" b="1" dirty="0">
                <a:ea typeface="+mn-lt"/>
                <a:cs typeface="+mn-lt"/>
              </a:rPr>
              <a:t>Importance of having the same religion by professional field:</a:t>
            </a:r>
            <a:endParaRPr lang="en-US"/>
          </a:p>
          <a:p>
            <a:pPr marL="0" indent="0">
              <a:buNone/>
            </a:pPr>
            <a:r>
              <a:rPr lang="en-US" dirty="0"/>
              <a:t>- Surprisingly, </a:t>
            </a:r>
            <a:r>
              <a:rPr lang="en-US" dirty="0">
                <a:ea typeface="+mn-lt"/>
                <a:cs typeface="+mn-lt"/>
              </a:rPr>
              <a:t>"Health &amp; Medical Sciences" participants, on average, placed higher importance on same-religion matches.</a:t>
            </a:r>
            <a:endParaRPr lang="en-US" b="1" dirty="0"/>
          </a:p>
          <a:p>
            <a:pPr marL="0" indent="0">
              <a:buNone/>
            </a:pPr>
            <a:r>
              <a:rPr lang="en-US" dirty="0"/>
              <a:t>- Females seem to care more about having the same religion as their partner.</a:t>
            </a:r>
          </a:p>
          <a:p>
            <a:endParaRPr lang="en-US" dirty="0"/>
          </a:p>
        </p:txBody>
      </p:sp>
      <p:pic>
        <p:nvPicPr>
          <p:cNvPr id="4" name="Picture 3" descr="A graph of different colored bars&#10;&#10;AI-generated content may be incorrect.">
            <a:extLst>
              <a:ext uri="{FF2B5EF4-FFF2-40B4-BE49-F238E27FC236}">
                <a16:creationId xmlns:a16="http://schemas.microsoft.com/office/drawing/2014/main" id="{BBD75F66-63E5-CB25-311E-CE17E2B72C64}"/>
              </a:ext>
            </a:extLst>
          </p:cNvPr>
          <p:cNvPicPr>
            <a:picLocks noChangeAspect="1"/>
          </p:cNvPicPr>
          <p:nvPr/>
        </p:nvPicPr>
        <p:blipFill>
          <a:blip r:embed="rId2"/>
          <a:stretch>
            <a:fillRect/>
          </a:stretch>
        </p:blipFill>
        <p:spPr>
          <a:xfrm>
            <a:off x="5219352" y="1324672"/>
            <a:ext cx="6734175" cy="3390900"/>
          </a:xfrm>
          <a:prstGeom prst="rect">
            <a:avLst/>
          </a:prstGeom>
        </p:spPr>
      </p:pic>
    </p:spTree>
    <p:extLst>
      <p:ext uri="{BB962C8B-B14F-4D97-AF65-F5344CB8AC3E}">
        <p14:creationId xmlns:p14="http://schemas.microsoft.com/office/powerpoint/2010/main" val="2846469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DAFE-AB3A-A7AB-8205-539B5E70B4B0}"/>
              </a:ext>
            </a:extLst>
          </p:cNvPr>
          <p:cNvSpPr>
            <a:spLocks noGrp="1"/>
          </p:cNvSpPr>
          <p:nvPr>
            <p:ph type="title"/>
          </p:nvPr>
        </p:nvSpPr>
        <p:spPr>
          <a:xfrm>
            <a:off x="1219200" y="365125"/>
            <a:ext cx="9493249" cy="750927"/>
          </a:xfrm>
        </p:spPr>
        <p:txBody>
          <a:bodyPr>
            <a:normAutofit/>
          </a:bodyPr>
          <a:lstStyle/>
          <a:p>
            <a:r>
              <a:rPr lang="en-US" sz="3200" i="0" dirty="0">
                <a:ea typeface="+mj-lt"/>
                <a:cs typeface="+mj-lt"/>
              </a:rPr>
              <a:t>Power BI Report: Hobbies Analysis – Overview(I)</a:t>
            </a:r>
            <a:endParaRPr lang="en-US" sz="3200" dirty="0"/>
          </a:p>
        </p:txBody>
      </p:sp>
      <p:sp>
        <p:nvSpPr>
          <p:cNvPr id="3" name="Content Placeholder 2">
            <a:extLst>
              <a:ext uri="{FF2B5EF4-FFF2-40B4-BE49-F238E27FC236}">
                <a16:creationId xmlns:a16="http://schemas.microsoft.com/office/drawing/2014/main" id="{7B48667D-31F2-5E80-AE17-7D17C55D3A9A}"/>
              </a:ext>
            </a:extLst>
          </p:cNvPr>
          <p:cNvSpPr>
            <a:spLocks noGrp="1"/>
          </p:cNvSpPr>
          <p:nvPr>
            <p:ph idx="1"/>
          </p:nvPr>
        </p:nvSpPr>
        <p:spPr>
          <a:xfrm>
            <a:off x="1144859" y="1379472"/>
            <a:ext cx="4010567" cy="4857775"/>
          </a:xfrm>
        </p:spPr>
        <p:txBody>
          <a:bodyPr vert="horz" lIns="91440" tIns="45720" rIns="91440" bIns="45720" rtlCol="0" anchor="t">
            <a:normAutofit/>
          </a:bodyPr>
          <a:lstStyle/>
          <a:p>
            <a:r>
              <a:rPr lang="en-US" b="1" dirty="0">
                <a:ea typeface="+mn-lt"/>
                <a:cs typeface="+mn-lt"/>
              </a:rPr>
              <a:t>Interests Correlation and Matches:</a:t>
            </a:r>
            <a:endParaRPr lang="en-US"/>
          </a:p>
          <a:p>
            <a:pPr marL="0" indent="0">
              <a:buNone/>
            </a:pPr>
            <a:r>
              <a:rPr lang="en-US" b="1" dirty="0"/>
              <a:t>- </a:t>
            </a:r>
            <a:r>
              <a:rPr lang="en-US" dirty="0">
                <a:ea typeface="+mn-lt"/>
                <a:cs typeface="+mn-lt"/>
              </a:rPr>
              <a:t>A strong positive correlation exists between shared interests and the number of matches.</a:t>
            </a:r>
            <a:endParaRPr lang="en-US" dirty="0"/>
          </a:p>
        </p:txBody>
      </p:sp>
      <p:pic>
        <p:nvPicPr>
          <p:cNvPr id="4" name="Picture 3" descr="A graph of a graph&#10;&#10;AI-generated content may be incorrect.">
            <a:extLst>
              <a:ext uri="{FF2B5EF4-FFF2-40B4-BE49-F238E27FC236}">
                <a16:creationId xmlns:a16="http://schemas.microsoft.com/office/drawing/2014/main" id="{04820B69-9592-5879-F53D-DB477B6BE5F0}"/>
              </a:ext>
            </a:extLst>
          </p:cNvPr>
          <p:cNvPicPr>
            <a:picLocks noChangeAspect="1"/>
          </p:cNvPicPr>
          <p:nvPr/>
        </p:nvPicPr>
        <p:blipFill>
          <a:blip r:embed="rId2"/>
          <a:stretch>
            <a:fillRect/>
          </a:stretch>
        </p:blipFill>
        <p:spPr>
          <a:xfrm>
            <a:off x="5963928" y="1377756"/>
            <a:ext cx="3590925" cy="3228975"/>
          </a:xfrm>
          <a:prstGeom prst="rect">
            <a:avLst/>
          </a:prstGeom>
        </p:spPr>
      </p:pic>
    </p:spTree>
    <p:extLst>
      <p:ext uri="{BB962C8B-B14F-4D97-AF65-F5344CB8AC3E}">
        <p14:creationId xmlns:p14="http://schemas.microsoft.com/office/powerpoint/2010/main" val="415862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C3095-073E-87C2-A64C-FB8F0127916F}"/>
              </a:ext>
            </a:extLst>
          </p:cNvPr>
          <p:cNvSpPr>
            <a:spLocks noGrp="1"/>
          </p:cNvSpPr>
          <p:nvPr>
            <p:ph type="title"/>
          </p:nvPr>
        </p:nvSpPr>
        <p:spPr>
          <a:xfrm>
            <a:off x="1219200" y="365125"/>
            <a:ext cx="9493249" cy="1215560"/>
          </a:xfrm>
        </p:spPr>
        <p:txBody>
          <a:bodyPr/>
          <a:lstStyle/>
          <a:p>
            <a:r>
              <a:rPr lang="en-US" sz="3200" i="0" dirty="0"/>
              <a:t>Power BI Report: Hobbies Analysis – Overview(II)</a:t>
            </a:r>
            <a:endParaRPr lang="en-US" sz="3200" i="0"/>
          </a:p>
          <a:p>
            <a:endParaRPr lang="en-US" sz="3200" dirty="0"/>
          </a:p>
        </p:txBody>
      </p:sp>
      <p:sp>
        <p:nvSpPr>
          <p:cNvPr id="3" name="Content Placeholder 2">
            <a:extLst>
              <a:ext uri="{FF2B5EF4-FFF2-40B4-BE49-F238E27FC236}">
                <a16:creationId xmlns:a16="http://schemas.microsoft.com/office/drawing/2014/main" id="{C40E3A64-74DA-BAE7-AA3F-5CEE21165BD4}"/>
              </a:ext>
            </a:extLst>
          </p:cNvPr>
          <p:cNvSpPr>
            <a:spLocks noGrp="1"/>
          </p:cNvSpPr>
          <p:nvPr>
            <p:ph idx="1"/>
          </p:nvPr>
        </p:nvSpPr>
        <p:spPr>
          <a:xfrm>
            <a:off x="1219200" y="1267959"/>
            <a:ext cx="10645543" cy="1438069"/>
          </a:xfrm>
        </p:spPr>
        <p:txBody>
          <a:bodyPr vert="horz" lIns="91440" tIns="45720" rIns="91440" bIns="45720" rtlCol="0" anchor="t">
            <a:normAutofit/>
          </a:bodyPr>
          <a:lstStyle/>
          <a:p>
            <a:r>
              <a:rPr lang="en-US" b="1" dirty="0">
                <a:ea typeface="+mn-lt"/>
                <a:cs typeface="+mn-lt"/>
              </a:rPr>
              <a:t>Match count by individual hobbies:</a:t>
            </a:r>
            <a:endParaRPr lang="en-US" b="1"/>
          </a:p>
          <a:p>
            <a:pPr marL="0" indent="0">
              <a:buNone/>
            </a:pPr>
            <a:r>
              <a:rPr lang="en-US" dirty="0"/>
              <a:t>- </a:t>
            </a:r>
            <a:r>
              <a:rPr lang="en-US" dirty="0">
                <a:ea typeface="+mn-lt"/>
                <a:cs typeface="+mn-lt"/>
              </a:rPr>
              <a:t>For most hobbies (e.g., Yoga, Theater, Reading, Movies, Art, Clubbing), higher engagement scores generally lead to more matches. The only exception seems to be Gaming, where higher scores lead to less matches.</a:t>
            </a:r>
            <a:endParaRPr lang="en-US" dirty="0"/>
          </a:p>
        </p:txBody>
      </p:sp>
      <p:pic>
        <p:nvPicPr>
          <p:cNvPr id="4" name="Picture 3">
            <a:extLst>
              <a:ext uri="{FF2B5EF4-FFF2-40B4-BE49-F238E27FC236}">
                <a16:creationId xmlns:a16="http://schemas.microsoft.com/office/drawing/2014/main" id="{C12A9136-01F7-DE12-00E8-67D67CAE7347}"/>
              </a:ext>
            </a:extLst>
          </p:cNvPr>
          <p:cNvPicPr>
            <a:picLocks noChangeAspect="1"/>
          </p:cNvPicPr>
          <p:nvPr/>
        </p:nvPicPr>
        <p:blipFill>
          <a:blip r:embed="rId2"/>
          <a:stretch>
            <a:fillRect/>
          </a:stretch>
        </p:blipFill>
        <p:spPr>
          <a:xfrm>
            <a:off x="1217341" y="3263537"/>
            <a:ext cx="10649416" cy="2932876"/>
          </a:xfrm>
          <a:prstGeom prst="rect">
            <a:avLst/>
          </a:prstGeom>
        </p:spPr>
      </p:pic>
    </p:spTree>
    <p:extLst>
      <p:ext uri="{BB962C8B-B14F-4D97-AF65-F5344CB8AC3E}">
        <p14:creationId xmlns:p14="http://schemas.microsoft.com/office/powerpoint/2010/main" val="3068394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070F-5D3F-FFA6-2E00-9A2D13AC826A}"/>
              </a:ext>
            </a:extLst>
          </p:cNvPr>
          <p:cNvSpPr>
            <a:spLocks noGrp="1"/>
          </p:cNvSpPr>
          <p:nvPr>
            <p:ph type="title"/>
          </p:nvPr>
        </p:nvSpPr>
        <p:spPr>
          <a:xfrm>
            <a:off x="1219200" y="365125"/>
            <a:ext cx="9493249" cy="760218"/>
          </a:xfrm>
        </p:spPr>
        <p:txBody>
          <a:bodyPr>
            <a:normAutofit fontScale="90000"/>
          </a:bodyPr>
          <a:lstStyle/>
          <a:p>
            <a:br>
              <a:rPr lang="en-US" sz="3200" i="0" dirty="0"/>
            </a:br>
            <a:br>
              <a:rPr lang="en-US" sz="3200" i="0" dirty="0"/>
            </a:br>
            <a:r>
              <a:rPr lang="en-US" sz="3200" i="0" dirty="0"/>
              <a:t>Power BI Report: Hobbies Analysis(III)</a:t>
            </a:r>
          </a:p>
        </p:txBody>
      </p:sp>
      <p:sp>
        <p:nvSpPr>
          <p:cNvPr id="3" name="Content Placeholder 2">
            <a:extLst>
              <a:ext uri="{FF2B5EF4-FFF2-40B4-BE49-F238E27FC236}">
                <a16:creationId xmlns:a16="http://schemas.microsoft.com/office/drawing/2014/main" id="{DE6A2236-0822-3896-6D53-29E82EACE5C4}"/>
              </a:ext>
            </a:extLst>
          </p:cNvPr>
          <p:cNvSpPr>
            <a:spLocks noGrp="1"/>
          </p:cNvSpPr>
          <p:nvPr>
            <p:ph idx="1"/>
          </p:nvPr>
        </p:nvSpPr>
        <p:spPr>
          <a:xfrm>
            <a:off x="1219200" y="1351593"/>
            <a:ext cx="10849982" cy="1391607"/>
          </a:xfrm>
        </p:spPr>
        <p:txBody>
          <a:bodyPr vert="horz" lIns="91440" tIns="45720" rIns="91440" bIns="45720" rtlCol="0" anchor="t">
            <a:normAutofit/>
          </a:bodyPr>
          <a:lstStyle/>
          <a:p>
            <a:r>
              <a:rPr lang="en-US" b="1" dirty="0">
                <a:ea typeface="+mn-lt"/>
                <a:cs typeface="+mn-lt"/>
              </a:rPr>
              <a:t>Average preference of hobbies by professional field:</a:t>
            </a:r>
            <a:endParaRPr lang="en-US" dirty="0"/>
          </a:p>
          <a:p>
            <a:pPr marL="0" indent="0">
              <a:buNone/>
            </a:pPr>
            <a:r>
              <a:rPr lang="en-US" dirty="0">
                <a:ea typeface="+mn-lt"/>
                <a:cs typeface="+mn-lt"/>
              </a:rPr>
              <a:t>- Preferences for hobbies vary significantly across professional fields. For instance, "Arts, Literature &amp; Media" shows high preference for "Reading" (8.63), while "Environmental &amp; Climate Studies" prefers "Hiking" (8.69).</a:t>
            </a:r>
            <a:endParaRPr lang="en-US" b="1" dirty="0"/>
          </a:p>
        </p:txBody>
      </p:sp>
      <p:pic>
        <p:nvPicPr>
          <p:cNvPr id="4" name="Picture 3" descr="A screenshot of a graph&#10;&#10;AI-generated content may be incorrect.">
            <a:extLst>
              <a:ext uri="{FF2B5EF4-FFF2-40B4-BE49-F238E27FC236}">
                <a16:creationId xmlns:a16="http://schemas.microsoft.com/office/drawing/2014/main" id="{D4B5E009-7C74-2288-0EAB-36B70B31B779}"/>
              </a:ext>
            </a:extLst>
          </p:cNvPr>
          <p:cNvPicPr>
            <a:picLocks noChangeAspect="1"/>
          </p:cNvPicPr>
          <p:nvPr/>
        </p:nvPicPr>
        <p:blipFill>
          <a:blip r:embed="rId2"/>
          <a:stretch>
            <a:fillRect/>
          </a:stretch>
        </p:blipFill>
        <p:spPr>
          <a:xfrm>
            <a:off x="1218968" y="2892348"/>
            <a:ext cx="10534650" cy="2095500"/>
          </a:xfrm>
          <a:prstGeom prst="rect">
            <a:avLst/>
          </a:prstGeom>
        </p:spPr>
      </p:pic>
    </p:spTree>
    <p:extLst>
      <p:ext uri="{BB962C8B-B14F-4D97-AF65-F5344CB8AC3E}">
        <p14:creationId xmlns:p14="http://schemas.microsoft.com/office/powerpoint/2010/main" val="1090122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5D153-83B4-BC46-7299-B7D089803700}"/>
              </a:ext>
            </a:extLst>
          </p:cNvPr>
          <p:cNvSpPr>
            <a:spLocks noGrp="1"/>
          </p:cNvSpPr>
          <p:nvPr>
            <p:ph type="title"/>
          </p:nvPr>
        </p:nvSpPr>
        <p:spPr>
          <a:xfrm>
            <a:off x="1219200" y="365125"/>
            <a:ext cx="9493249" cy="583658"/>
          </a:xfrm>
        </p:spPr>
        <p:txBody>
          <a:bodyPr>
            <a:normAutofit fontScale="90000"/>
          </a:bodyPr>
          <a:lstStyle/>
          <a:p>
            <a:br>
              <a:rPr lang="en-US" sz="2900" i="0" dirty="0"/>
            </a:br>
            <a:br>
              <a:rPr lang="en-US" sz="2900" i="0" dirty="0"/>
            </a:br>
            <a:r>
              <a:rPr lang="en-US" sz="2900" i="0" dirty="0"/>
              <a:t>Power BI Report: Hobbies Analysis(IV)</a:t>
            </a:r>
          </a:p>
        </p:txBody>
      </p:sp>
      <p:sp>
        <p:nvSpPr>
          <p:cNvPr id="3" name="Content Placeholder 2">
            <a:extLst>
              <a:ext uri="{FF2B5EF4-FFF2-40B4-BE49-F238E27FC236}">
                <a16:creationId xmlns:a16="http://schemas.microsoft.com/office/drawing/2014/main" id="{5B5D2FD4-61C5-BE5D-698D-2571649AF231}"/>
              </a:ext>
            </a:extLst>
          </p:cNvPr>
          <p:cNvSpPr>
            <a:spLocks noGrp="1"/>
          </p:cNvSpPr>
          <p:nvPr>
            <p:ph idx="1"/>
          </p:nvPr>
        </p:nvSpPr>
        <p:spPr>
          <a:xfrm>
            <a:off x="1219200" y="1323715"/>
            <a:ext cx="10747762" cy="1568168"/>
          </a:xfrm>
        </p:spPr>
        <p:txBody>
          <a:bodyPr vert="horz" lIns="91440" tIns="45720" rIns="91440" bIns="45720" rtlCol="0" anchor="t">
            <a:normAutofit fontScale="92500" lnSpcReduction="20000"/>
          </a:bodyPr>
          <a:lstStyle/>
          <a:p>
            <a:r>
              <a:rPr lang="en-US" b="1" dirty="0">
                <a:ea typeface="+mn-lt"/>
                <a:cs typeface="+mn-lt"/>
              </a:rPr>
              <a:t>Match rate by hobby:</a:t>
            </a:r>
            <a:endParaRPr lang="en-US"/>
          </a:p>
          <a:p>
            <a:pPr marL="0" indent="0">
              <a:buNone/>
            </a:pPr>
            <a:r>
              <a:rPr lang="en-US" dirty="0"/>
              <a:t>- People from Environmental &amp; Climate studies with a high interest in clubbing seems to have one of the highest match rate.</a:t>
            </a:r>
          </a:p>
          <a:p>
            <a:pPr marL="0" indent="0">
              <a:buNone/>
            </a:pPr>
            <a:r>
              <a:rPr lang="en-US" b="1" dirty="0"/>
              <a:t>- </a:t>
            </a:r>
            <a:r>
              <a:rPr lang="en-US" dirty="0"/>
              <a:t>The preferred hobbies of people from Arts, Literature &amp; Media and STEM seem to not matter that much in their chance to get a match.</a:t>
            </a:r>
          </a:p>
        </p:txBody>
      </p:sp>
      <p:pic>
        <p:nvPicPr>
          <p:cNvPr id="4" name="Picture 3" descr="A screenshot of a computer&#10;&#10;AI-generated content may be incorrect.">
            <a:extLst>
              <a:ext uri="{FF2B5EF4-FFF2-40B4-BE49-F238E27FC236}">
                <a16:creationId xmlns:a16="http://schemas.microsoft.com/office/drawing/2014/main" id="{ACE33241-C2E3-15CF-4812-9CB511F9CA63}"/>
              </a:ext>
            </a:extLst>
          </p:cNvPr>
          <p:cNvPicPr>
            <a:picLocks noChangeAspect="1"/>
          </p:cNvPicPr>
          <p:nvPr/>
        </p:nvPicPr>
        <p:blipFill>
          <a:blip r:embed="rId2"/>
          <a:stretch>
            <a:fillRect/>
          </a:stretch>
        </p:blipFill>
        <p:spPr>
          <a:xfrm>
            <a:off x="1215367" y="3334796"/>
            <a:ext cx="10114389" cy="1944727"/>
          </a:xfrm>
          <a:prstGeom prst="rect">
            <a:avLst/>
          </a:prstGeom>
        </p:spPr>
      </p:pic>
    </p:spTree>
    <p:extLst>
      <p:ext uri="{BB962C8B-B14F-4D97-AF65-F5344CB8AC3E}">
        <p14:creationId xmlns:p14="http://schemas.microsoft.com/office/powerpoint/2010/main" val="4026730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58C2B-5F7C-951C-0CC3-8F10262C20AD}"/>
              </a:ext>
            </a:extLst>
          </p:cNvPr>
          <p:cNvSpPr>
            <a:spLocks noGrp="1"/>
          </p:cNvSpPr>
          <p:nvPr>
            <p:ph type="title"/>
          </p:nvPr>
        </p:nvSpPr>
        <p:spPr/>
        <p:txBody>
          <a:bodyPr/>
          <a:lstStyle/>
          <a:p>
            <a:r>
              <a:rPr lang="en-US" i="0" dirty="0">
                <a:ea typeface="+mj-lt"/>
                <a:cs typeface="+mj-lt"/>
              </a:rPr>
              <a:t>Introduction &amp; Project Overview</a:t>
            </a:r>
            <a:endParaRPr lang="en-US" dirty="0"/>
          </a:p>
        </p:txBody>
      </p:sp>
      <p:sp>
        <p:nvSpPr>
          <p:cNvPr id="3" name="Content Placeholder 2">
            <a:extLst>
              <a:ext uri="{FF2B5EF4-FFF2-40B4-BE49-F238E27FC236}">
                <a16:creationId xmlns:a16="http://schemas.microsoft.com/office/drawing/2014/main" id="{A3BD449C-BD69-4B99-FA21-479AA2162BA2}"/>
              </a:ext>
            </a:extLst>
          </p:cNvPr>
          <p:cNvSpPr>
            <a:spLocks noGrp="1"/>
          </p:cNvSpPr>
          <p:nvPr>
            <p:ph idx="1"/>
          </p:nvPr>
        </p:nvSpPr>
        <p:spPr/>
        <p:txBody>
          <a:bodyPr vert="horz" lIns="91440" tIns="45720" rIns="91440" bIns="45720" rtlCol="0" anchor="t">
            <a:normAutofit/>
          </a:bodyPr>
          <a:lstStyle/>
          <a:p>
            <a:r>
              <a:rPr lang="en-US" b="1" dirty="0">
                <a:ea typeface="+mn-lt"/>
                <a:cs typeface="+mn-lt"/>
              </a:rPr>
              <a:t>Project Goal:</a:t>
            </a:r>
            <a:r>
              <a:rPr lang="en-US" dirty="0">
                <a:ea typeface="+mn-lt"/>
                <a:cs typeface="+mn-lt"/>
              </a:rPr>
              <a:t> Analyze a speed dating dataset to uncover patterns, predict match outcomes, and visualize key insights.</a:t>
            </a:r>
          </a:p>
          <a:p>
            <a:r>
              <a:rPr lang="en-US" b="1" dirty="0">
                <a:ea typeface="+mn-lt"/>
                <a:cs typeface="+mn-lt"/>
              </a:rPr>
              <a:t>Tools Used:</a:t>
            </a:r>
            <a:endParaRPr lang="en-US" dirty="0"/>
          </a:p>
          <a:p>
            <a:r>
              <a:rPr lang="en-US" dirty="0" err="1">
                <a:ea typeface="+mn-lt"/>
                <a:cs typeface="+mn-lt"/>
              </a:rPr>
              <a:t>Jupyter</a:t>
            </a:r>
            <a:r>
              <a:rPr lang="en-US" dirty="0">
                <a:ea typeface="+mn-lt"/>
                <a:cs typeface="+mn-lt"/>
              </a:rPr>
              <a:t> Notebook (Python for data preprocessing, feature engineering, and model training)</a:t>
            </a:r>
            <a:endParaRPr lang="en-US" dirty="0"/>
          </a:p>
          <a:p>
            <a:r>
              <a:rPr lang="en-US" dirty="0">
                <a:ea typeface="+mn-lt"/>
                <a:cs typeface="+mn-lt"/>
              </a:rPr>
              <a:t>Power BI (for interactive data visualization and reporting)</a:t>
            </a:r>
            <a:endParaRPr lang="en-US" dirty="0"/>
          </a:p>
        </p:txBody>
      </p:sp>
    </p:spTree>
    <p:extLst>
      <p:ext uri="{BB962C8B-B14F-4D97-AF65-F5344CB8AC3E}">
        <p14:creationId xmlns:p14="http://schemas.microsoft.com/office/powerpoint/2010/main" val="1866507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69746-BBD1-3DE8-1588-D7482DB2853B}"/>
              </a:ext>
            </a:extLst>
          </p:cNvPr>
          <p:cNvSpPr>
            <a:spLocks noGrp="1"/>
          </p:cNvSpPr>
          <p:nvPr>
            <p:ph type="title"/>
          </p:nvPr>
        </p:nvSpPr>
        <p:spPr>
          <a:xfrm>
            <a:off x="1219200" y="365125"/>
            <a:ext cx="9493249" cy="630122"/>
          </a:xfrm>
        </p:spPr>
        <p:txBody>
          <a:bodyPr>
            <a:normAutofit fontScale="90000"/>
          </a:bodyPr>
          <a:lstStyle/>
          <a:p>
            <a:br>
              <a:rPr lang="en-US" sz="2600" i="0" dirty="0"/>
            </a:br>
            <a:br>
              <a:rPr lang="en-US" sz="2600" i="0" dirty="0"/>
            </a:br>
            <a:r>
              <a:rPr lang="en-US" sz="2600" i="0" dirty="0"/>
              <a:t>Power BI Report: Hobbies Analysis(V)</a:t>
            </a:r>
          </a:p>
        </p:txBody>
      </p:sp>
      <p:sp>
        <p:nvSpPr>
          <p:cNvPr id="3" name="Content Placeholder 2">
            <a:extLst>
              <a:ext uri="{FF2B5EF4-FFF2-40B4-BE49-F238E27FC236}">
                <a16:creationId xmlns:a16="http://schemas.microsoft.com/office/drawing/2014/main" id="{1737FC54-B988-1EB7-47DB-2D0C44885768}"/>
              </a:ext>
            </a:extLst>
          </p:cNvPr>
          <p:cNvSpPr>
            <a:spLocks noGrp="1"/>
          </p:cNvSpPr>
          <p:nvPr>
            <p:ph idx="1"/>
          </p:nvPr>
        </p:nvSpPr>
        <p:spPr>
          <a:xfrm>
            <a:off x="1219200" y="1444520"/>
            <a:ext cx="5051348" cy="4829898"/>
          </a:xfrm>
        </p:spPr>
        <p:txBody>
          <a:bodyPr vert="horz" lIns="91440" tIns="45720" rIns="91440" bIns="45720" rtlCol="0" anchor="t">
            <a:normAutofit/>
          </a:bodyPr>
          <a:lstStyle/>
          <a:p>
            <a:r>
              <a:rPr lang="en-US" b="1" dirty="0">
                <a:ea typeface="+mn-lt"/>
                <a:cs typeface="+mn-lt"/>
              </a:rPr>
              <a:t>Overall Correlation of Hobbies with Match Outcome:</a:t>
            </a:r>
            <a:endParaRPr lang="en-US"/>
          </a:p>
          <a:p>
            <a:pPr marL="0" indent="0">
              <a:buNone/>
            </a:pPr>
            <a:r>
              <a:rPr lang="en-US" b="1" dirty="0"/>
              <a:t>- </a:t>
            </a:r>
            <a:r>
              <a:rPr lang="en-US" dirty="0">
                <a:ea typeface="+mn-lt"/>
                <a:cs typeface="+mn-lt"/>
              </a:rPr>
              <a:t>Highlights that hobbies like Clubbing, Yoga, and Dining have a positive impact on match outcomes, while TV and Movies have a negative impact.</a:t>
            </a:r>
            <a:endParaRPr lang="en-US" b="1" dirty="0"/>
          </a:p>
        </p:txBody>
      </p:sp>
      <p:pic>
        <p:nvPicPr>
          <p:cNvPr id="4" name="Picture 3" descr="A screenshot of a computer&#10;&#10;AI-generated content may be incorrect.">
            <a:extLst>
              <a:ext uri="{FF2B5EF4-FFF2-40B4-BE49-F238E27FC236}">
                <a16:creationId xmlns:a16="http://schemas.microsoft.com/office/drawing/2014/main" id="{1F1EAA80-A43D-71D3-1637-BF62C974E35F}"/>
              </a:ext>
            </a:extLst>
          </p:cNvPr>
          <p:cNvPicPr>
            <a:picLocks noChangeAspect="1"/>
          </p:cNvPicPr>
          <p:nvPr/>
        </p:nvPicPr>
        <p:blipFill>
          <a:blip r:embed="rId2"/>
          <a:stretch>
            <a:fillRect/>
          </a:stretch>
        </p:blipFill>
        <p:spPr>
          <a:xfrm>
            <a:off x="7562734" y="1446871"/>
            <a:ext cx="3013849" cy="4837770"/>
          </a:xfrm>
          <a:prstGeom prst="rect">
            <a:avLst/>
          </a:prstGeom>
        </p:spPr>
      </p:pic>
    </p:spTree>
    <p:extLst>
      <p:ext uri="{BB962C8B-B14F-4D97-AF65-F5344CB8AC3E}">
        <p14:creationId xmlns:p14="http://schemas.microsoft.com/office/powerpoint/2010/main" val="630750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6B4F8-287E-936F-5BE2-89859031B7DB}"/>
              </a:ext>
            </a:extLst>
          </p:cNvPr>
          <p:cNvSpPr>
            <a:spLocks noGrp="1"/>
          </p:cNvSpPr>
          <p:nvPr>
            <p:ph type="title"/>
          </p:nvPr>
        </p:nvSpPr>
        <p:spPr>
          <a:xfrm>
            <a:off x="1219200" y="365125"/>
            <a:ext cx="9493249" cy="713756"/>
          </a:xfrm>
        </p:spPr>
        <p:txBody>
          <a:bodyPr>
            <a:normAutofit/>
          </a:bodyPr>
          <a:lstStyle/>
          <a:p>
            <a:r>
              <a:rPr lang="en-US" sz="3200" i="0" dirty="0">
                <a:ea typeface="+mj-lt"/>
                <a:cs typeface="+mj-lt"/>
              </a:rPr>
              <a:t>Conclusion &amp; Key Takeaways</a:t>
            </a:r>
            <a:endParaRPr lang="en-US" sz="3200" dirty="0"/>
          </a:p>
        </p:txBody>
      </p:sp>
      <p:sp>
        <p:nvSpPr>
          <p:cNvPr id="3" name="Content Placeholder 2">
            <a:extLst>
              <a:ext uri="{FF2B5EF4-FFF2-40B4-BE49-F238E27FC236}">
                <a16:creationId xmlns:a16="http://schemas.microsoft.com/office/drawing/2014/main" id="{5C1C0AFB-FDA5-0833-72D5-93BDD434A137}"/>
              </a:ext>
            </a:extLst>
          </p:cNvPr>
          <p:cNvSpPr>
            <a:spLocks noGrp="1"/>
          </p:cNvSpPr>
          <p:nvPr>
            <p:ph idx="1"/>
          </p:nvPr>
        </p:nvSpPr>
        <p:spPr>
          <a:xfrm>
            <a:off x="1135566" y="1407350"/>
            <a:ext cx="10636250" cy="4839191"/>
          </a:xfrm>
        </p:spPr>
        <p:txBody>
          <a:bodyPr vert="horz" lIns="91440" tIns="45720" rIns="91440" bIns="45720" rtlCol="0" anchor="t">
            <a:normAutofit/>
          </a:bodyPr>
          <a:lstStyle/>
          <a:p>
            <a:r>
              <a:rPr lang="en-US" b="1" dirty="0">
                <a:ea typeface="+mn-lt"/>
                <a:cs typeface="+mn-lt"/>
              </a:rPr>
              <a:t>Key Factors for Matches:</a:t>
            </a:r>
            <a:endParaRPr lang="en-US" dirty="0"/>
          </a:p>
          <a:p>
            <a:pPr marL="0" indent="0">
              <a:buNone/>
            </a:pPr>
            <a:r>
              <a:rPr lang="en-US" sz="1200" b="1" dirty="0">
                <a:ea typeface="+mn-lt"/>
                <a:cs typeface="+mn-lt"/>
              </a:rPr>
              <a:t>Age Difference:</a:t>
            </a:r>
            <a:r>
              <a:rPr lang="en-US" sz="1200" dirty="0">
                <a:ea typeface="+mn-lt"/>
                <a:cs typeface="+mn-lt"/>
              </a:rPr>
              <a:t> Smaller age differences are highly correlated with matches.</a:t>
            </a:r>
            <a:endParaRPr lang="en-US" sz="1200" dirty="0"/>
          </a:p>
          <a:p>
            <a:pPr marL="0" indent="0">
              <a:buNone/>
            </a:pPr>
            <a:r>
              <a:rPr lang="en-US" sz="1200" b="1" dirty="0">
                <a:ea typeface="+mn-lt"/>
                <a:cs typeface="+mn-lt"/>
              </a:rPr>
              <a:t>Race:</a:t>
            </a:r>
            <a:r>
              <a:rPr lang="en-US" sz="1200" dirty="0">
                <a:ea typeface="+mn-lt"/>
                <a:cs typeface="+mn-lt"/>
              </a:rPr>
              <a:t> While a notable percentage of matches occur within the same race, a larger percentage occur across different races.</a:t>
            </a:r>
            <a:endParaRPr lang="en-US" dirty="0"/>
          </a:p>
          <a:p>
            <a:pPr marL="0" indent="0">
              <a:buNone/>
            </a:pPr>
            <a:r>
              <a:rPr lang="en-US" sz="1200" b="1" dirty="0">
                <a:ea typeface="+mn-lt"/>
                <a:cs typeface="+mn-lt"/>
              </a:rPr>
              <a:t>Traits: </a:t>
            </a:r>
            <a:r>
              <a:rPr lang="en-US" sz="1200" dirty="0">
                <a:ea typeface="+mn-lt"/>
                <a:cs typeface="+mn-lt"/>
              </a:rPr>
              <a:t>Attractiveness is a significant factor in match likelihood.</a:t>
            </a:r>
            <a:endParaRPr lang="en-US" sz="1200" dirty="0"/>
          </a:p>
          <a:p>
            <a:pPr marL="0" indent="0">
              <a:buNone/>
            </a:pPr>
            <a:r>
              <a:rPr lang="en-US" sz="1200" b="1" dirty="0">
                <a:ea typeface="+mn-lt"/>
                <a:cs typeface="+mn-lt"/>
              </a:rPr>
              <a:t>Shared Interests:</a:t>
            </a:r>
            <a:r>
              <a:rPr lang="en-US" sz="1200" dirty="0">
                <a:ea typeface="+mn-lt"/>
                <a:cs typeface="+mn-lt"/>
              </a:rPr>
              <a:t> High correlation in interests strongly increases the chance of a match.</a:t>
            </a:r>
            <a:endParaRPr lang="en-US" sz="1200"/>
          </a:p>
          <a:p>
            <a:pPr marL="0" indent="0">
              <a:buNone/>
            </a:pPr>
            <a:r>
              <a:rPr lang="en-US" sz="1200" b="1" dirty="0">
                <a:ea typeface="+mn-lt"/>
                <a:cs typeface="+mn-lt"/>
              </a:rPr>
              <a:t>Professional Fields:</a:t>
            </a:r>
            <a:r>
              <a:rPr lang="en-US" sz="1200" dirty="0">
                <a:ea typeface="+mn-lt"/>
                <a:cs typeface="+mn-lt"/>
              </a:rPr>
              <a:t> Certain fields (e.g., Business, Social Sciences, Health) have higher overall match counts.</a:t>
            </a:r>
            <a:endParaRPr lang="en-US" sz="1200"/>
          </a:p>
          <a:p>
            <a:pPr marL="0" indent="0">
              <a:buNone/>
            </a:pPr>
            <a:r>
              <a:rPr lang="en-US" sz="1200" b="1" dirty="0">
                <a:ea typeface="+mn-lt"/>
                <a:cs typeface="+mn-lt"/>
              </a:rPr>
              <a:t>Hobbies:</a:t>
            </a:r>
            <a:r>
              <a:rPr lang="en-US" sz="1200" dirty="0">
                <a:ea typeface="+mn-lt"/>
                <a:cs typeface="+mn-lt"/>
              </a:rPr>
              <a:t> Engaging in active/social hobbies (Clubbing, Yoga, Dining) positively correlates with matches, while passive hobbies (TV, Movies) show a negative correlation.</a:t>
            </a:r>
            <a:endParaRPr lang="en-US" sz="1200" dirty="0"/>
          </a:p>
        </p:txBody>
      </p:sp>
    </p:spTree>
    <p:extLst>
      <p:ext uri="{BB962C8B-B14F-4D97-AF65-F5344CB8AC3E}">
        <p14:creationId xmlns:p14="http://schemas.microsoft.com/office/powerpoint/2010/main" val="957400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CC0F-8C70-677B-E3C5-091D4203E26E}"/>
              </a:ext>
            </a:extLst>
          </p:cNvPr>
          <p:cNvSpPr>
            <a:spLocks noGrp="1"/>
          </p:cNvSpPr>
          <p:nvPr>
            <p:ph type="title"/>
          </p:nvPr>
        </p:nvSpPr>
        <p:spPr/>
        <p:txBody>
          <a:bodyPr/>
          <a:lstStyle/>
          <a:p>
            <a:r>
              <a:rPr lang="en-US" i="0" dirty="0">
                <a:ea typeface="+mj-lt"/>
                <a:cs typeface="+mj-lt"/>
              </a:rPr>
              <a:t>Data Preprocessing (</a:t>
            </a:r>
            <a:r>
              <a:rPr lang="en-US" i="0" dirty="0" err="1">
                <a:ea typeface="+mj-lt"/>
                <a:cs typeface="+mj-lt"/>
              </a:rPr>
              <a:t>Jupyter</a:t>
            </a:r>
            <a:r>
              <a:rPr lang="en-US" i="0" dirty="0">
                <a:ea typeface="+mj-lt"/>
                <a:cs typeface="+mj-lt"/>
              </a:rPr>
              <a:t> Notebook)</a:t>
            </a:r>
            <a:endParaRPr lang="en-US" dirty="0"/>
          </a:p>
        </p:txBody>
      </p:sp>
      <p:sp>
        <p:nvSpPr>
          <p:cNvPr id="3" name="Content Placeholder 2">
            <a:extLst>
              <a:ext uri="{FF2B5EF4-FFF2-40B4-BE49-F238E27FC236}">
                <a16:creationId xmlns:a16="http://schemas.microsoft.com/office/drawing/2014/main" id="{D8F52BBA-F630-5452-5380-DDA0EDE29095}"/>
              </a:ext>
            </a:extLst>
          </p:cNvPr>
          <p:cNvSpPr>
            <a:spLocks noGrp="1"/>
          </p:cNvSpPr>
          <p:nvPr>
            <p:ph idx="1"/>
          </p:nvPr>
        </p:nvSpPr>
        <p:spPr/>
        <p:txBody>
          <a:bodyPr vert="horz" lIns="91440" tIns="45720" rIns="91440" bIns="45720" rtlCol="0" anchor="t">
            <a:normAutofit/>
          </a:bodyPr>
          <a:lstStyle/>
          <a:p>
            <a:r>
              <a:rPr lang="en-US" b="1" dirty="0">
                <a:ea typeface="+mn-lt"/>
                <a:cs typeface="+mn-lt"/>
              </a:rPr>
              <a:t>Initial Data Loading</a:t>
            </a:r>
          </a:p>
          <a:p>
            <a:r>
              <a:rPr lang="en-US" b="1" dirty="0">
                <a:ea typeface="+mn-lt"/>
                <a:cs typeface="+mn-lt"/>
              </a:rPr>
              <a:t>Handling String Data</a:t>
            </a:r>
          </a:p>
          <a:p>
            <a:r>
              <a:rPr lang="en-US" b="1" dirty="0">
                <a:ea typeface="+mn-lt"/>
                <a:cs typeface="+mn-lt"/>
              </a:rPr>
              <a:t>Categorize professional fields</a:t>
            </a:r>
            <a:r>
              <a:rPr lang="en-US" dirty="0">
                <a:ea typeface="+mn-lt"/>
                <a:cs typeface="+mn-lt"/>
              </a:rPr>
              <a:t> - Grouped diverse field entries into broader, more manageable categories, such as:</a:t>
            </a:r>
          </a:p>
          <a:p>
            <a:pPr marL="0" indent="0">
              <a:buNone/>
            </a:pPr>
            <a:r>
              <a:rPr lang="en-US" dirty="0">
                <a:ea typeface="+mn-lt"/>
                <a:cs typeface="+mn-lt"/>
              </a:rPr>
              <a:t>categories = { "Health &amp; Medical Sciences": ["medicine", "medical", "health", ...], "Business, Finance &amp; Management": ["business", "</a:t>
            </a:r>
            <a:r>
              <a:rPr lang="en-US" err="1">
                <a:ea typeface="+mn-lt"/>
                <a:cs typeface="+mn-lt"/>
              </a:rPr>
              <a:t>mba</a:t>
            </a:r>
            <a:r>
              <a:rPr lang="en-US" dirty="0">
                <a:ea typeface="+mn-lt"/>
                <a:cs typeface="+mn-lt"/>
              </a:rPr>
              <a:t>", "finance", ...], etc. }</a:t>
            </a:r>
          </a:p>
          <a:p>
            <a:r>
              <a:rPr lang="en-US" b="1" dirty="0">
                <a:ea typeface="+mn-lt"/>
                <a:cs typeface="+mn-lt"/>
              </a:rPr>
              <a:t>Feature transformations</a:t>
            </a:r>
            <a:r>
              <a:rPr lang="en-US" dirty="0">
                <a:ea typeface="+mn-lt"/>
                <a:cs typeface="+mn-lt"/>
              </a:rPr>
              <a:t>(</a:t>
            </a:r>
            <a:r>
              <a:rPr lang="en-US" dirty="0" err="1">
                <a:ea typeface="+mn-lt"/>
                <a:cs typeface="+mn-lt"/>
              </a:rPr>
              <a:t>Ex:Converted</a:t>
            </a:r>
            <a:r>
              <a:rPr lang="en-US" dirty="0">
                <a:ea typeface="+mn-lt"/>
                <a:cs typeface="+mn-lt"/>
              </a:rPr>
              <a:t> </a:t>
            </a:r>
            <a:r>
              <a:rPr lang="en-US" dirty="0" err="1">
                <a:ea typeface="+mn-lt"/>
                <a:cs typeface="+mn-lt"/>
              </a:rPr>
              <a:t>samerace</a:t>
            </a:r>
            <a:r>
              <a:rPr lang="en-US" dirty="0">
                <a:ea typeface="+mn-lt"/>
                <a:cs typeface="+mn-lt"/>
              </a:rPr>
              <a:t> to integer </a:t>
            </a:r>
            <a:r>
              <a:rPr lang="en-US" dirty="0" err="1">
                <a:ea typeface="+mn-lt"/>
                <a:cs typeface="+mn-lt"/>
              </a:rPr>
              <a:t>type,Calculated</a:t>
            </a:r>
            <a:r>
              <a:rPr lang="en-US" dirty="0">
                <a:ea typeface="+mn-lt"/>
                <a:cs typeface="+mn-lt"/>
              </a:rPr>
              <a:t> </a:t>
            </a:r>
            <a:r>
              <a:rPr lang="en-US" dirty="0" err="1">
                <a:ea typeface="+mn-lt"/>
                <a:cs typeface="+mn-lt"/>
              </a:rPr>
              <a:t>age_diff</a:t>
            </a:r>
            <a:r>
              <a:rPr lang="en-US" dirty="0">
                <a:ea typeface="+mn-lt"/>
                <a:cs typeface="+mn-lt"/>
              </a:rPr>
              <a:t>)</a:t>
            </a:r>
          </a:p>
          <a:p>
            <a:r>
              <a:rPr lang="en-US" b="1" dirty="0">
                <a:ea typeface="+mn-lt"/>
                <a:cs typeface="+mn-lt"/>
              </a:rPr>
              <a:t>Column Dropping</a:t>
            </a:r>
            <a:r>
              <a:rPr lang="en-US" dirty="0">
                <a:ea typeface="+mn-lt"/>
                <a:cs typeface="+mn-lt"/>
              </a:rPr>
              <a:t>(Ex: </a:t>
            </a:r>
            <a:r>
              <a:rPr lang="en-US" dirty="0" err="1">
                <a:ea typeface="+mn-lt"/>
                <a:cs typeface="+mn-lt"/>
              </a:rPr>
              <a:t>has_null</a:t>
            </a:r>
            <a:r>
              <a:rPr lang="en-US" dirty="0">
                <a:ea typeface="+mn-lt"/>
                <a:cs typeface="+mn-lt"/>
              </a:rPr>
              <a:t>, wave etc.)</a:t>
            </a:r>
            <a:endParaRPr lang="en-US" dirty="0"/>
          </a:p>
          <a:p>
            <a:r>
              <a:rPr lang="en-US" b="1" dirty="0">
                <a:ea typeface="+mn-lt"/>
                <a:cs typeface="+mn-lt"/>
              </a:rPr>
              <a:t>Output: </a:t>
            </a:r>
            <a:r>
              <a:rPr lang="en-US" dirty="0"/>
              <a:t>speed_dating_cleaned.csv</a:t>
            </a:r>
          </a:p>
          <a:p>
            <a:pPr marL="0" indent="0">
              <a:buNone/>
            </a:pPr>
            <a:endParaRPr lang="en-US" dirty="0"/>
          </a:p>
        </p:txBody>
      </p:sp>
    </p:spTree>
    <p:extLst>
      <p:ext uri="{BB962C8B-B14F-4D97-AF65-F5344CB8AC3E}">
        <p14:creationId xmlns:p14="http://schemas.microsoft.com/office/powerpoint/2010/main" val="302203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FB32-76B2-FC37-E649-AC01A7826392}"/>
              </a:ext>
            </a:extLst>
          </p:cNvPr>
          <p:cNvSpPr>
            <a:spLocks noGrp="1"/>
          </p:cNvSpPr>
          <p:nvPr>
            <p:ph type="title"/>
          </p:nvPr>
        </p:nvSpPr>
        <p:spPr/>
        <p:txBody>
          <a:bodyPr/>
          <a:lstStyle/>
          <a:p>
            <a:r>
              <a:rPr lang="en-US" sz="3200" i="0" dirty="0">
                <a:ea typeface="+mj-lt"/>
                <a:cs typeface="+mj-lt"/>
              </a:rPr>
              <a:t>Feature Engineering &amp; Scaling (</a:t>
            </a:r>
            <a:r>
              <a:rPr lang="en-US" sz="3200" i="0" err="1">
                <a:ea typeface="+mj-lt"/>
                <a:cs typeface="+mj-lt"/>
              </a:rPr>
              <a:t>Jupyter</a:t>
            </a:r>
            <a:r>
              <a:rPr lang="en-US" sz="3200" i="0" dirty="0">
                <a:ea typeface="+mj-lt"/>
                <a:cs typeface="+mj-lt"/>
              </a:rPr>
              <a:t> Notebook)</a:t>
            </a:r>
            <a:endParaRPr lang="en-US" sz="3200" dirty="0"/>
          </a:p>
        </p:txBody>
      </p:sp>
      <p:sp>
        <p:nvSpPr>
          <p:cNvPr id="3" name="Content Placeholder 2">
            <a:extLst>
              <a:ext uri="{FF2B5EF4-FFF2-40B4-BE49-F238E27FC236}">
                <a16:creationId xmlns:a16="http://schemas.microsoft.com/office/drawing/2014/main" id="{4F6532F1-C93A-D02C-A56F-FB40017F0D13}"/>
              </a:ext>
            </a:extLst>
          </p:cNvPr>
          <p:cNvSpPr>
            <a:spLocks noGrp="1"/>
          </p:cNvSpPr>
          <p:nvPr>
            <p:ph idx="1"/>
          </p:nvPr>
        </p:nvSpPr>
        <p:spPr/>
        <p:txBody>
          <a:bodyPr vert="horz" lIns="91440" tIns="45720" rIns="91440" bIns="45720" rtlCol="0" anchor="t">
            <a:normAutofit/>
          </a:bodyPr>
          <a:lstStyle/>
          <a:p>
            <a:r>
              <a:rPr lang="en-US" b="1" dirty="0">
                <a:ea typeface="+mn-lt"/>
                <a:cs typeface="+mn-lt"/>
              </a:rPr>
              <a:t>Handling Missing Values:</a:t>
            </a:r>
            <a:r>
              <a:rPr lang="en-US" dirty="0">
                <a:ea typeface="+mn-lt"/>
                <a:cs typeface="+mn-lt"/>
              </a:rPr>
              <a:t> </a:t>
            </a:r>
            <a:r>
              <a:rPr lang="en-US" err="1"/>
              <a:t>SimpleImputer</a:t>
            </a:r>
            <a:r>
              <a:rPr lang="en-US" dirty="0"/>
              <a:t>(strategy='median')</a:t>
            </a:r>
            <a:r>
              <a:rPr lang="en-US" dirty="0">
                <a:ea typeface="+mn-lt"/>
                <a:cs typeface="+mn-lt"/>
              </a:rPr>
              <a:t> for numerical columns.</a:t>
            </a:r>
            <a:endParaRPr lang="en-US" dirty="0"/>
          </a:p>
          <a:p>
            <a:r>
              <a:rPr lang="en-US" b="1" dirty="0">
                <a:ea typeface="+mn-lt"/>
                <a:cs typeface="+mn-lt"/>
              </a:rPr>
              <a:t>Feature Scaling: </a:t>
            </a:r>
            <a:r>
              <a:rPr lang="en-US" err="1"/>
              <a:t>StandardScaler</a:t>
            </a:r>
            <a:r>
              <a:rPr lang="en-US" dirty="0"/>
              <a:t>()</a:t>
            </a:r>
            <a:r>
              <a:rPr lang="en-US" dirty="0">
                <a:ea typeface="+mn-lt"/>
                <a:cs typeface="+mn-lt"/>
              </a:rPr>
              <a:t> to numerical features to normalize their range.</a:t>
            </a:r>
            <a:endParaRPr lang="en-US" dirty="0"/>
          </a:p>
          <a:p>
            <a:r>
              <a:rPr lang="en-US" b="1" dirty="0">
                <a:ea typeface="+mn-lt"/>
                <a:cs typeface="+mn-lt"/>
              </a:rPr>
              <a:t>One-Hot Encoding</a:t>
            </a:r>
            <a:endParaRPr lang="en-US" b="1" dirty="0"/>
          </a:p>
          <a:p>
            <a:r>
              <a:rPr lang="en-US" b="1" dirty="0">
                <a:ea typeface="+mn-lt"/>
                <a:cs typeface="+mn-lt"/>
              </a:rPr>
              <a:t>Data Splitting: </a:t>
            </a:r>
            <a:r>
              <a:rPr lang="en-US" dirty="0">
                <a:ea typeface="+mn-lt"/>
                <a:cs typeface="+mn-lt"/>
              </a:rPr>
              <a:t>Split the dataset into training and testing sets for model evaluation (</a:t>
            </a:r>
            <a:r>
              <a:rPr lang="en-US" dirty="0" err="1"/>
              <a:t>test_size</a:t>
            </a:r>
            <a:r>
              <a:rPr lang="en-US" dirty="0"/>
              <a:t>=0.2</a:t>
            </a:r>
            <a:r>
              <a:rPr lang="en-US" dirty="0">
                <a:ea typeface="+mn-lt"/>
                <a:cs typeface="+mn-lt"/>
              </a:rPr>
              <a:t>, </a:t>
            </a:r>
            <a:r>
              <a:rPr lang="en-US" dirty="0" err="1"/>
              <a:t>random_state</a:t>
            </a:r>
            <a:r>
              <a:rPr lang="en-US" dirty="0"/>
              <a:t>=42</a:t>
            </a:r>
            <a:r>
              <a:rPr lang="en-US" dirty="0">
                <a:ea typeface="+mn-lt"/>
                <a:cs typeface="+mn-lt"/>
              </a:rPr>
              <a:t>)</a:t>
            </a:r>
            <a:endParaRPr lang="en-US" dirty="0"/>
          </a:p>
          <a:p>
            <a:endParaRPr lang="en-US" dirty="0"/>
          </a:p>
          <a:p>
            <a:endParaRPr lang="en-US" dirty="0"/>
          </a:p>
        </p:txBody>
      </p:sp>
    </p:spTree>
    <p:extLst>
      <p:ext uri="{BB962C8B-B14F-4D97-AF65-F5344CB8AC3E}">
        <p14:creationId xmlns:p14="http://schemas.microsoft.com/office/powerpoint/2010/main" val="179295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4BAB-04DB-16BE-7E83-9872AE2877EB}"/>
              </a:ext>
            </a:extLst>
          </p:cNvPr>
          <p:cNvSpPr>
            <a:spLocks noGrp="1"/>
          </p:cNvSpPr>
          <p:nvPr>
            <p:ph type="title"/>
          </p:nvPr>
        </p:nvSpPr>
        <p:spPr>
          <a:xfrm>
            <a:off x="1219200" y="365125"/>
            <a:ext cx="9493249" cy="1076171"/>
          </a:xfrm>
        </p:spPr>
        <p:txBody>
          <a:bodyPr/>
          <a:lstStyle/>
          <a:p>
            <a:r>
              <a:rPr lang="en-US" sz="3200" i="0" dirty="0">
                <a:ea typeface="+mj-lt"/>
                <a:cs typeface="+mj-lt"/>
              </a:rPr>
              <a:t>Model Training &amp; Evaluation (</a:t>
            </a:r>
            <a:r>
              <a:rPr lang="en-US" sz="3200" i="0" err="1">
                <a:ea typeface="+mj-lt"/>
                <a:cs typeface="+mj-lt"/>
              </a:rPr>
              <a:t>Jupyter</a:t>
            </a:r>
            <a:r>
              <a:rPr lang="en-US" sz="3200" i="0" dirty="0">
                <a:ea typeface="+mj-lt"/>
                <a:cs typeface="+mj-lt"/>
              </a:rPr>
              <a:t> Notebook)</a:t>
            </a:r>
            <a:endParaRPr lang="en-US" sz="3200" dirty="0"/>
          </a:p>
        </p:txBody>
      </p:sp>
      <p:sp>
        <p:nvSpPr>
          <p:cNvPr id="3" name="Content Placeholder 2">
            <a:extLst>
              <a:ext uri="{FF2B5EF4-FFF2-40B4-BE49-F238E27FC236}">
                <a16:creationId xmlns:a16="http://schemas.microsoft.com/office/drawing/2014/main" id="{3CA217CD-A783-F5FF-8660-54DEDFC8015F}"/>
              </a:ext>
            </a:extLst>
          </p:cNvPr>
          <p:cNvSpPr>
            <a:spLocks noGrp="1"/>
          </p:cNvSpPr>
          <p:nvPr>
            <p:ph idx="1"/>
          </p:nvPr>
        </p:nvSpPr>
        <p:spPr>
          <a:xfrm>
            <a:off x="1219200" y="1630374"/>
            <a:ext cx="9493250" cy="4541825"/>
          </a:xfrm>
        </p:spPr>
        <p:txBody>
          <a:bodyPr vert="horz" lIns="91440" tIns="45720" rIns="91440" bIns="45720" rtlCol="0" anchor="t">
            <a:normAutofit lnSpcReduction="10000"/>
          </a:bodyPr>
          <a:lstStyle/>
          <a:p>
            <a:pPr>
              <a:buFont typeface="Calibri" panose="020B0604020202020204" pitchFamily="34" charset="0"/>
              <a:buChar char="-"/>
            </a:pPr>
            <a:r>
              <a:rPr lang="en-US" b="1" dirty="0">
                <a:ea typeface="+mn-lt"/>
                <a:cs typeface="+mn-lt"/>
              </a:rPr>
              <a:t>Objective:</a:t>
            </a:r>
            <a:r>
              <a:rPr lang="en-US" dirty="0">
                <a:ea typeface="+mn-lt"/>
                <a:cs typeface="+mn-lt"/>
              </a:rPr>
              <a:t> Predict the </a:t>
            </a:r>
            <a:r>
              <a:rPr lang="en-US" dirty="0"/>
              <a:t>match</a:t>
            </a:r>
            <a:r>
              <a:rPr lang="en-US" dirty="0">
                <a:ea typeface="+mn-lt"/>
                <a:cs typeface="+mn-lt"/>
              </a:rPr>
              <a:t> outcome.</a:t>
            </a:r>
            <a:endParaRPr lang="en-US" dirty="0"/>
          </a:p>
          <a:p>
            <a:pPr>
              <a:buFont typeface="Calibri" panose="020B0604020202020204" pitchFamily="34" charset="0"/>
              <a:buChar char="-"/>
            </a:pPr>
            <a:r>
              <a:rPr lang="en-US" b="1" dirty="0">
                <a:ea typeface="+mn-lt"/>
                <a:cs typeface="+mn-lt"/>
              </a:rPr>
              <a:t>Classifiers Tested:</a:t>
            </a:r>
            <a:endParaRPr lang="en-US" dirty="0"/>
          </a:p>
          <a:p>
            <a:pPr marL="0" indent="0">
              <a:buNone/>
            </a:pPr>
            <a:r>
              <a:rPr lang="en-US" dirty="0">
                <a:ea typeface="+mn-lt"/>
                <a:cs typeface="+mn-lt"/>
              </a:rPr>
              <a:t>- Logistic Regression (</a:t>
            </a:r>
            <a:r>
              <a:rPr lang="en-US" dirty="0" err="1"/>
              <a:t>logreg</a:t>
            </a:r>
            <a:r>
              <a:rPr lang="en-US" dirty="0">
                <a:ea typeface="+mn-lt"/>
                <a:cs typeface="+mn-lt"/>
              </a:rPr>
              <a:t>)</a:t>
            </a:r>
            <a:endParaRPr lang="en-US"/>
          </a:p>
          <a:p>
            <a:pPr marL="0" indent="0">
              <a:buNone/>
            </a:pPr>
            <a:r>
              <a:rPr lang="en-US" dirty="0">
                <a:ea typeface="+mn-lt"/>
                <a:cs typeface="+mn-lt"/>
              </a:rPr>
              <a:t>- Support Vector Classifier (</a:t>
            </a:r>
            <a:r>
              <a:rPr lang="en-US" dirty="0"/>
              <a:t>svc</a:t>
            </a:r>
            <a:r>
              <a:rPr lang="en-US" dirty="0">
                <a:ea typeface="+mn-lt"/>
                <a:cs typeface="+mn-lt"/>
              </a:rPr>
              <a:t>)</a:t>
            </a:r>
            <a:endParaRPr lang="en-US"/>
          </a:p>
          <a:p>
            <a:pPr marL="0" indent="0">
              <a:buNone/>
            </a:pPr>
            <a:r>
              <a:rPr lang="en-US" dirty="0">
                <a:ea typeface="+mn-lt"/>
                <a:cs typeface="+mn-lt"/>
              </a:rPr>
              <a:t>- K-Nearest Neighbors (</a:t>
            </a:r>
            <a:r>
              <a:rPr lang="en-US" dirty="0" err="1"/>
              <a:t>knn</a:t>
            </a:r>
            <a:r>
              <a:rPr lang="en-US" dirty="0">
                <a:ea typeface="+mn-lt"/>
                <a:cs typeface="+mn-lt"/>
              </a:rPr>
              <a:t>)</a:t>
            </a:r>
            <a:endParaRPr lang="en-US" dirty="0"/>
          </a:p>
          <a:p>
            <a:pPr marL="0" indent="0">
              <a:buNone/>
            </a:pPr>
            <a:r>
              <a:rPr lang="en-US" dirty="0">
                <a:ea typeface="+mn-lt"/>
                <a:cs typeface="+mn-lt"/>
              </a:rPr>
              <a:t>- Random Forest Classifier (</a:t>
            </a:r>
            <a:r>
              <a:rPr lang="en-US" dirty="0"/>
              <a:t>rf</a:t>
            </a:r>
            <a:r>
              <a:rPr lang="en-US" dirty="0">
                <a:ea typeface="+mn-lt"/>
                <a:cs typeface="+mn-lt"/>
              </a:rPr>
              <a:t>)</a:t>
            </a:r>
            <a:endParaRPr lang="en-US" dirty="0"/>
          </a:p>
          <a:p>
            <a:pPr>
              <a:buFont typeface="Calibri" panose="020B0604020202020204" pitchFamily="34" charset="0"/>
              <a:buChar char="-"/>
            </a:pPr>
            <a:r>
              <a:rPr lang="en-US" b="1" dirty="0">
                <a:ea typeface="+mn-lt"/>
                <a:cs typeface="+mn-lt"/>
              </a:rPr>
              <a:t>Accuracy Results:</a:t>
            </a:r>
            <a:endParaRPr lang="en-US" dirty="0"/>
          </a:p>
          <a:p>
            <a:pPr>
              <a:buFont typeface="Calibri" panose="020B0604020202020204" pitchFamily="34" charset="0"/>
              <a:buChar char="-"/>
            </a:pPr>
            <a:r>
              <a:rPr lang="en-US" dirty="0" err="1"/>
              <a:t>logreg</a:t>
            </a:r>
            <a:r>
              <a:rPr lang="en-US" dirty="0">
                <a:ea typeface="+mn-lt"/>
                <a:cs typeface="+mn-lt"/>
              </a:rPr>
              <a:t>: 0.8478</a:t>
            </a:r>
          </a:p>
          <a:p>
            <a:pPr>
              <a:buFont typeface="Calibri" panose="020B0604020202020204" pitchFamily="34" charset="0"/>
              <a:buChar char="-"/>
            </a:pPr>
            <a:r>
              <a:rPr lang="en-US" dirty="0"/>
              <a:t>svc</a:t>
            </a:r>
            <a:r>
              <a:rPr lang="en-US" dirty="0">
                <a:ea typeface="+mn-lt"/>
                <a:cs typeface="+mn-lt"/>
              </a:rPr>
              <a:t>: 0.8526</a:t>
            </a:r>
          </a:p>
          <a:p>
            <a:pPr>
              <a:buFont typeface="Calibri" panose="020B0604020202020204" pitchFamily="34" charset="0"/>
              <a:buChar char="-"/>
            </a:pPr>
            <a:r>
              <a:rPr lang="en-US" dirty="0" err="1">
                <a:ea typeface="+mn-lt"/>
                <a:cs typeface="+mn-lt"/>
              </a:rPr>
              <a:t>knn</a:t>
            </a:r>
            <a:r>
              <a:rPr lang="en-US" dirty="0">
                <a:ea typeface="+mn-lt"/>
                <a:cs typeface="+mn-lt"/>
              </a:rPr>
              <a:t>: 0.8239</a:t>
            </a:r>
          </a:p>
          <a:p>
            <a:pPr>
              <a:buFont typeface="Calibri" panose="020B0604020202020204" pitchFamily="34" charset="0"/>
              <a:buChar char="-"/>
            </a:pPr>
            <a:r>
              <a:rPr lang="en-US" dirty="0">
                <a:ea typeface="+mn-lt"/>
                <a:cs typeface="+mn-lt"/>
              </a:rPr>
              <a:t>random</a:t>
            </a:r>
            <a:r>
              <a:rPr lang="en-US" dirty="0"/>
              <a:t> forest</a:t>
            </a:r>
            <a:r>
              <a:rPr lang="en-US" dirty="0">
                <a:ea typeface="+mn-lt"/>
                <a:cs typeface="+mn-lt"/>
              </a:rPr>
              <a:t>: </a:t>
            </a:r>
            <a:r>
              <a:rPr lang="en-US" b="1" dirty="0">
                <a:ea typeface="+mn-lt"/>
                <a:cs typeface="+mn-lt"/>
              </a:rPr>
              <a:t>0.8562</a:t>
            </a:r>
            <a:r>
              <a:rPr lang="en-US" dirty="0">
                <a:ea typeface="+mn-lt"/>
                <a:cs typeface="+mn-lt"/>
              </a:rPr>
              <a:t> </a:t>
            </a:r>
            <a:r>
              <a:rPr lang="en-US" b="1" dirty="0">
                <a:ea typeface="+mn-lt"/>
                <a:cs typeface="+mn-lt"/>
              </a:rPr>
              <a:t>(Highest Accuracy)</a:t>
            </a:r>
            <a:endParaRPr lang="en-US" b="1" dirty="0"/>
          </a:p>
        </p:txBody>
      </p:sp>
    </p:spTree>
    <p:extLst>
      <p:ext uri="{BB962C8B-B14F-4D97-AF65-F5344CB8AC3E}">
        <p14:creationId xmlns:p14="http://schemas.microsoft.com/office/powerpoint/2010/main" val="35013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D9D9-2364-80CC-8D50-9C94A23078CF}"/>
              </a:ext>
            </a:extLst>
          </p:cNvPr>
          <p:cNvSpPr>
            <a:spLocks noGrp="1"/>
          </p:cNvSpPr>
          <p:nvPr>
            <p:ph type="title"/>
          </p:nvPr>
        </p:nvSpPr>
        <p:spPr>
          <a:xfrm>
            <a:off x="1219200" y="365125"/>
            <a:ext cx="9493249" cy="868892"/>
          </a:xfrm>
        </p:spPr>
        <p:txBody>
          <a:bodyPr>
            <a:normAutofit/>
          </a:bodyPr>
          <a:lstStyle/>
          <a:p>
            <a:r>
              <a:rPr lang="en-US" sz="3200" i="0" dirty="0">
                <a:ea typeface="+mj-lt"/>
                <a:cs typeface="+mj-lt"/>
              </a:rPr>
              <a:t>Feature Importance (</a:t>
            </a:r>
            <a:r>
              <a:rPr lang="en-US" sz="3200" i="0" err="1">
                <a:ea typeface="+mj-lt"/>
                <a:cs typeface="+mj-lt"/>
              </a:rPr>
              <a:t>Jupyter</a:t>
            </a:r>
            <a:r>
              <a:rPr lang="en-US" sz="3200" i="0" dirty="0">
                <a:ea typeface="+mj-lt"/>
                <a:cs typeface="+mj-lt"/>
              </a:rPr>
              <a:t> Notebook)</a:t>
            </a:r>
            <a:endParaRPr lang="en-US" sz="3200" dirty="0"/>
          </a:p>
        </p:txBody>
      </p:sp>
      <p:sp>
        <p:nvSpPr>
          <p:cNvPr id="3" name="Content Placeholder 2">
            <a:extLst>
              <a:ext uri="{FF2B5EF4-FFF2-40B4-BE49-F238E27FC236}">
                <a16:creationId xmlns:a16="http://schemas.microsoft.com/office/drawing/2014/main" id="{B7B3F814-DD49-CDF9-8EBE-ED9D0F8B00D9}"/>
              </a:ext>
            </a:extLst>
          </p:cNvPr>
          <p:cNvSpPr>
            <a:spLocks noGrp="1"/>
          </p:cNvSpPr>
          <p:nvPr>
            <p:ph idx="1"/>
          </p:nvPr>
        </p:nvSpPr>
        <p:spPr>
          <a:xfrm>
            <a:off x="1219200" y="1714782"/>
            <a:ext cx="9493250" cy="4457417"/>
          </a:xfrm>
        </p:spPr>
        <p:txBody>
          <a:bodyPr vert="horz" lIns="91440" tIns="45720" rIns="91440" bIns="45720" rtlCol="0" anchor="t">
            <a:normAutofit/>
          </a:bodyPr>
          <a:lstStyle/>
          <a:p>
            <a:r>
              <a:rPr lang="en-US" b="1" dirty="0">
                <a:ea typeface="+mn-lt"/>
                <a:cs typeface="+mn-lt"/>
              </a:rPr>
              <a:t>Method:</a:t>
            </a:r>
            <a:r>
              <a:rPr lang="en-US" dirty="0">
                <a:ea typeface="+mn-lt"/>
                <a:cs typeface="+mn-lt"/>
              </a:rPr>
              <a:t> Used the Random Forest Classifier to identify the most influential features for predicting a match.</a:t>
            </a:r>
            <a:endParaRPr lang="en-US" dirty="0"/>
          </a:p>
          <a:p>
            <a:r>
              <a:rPr lang="en-US" b="1" dirty="0">
                <a:ea typeface="+mn-lt"/>
                <a:cs typeface="+mn-lt"/>
              </a:rPr>
              <a:t>Key Insights:</a:t>
            </a:r>
            <a:endParaRPr lang="en-US" b="1" dirty="0"/>
          </a:p>
          <a:p>
            <a:pPr marL="0" indent="0">
              <a:buNone/>
            </a:pPr>
            <a:r>
              <a:rPr lang="en-US" b="1" dirty="0"/>
              <a:t>- Attractiveness and being funny</a:t>
            </a:r>
          </a:p>
          <a:p>
            <a:pPr marL="0" indent="0">
              <a:buNone/>
            </a:pPr>
            <a:r>
              <a:rPr lang="en-US" b="1" dirty="0"/>
              <a:t>are the most important features. Shared</a:t>
            </a:r>
            <a:endParaRPr lang="en-US" dirty="0"/>
          </a:p>
          <a:p>
            <a:pPr marL="0" indent="0">
              <a:buNone/>
            </a:pPr>
            <a:r>
              <a:rPr lang="en-US" b="1" dirty="0"/>
              <a:t>Interest came in the 3rd place.   </a:t>
            </a:r>
            <a:endParaRPr lang="en-US" dirty="0"/>
          </a:p>
          <a:p>
            <a:endParaRPr lang="en-US" dirty="0"/>
          </a:p>
        </p:txBody>
      </p:sp>
      <p:pic>
        <p:nvPicPr>
          <p:cNvPr id="4" name="Picture 3">
            <a:extLst>
              <a:ext uri="{FF2B5EF4-FFF2-40B4-BE49-F238E27FC236}">
                <a16:creationId xmlns:a16="http://schemas.microsoft.com/office/drawing/2014/main" id="{5BA5E67C-FCB0-993E-2ADE-96266922EC8E}"/>
              </a:ext>
            </a:extLst>
          </p:cNvPr>
          <p:cNvPicPr>
            <a:picLocks noChangeAspect="1"/>
          </p:cNvPicPr>
          <p:nvPr/>
        </p:nvPicPr>
        <p:blipFill>
          <a:blip r:embed="rId2"/>
          <a:stretch>
            <a:fillRect/>
          </a:stretch>
        </p:blipFill>
        <p:spPr>
          <a:xfrm>
            <a:off x="5969520" y="2063750"/>
            <a:ext cx="4740291" cy="4381500"/>
          </a:xfrm>
          <a:prstGeom prst="rect">
            <a:avLst/>
          </a:prstGeom>
        </p:spPr>
      </p:pic>
    </p:spTree>
    <p:extLst>
      <p:ext uri="{BB962C8B-B14F-4D97-AF65-F5344CB8AC3E}">
        <p14:creationId xmlns:p14="http://schemas.microsoft.com/office/powerpoint/2010/main" val="2647288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E4DD-6357-6E3B-8041-B0A2F52A31AF}"/>
              </a:ext>
            </a:extLst>
          </p:cNvPr>
          <p:cNvSpPr>
            <a:spLocks noGrp="1"/>
          </p:cNvSpPr>
          <p:nvPr>
            <p:ph type="title"/>
          </p:nvPr>
        </p:nvSpPr>
        <p:spPr>
          <a:xfrm>
            <a:off x="1219200" y="365125"/>
            <a:ext cx="9493249" cy="688975"/>
          </a:xfrm>
        </p:spPr>
        <p:txBody>
          <a:bodyPr>
            <a:normAutofit/>
          </a:bodyPr>
          <a:lstStyle/>
          <a:p>
            <a:r>
              <a:rPr lang="en-US" sz="3200" i="0" dirty="0">
                <a:ea typeface="+mj-lt"/>
                <a:cs typeface="+mj-lt"/>
              </a:rPr>
              <a:t>Power BI Report: Race Analysis(I)</a:t>
            </a:r>
            <a:endParaRPr lang="en-US" sz="3200" dirty="0"/>
          </a:p>
        </p:txBody>
      </p:sp>
      <p:pic>
        <p:nvPicPr>
          <p:cNvPr id="4" name="Content Placeholder 3" descr="A screenshot of a graph&#10;&#10;AI-generated content may be incorrect.">
            <a:extLst>
              <a:ext uri="{FF2B5EF4-FFF2-40B4-BE49-F238E27FC236}">
                <a16:creationId xmlns:a16="http://schemas.microsoft.com/office/drawing/2014/main" id="{48B3F45D-E388-CB5D-920A-7FDEB0E8F6CB}"/>
              </a:ext>
            </a:extLst>
          </p:cNvPr>
          <p:cNvPicPr>
            <a:picLocks noGrp="1" noChangeAspect="1"/>
          </p:cNvPicPr>
          <p:nvPr>
            <p:ph idx="1"/>
          </p:nvPr>
        </p:nvPicPr>
        <p:blipFill>
          <a:blip r:embed="rId2"/>
          <a:stretch>
            <a:fillRect/>
          </a:stretch>
        </p:blipFill>
        <p:spPr>
          <a:xfrm>
            <a:off x="8164512" y="1640556"/>
            <a:ext cx="3476625" cy="3790950"/>
          </a:xfrm>
        </p:spPr>
      </p:pic>
      <p:sp>
        <p:nvSpPr>
          <p:cNvPr id="5" name="TextBox 4">
            <a:extLst>
              <a:ext uri="{FF2B5EF4-FFF2-40B4-BE49-F238E27FC236}">
                <a16:creationId xmlns:a16="http://schemas.microsoft.com/office/drawing/2014/main" id="{8AC69D7A-9D6F-429D-EF92-10F88D4EFB47}"/>
              </a:ext>
            </a:extLst>
          </p:cNvPr>
          <p:cNvSpPr txBox="1"/>
          <p:nvPr/>
        </p:nvSpPr>
        <p:spPr>
          <a:xfrm>
            <a:off x="1079500" y="1883833"/>
            <a:ext cx="660400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Matches by Same Race:</a:t>
            </a:r>
            <a:endParaRPr lang="en-US" dirty="0">
              <a:ea typeface="+mn-lt"/>
              <a:cs typeface="+mn-lt"/>
            </a:endParaRPr>
          </a:p>
          <a:p>
            <a:pPr marL="285750" indent="-285750">
              <a:buFont typeface="Arial"/>
              <a:buChar char="•"/>
            </a:pPr>
            <a:r>
              <a:rPr lang="en-US" b="1" dirty="0">
                <a:ea typeface="+mn-lt"/>
                <a:cs typeface="+mn-lt"/>
              </a:rPr>
              <a:t>39.58%</a:t>
            </a:r>
            <a:r>
              <a:rPr lang="en-US" dirty="0">
                <a:ea typeface="+mn-lt"/>
                <a:cs typeface="+mn-lt"/>
              </a:rPr>
              <a:t> of matches occurred between individuals of the </a:t>
            </a:r>
            <a:r>
              <a:rPr lang="en-US" b="1" dirty="0">
                <a:ea typeface="+mn-lt"/>
                <a:cs typeface="+mn-lt"/>
              </a:rPr>
              <a:t>same race</a:t>
            </a:r>
            <a:r>
              <a:rPr lang="en-US" dirty="0">
                <a:ea typeface="+mn-lt"/>
                <a:cs typeface="+mn-lt"/>
              </a:rPr>
              <a:t>.</a:t>
            </a:r>
          </a:p>
          <a:p>
            <a:pPr marL="285750" indent="-285750">
              <a:buFont typeface="Arial"/>
              <a:buChar char="•"/>
            </a:pPr>
            <a:r>
              <a:rPr lang="en-US" b="1" dirty="0">
                <a:ea typeface="+mn-lt"/>
                <a:cs typeface="+mn-lt"/>
              </a:rPr>
              <a:t>60.42%</a:t>
            </a:r>
            <a:r>
              <a:rPr lang="en-US" dirty="0">
                <a:ea typeface="+mn-lt"/>
                <a:cs typeface="+mn-lt"/>
              </a:rPr>
              <a:t> of matches occurred between individuals of </a:t>
            </a:r>
            <a:r>
              <a:rPr lang="en-US" b="1" dirty="0">
                <a:ea typeface="+mn-lt"/>
                <a:cs typeface="+mn-lt"/>
              </a:rPr>
              <a:t>different races</a:t>
            </a:r>
            <a:r>
              <a:rPr lang="en-US" dirty="0">
                <a:ea typeface="+mn-lt"/>
                <a:cs typeface="+mn-lt"/>
              </a:rPr>
              <a:t>.</a:t>
            </a:r>
          </a:p>
          <a:p>
            <a:pPr algn="l"/>
            <a:endParaRPr lang="en-US" dirty="0"/>
          </a:p>
        </p:txBody>
      </p:sp>
    </p:spTree>
    <p:extLst>
      <p:ext uri="{BB962C8B-B14F-4D97-AF65-F5344CB8AC3E}">
        <p14:creationId xmlns:p14="http://schemas.microsoft.com/office/powerpoint/2010/main" val="2950929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0E4BC-2159-CDEC-4C74-C852DB580398}"/>
              </a:ext>
            </a:extLst>
          </p:cNvPr>
          <p:cNvSpPr>
            <a:spLocks noGrp="1"/>
          </p:cNvSpPr>
          <p:nvPr>
            <p:ph type="title"/>
          </p:nvPr>
        </p:nvSpPr>
        <p:spPr>
          <a:xfrm>
            <a:off x="1219200" y="365125"/>
            <a:ext cx="9493249" cy="847725"/>
          </a:xfrm>
        </p:spPr>
        <p:txBody>
          <a:bodyPr>
            <a:normAutofit/>
          </a:bodyPr>
          <a:lstStyle/>
          <a:p>
            <a:r>
              <a:rPr lang="en-US" sz="3200" i="0" dirty="0">
                <a:ea typeface="+mj-lt"/>
                <a:cs typeface="+mj-lt"/>
              </a:rPr>
              <a:t>Power BI Report: Race Analysis(II)</a:t>
            </a:r>
            <a:endParaRPr lang="en-US" sz="3200" dirty="0"/>
          </a:p>
        </p:txBody>
      </p:sp>
      <p:sp>
        <p:nvSpPr>
          <p:cNvPr id="3" name="Content Placeholder 2">
            <a:extLst>
              <a:ext uri="{FF2B5EF4-FFF2-40B4-BE49-F238E27FC236}">
                <a16:creationId xmlns:a16="http://schemas.microsoft.com/office/drawing/2014/main" id="{B49C104B-3E2E-B6E9-ABC6-6B6F44AC2ACC}"/>
              </a:ext>
            </a:extLst>
          </p:cNvPr>
          <p:cNvSpPr>
            <a:spLocks noGrp="1"/>
          </p:cNvSpPr>
          <p:nvPr>
            <p:ph idx="1"/>
          </p:nvPr>
        </p:nvSpPr>
        <p:spPr>
          <a:xfrm>
            <a:off x="1219200" y="1471366"/>
            <a:ext cx="9493250" cy="4700833"/>
          </a:xfrm>
        </p:spPr>
        <p:txBody>
          <a:bodyPr vert="horz" lIns="91440" tIns="45720" rIns="91440" bIns="45720" rtlCol="0" anchor="t">
            <a:normAutofit/>
          </a:bodyPr>
          <a:lstStyle/>
          <a:p>
            <a:r>
              <a:rPr lang="en-US" b="1" dirty="0">
                <a:ea typeface="+mn-lt"/>
                <a:cs typeface="+mn-lt"/>
              </a:rPr>
              <a:t>Importance of Same Race: </a:t>
            </a:r>
            <a:r>
              <a:rPr lang="en-US" dirty="0">
                <a:ea typeface="+mn-lt"/>
                <a:cs typeface="+mn-lt"/>
              </a:rPr>
              <a:t>"European/Caucasian" participants, on average, placed the highest importance on same-race matching (4.19).</a:t>
            </a:r>
            <a:endParaRPr lang="en-US"/>
          </a:p>
          <a:p>
            <a:endParaRPr lang="en-US" dirty="0"/>
          </a:p>
        </p:txBody>
      </p:sp>
      <p:pic>
        <p:nvPicPr>
          <p:cNvPr id="4" name="Picture 3" descr="A graph of a number of blue rectangular objects&#10;&#10;AI-generated content may be incorrect.">
            <a:extLst>
              <a:ext uri="{FF2B5EF4-FFF2-40B4-BE49-F238E27FC236}">
                <a16:creationId xmlns:a16="http://schemas.microsoft.com/office/drawing/2014/main" id="{3C43B49B-A779-E209-88D5-E36A0C68DAC3}"/>
              </a:ext>
            </a:extLst>
          </p:cNvPr>
          <p:cNvPicPr>
            <a:picLocks noChangeAspect="1"/>
          </p:cNvPicPr>
          <p:nvPr/>
        </p:nvPicPr>
        <p:blipFill>
          <a:blip r:embed="rId2"/>
          <a:stretch>
            <a:fillRect/>
          </a:stretch>
        </p:blipFill>
        <p:spPr>
          <a:xfrm>
            <a:off x="1540405" y="2221971"/>
            <a:ext cx="6677025" cy="3705225"/>
          </a:xfrm>
          <a:prstGeom prst="rect">
            <a:avLst/>
          </a:prstGeom>
        </p:spPr>
      </p:pic>
    </p:spTree>
    <p:extLst>
      <p:ext uri="{BB962C8B-B14F-4D97-AF65-F5344CB8AC3E}">
        <p14:creationId xmlns:p14="http://schemas.microsoft.com/office/powerpoint/2010/main" val="3385197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9C95-2066-9644-3DED-BAB8FAC86217}"/>
              </a:ext>
            </a:extLst>
          </p:cNvPr>
          <p:cNvSpPr>
            <a:spLocks noGrp="1"/>
          </p:cNvSpPr>
          <p:nvPr>
            <p:ph type="title"/>
          </p:nvPr>
        </p:nvSpPr>
        <p:spPr>
          <a:xfrm>
            <a:off x="1219200" y="481542"/>
            <a:ext cx="9493249" cy="1345142"/>
          </a:xfrm>
        </p:spPr>
        <p:txBody>
          <a:bodyPr/>
          <a:lstStyle/>
          <a:p>
            <a:r>
              <a:rPr lang="en-US" sz="3200" i="0" dirty="0"/>
              <a:t>Power BI Report: Race Analysis(III)</a:t>
            </a:r>
          </a:p>
          <a:p>
            <a:endParaRPr lang="en-US" dirty="0"/>
          </a:p>
        </p:txBody>
      </p:sp>
      <p:sp>
        <p:nvSpPr>
          <p:cNvPr id="3" name="Content Placeholder 2">
            <a:extLst>
              <a:ext uri="{FF2B5EF4-FFF2-40B4-BE49-F238E27FC236}">
                <a16:creationId xmlns:a16="http://schemas.microsoft.com/office/drawing/2014/main" id="{6140EF0D-1822-E392-85C3-235E6EF3165B}"/>
              </a:ext>
            </a:extLst>
          </p:cNvPr>
          <p:cNvSpPr>
            <a:spLocks noGrp="1"/>
          </p:cNvSpPr>
          <p:nvPr>
            <p:ph idx="1"/>
          </p:nvPr>
        </p:nvSpPr>
        <p:spPr/>
        <p:txBody>
          <a:bodyPr vert="horz" lIns="91440" tIns="45720" rIns="91440" bIns="45720" rtlCol="0" anchor="t">
            <a:normAutofit/>
          </a:bodyPr>
          <a:lstStyle/>
          <a:p>
            <a:r>
              <a:rPr lang="en-US" b="1" dirty="0">
                <a:ea typeface="+mn-lt"/>
                <a:cs typeface="+mn-lt"/>
              </a:rPr>
              <a:t>Match count by race &amp; race of dating partner:</a:t>
            </a:r>
            <a:endParaRPr lang="en-US" b="1" dirty="0"/>
          </a:p>
        </p:txBody>
      </p:sp>
      <p:pic>
        <p:nvPicPr>
          <p:cNvPr id="4" name="Picture 3" descr="A screenshot of a graph&#10;&#10;AI-generated content may be incorrect.">
            <a:extLst>
              <a:ext uri="{FF2B5EF4-FFF2-40B4-BE49-F238E27FC236}">
                <a16:creationId xmlns:a16="http://schemas.microsoft.com/office/drawing/2014/main" id="{1B743341-8E8C-3A7E-C7C7-4F6F386EC734}"/>
              </a:ext>
            </a:extLst>
          </p:cNvPr>
          <p:cNvPicPr>
            <a:picLocks noChangeAspect="1"/>
          </p:cNvPicPr>
          <p:nvPr/>
        </p:nvPicPr>
        <p:blipFill>
          <a:blip r:embed="rId2"/>
          <a:stretch>
            <a:fillRect/>
          </a:stretch>
        </p:blipFill>
        <p:spPr>
          <a:xfrm>
            <a:off x="5368396" y="2800880"/>
            <a:ext cx="6503459" cy="3584575"/>
          </a:xfrm>
          <a:prstGeom prst="rect">
            <a:avLst/>
          </a:prstGeom>
        </p:spPr>
      </p:pic>
      <p:sp>
        <p:nvSpPr>
          <p:cNvPr id="5" name="TextBox 4">
            <a:extLst>
              <a:ext uri="{FF2B5EF4-FFF2-40B4-BE49-F238E27FC236}">
                <a16:creationId xmlns:a16="http://schemas.microsoft.com/office/drawing/2014/main" id="{5225BC12-E3F0-CAE6-6EE8-B35D6043335F}"/>
              </a:ext>
            </a:extLst>
          </p:cNvPr>
          <p:cNvSpPr txBox="1"/>
          <p:nvPr/>
        </p:nvSpPr>
        <p:spPr>
          <a:xfrm>
            <a:off x="1217083" y="2889250"/>
            <a:ext cx="41804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p>
        </p:txBody>
      </p:sp>
      <p:sp>
        <p:nvSpPr>
          <p:cNvPr id="6" name="TextBox 5">
            <a:extLst>
              <a:ext uri="{FF2B5EF4-FFF2-40B4-BE49-F238E27FC236}">
                <a16:creationId xmlns:a16="http://schemas.microsoft.com/office/drawing/2014/main" id="{76BFD00F-E462-BE6D-4CD9-9F229EEE2A3D}"/>
              </a:ext>
            </a:extLst>
          </p:cNvPr>
          <p:cNvSpPr txBox="1"/>
          <p:nvPr/>
        </p:nvSpPr>
        <p:spPr>
          <a:xfrm>
            <a:off x="1449917" y="2899833"/>
            <a:ext cx="3862916"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1600" dirty="0"/>
              <a:t>European/Caucasian-American is the largest group</a:t>
            </a:r>
          </a:p>
          <a:p>
            <a:pPr marL="285750" indent="-285750">
              <a:buFont typeface="Calibri"/>
              <a:buChar char="-"/>
            </a:pPr>
            <a:r>
              <a:rPr lang="en-US" sz="1600" dirty="0"/>
              <a:t>European and Asian are the most popular races that are picked by a person from another race </a:t>
            </a:r>
          </a:p>
          <a:p>
            <a:pPr marL="285750" indent="-285750">
              <a:buFont typeface="Calibri"/>
              <a:buChar char="-"/>
            </a:pPr>
            <a:endParaRPr lang="en-US" dirty="0"/>
          </a:p>
        </p:txBody>
      </p:sp>
    </p:spTree>
    <p:extLst>
      <p:ext uri="{BB962C8B-B14F-4D97-AF65-F5344CB8AC3E}">
        <p14:creationId xmlns:p14="http://schemas.microsoft.com/office/powerpoint/2010/main" val="893561184"/>
      </p:ext>
    </p:extLst>
  </p:cSld>
  <p:clrMapOvr>
    <a:masterClrMapping/>
  </p:clrMapOvr>
</p:sld>
</file>

<file path=ppt/theme/theme1.xml><?xml version="1.0" encoding="utf-8"?>
<a:theme xmlns:a="http://schemas.openxmlformats.org/drawingml/2006/main" name="StreetscapeVTI">
  <a:themeElements>
    <a:clrScheme name="Streetscape2">
      <a:dk1>
        <a:sysClr val="windowText" lastClr="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StreetscapeVTI</vt:lpstr>
      <vt:lpstr>Speed Dating</vt:lpstr>
      <vt:lpstr>Introduction &amp; Project Overview</vt:lpstr>
      <vt:lpstr>Data Preprocessing (Jupyter Notebook)</vt:lpstr>
      <vt:lpstr>Feature Engineering &amp; Scaling (Jupyter Notebook)</vt:lpstr>
      <vt:lpstr>Model Training &amp; Evaluation (Jupyter Notebook)</vt:lpstr>
      <vt:lpstr>Feature Importance (Jupyter Notebook)</vt:lpstr>
      <vt:lpstr>Power BI Report: Race Analysis(I)</vt:lpstr>
      <vt:lpstr>Power BI Report: Race Analysis(II)</vt:lpstr>
      <vt:lpstr>Power BI Report: Race Analysis(III) </vt:lpstr>
      <vt:lpstr>Power BI Report: Age &amp; Character Analysis</vt:lpstr>
      <vt:lpstr>Power BI Report: Age &amp; Character Analysis(II)</vt:lpstr>
      <vt:lpstr>Power BI Report: Professional Field Analysis(I)</vt:lpstr>
      <vt:lpstr>Power BI Report: Professional Field Analysis(II)</vt:lpstr>
      <vt:lpstr>Power BI Report: Professional Field Analysis(III)</vt:lpstr>
      <vt:lpstr>Power BI Report: Professional Field Analysis(IV)</vt:lpstr>
      <vt:lpstr>Power BI Report: Hobbies Analysis – Overview(I)</vt:lpstr>
      <vt:lpstr>Power BI Report: Hobbies Analysis – Overview(II) </vt:lpstr>
      <vt:lpstr>  Power BI Report: Hobbies Analysis(III)</vt:lpstr>
      <vt:lpstr>  Power BI Report: Hobbies Analysis(IV)</vt:lpstr>
      <vt:lpstr>  Power BI Report: Hobbies Analysis(V)</vt:lpstr>
      <vt:lpstr>Conclusion &amp; 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1055</cp:revision>
  <dcterms:created xsi:type="dcterms:W3CDTF">2025-05-23T17:36:53Z</dcterms:created>
  <dcterms:modified xsi:type="dcterms:W3CDTF">2025-05-23T19:04:31Z</dcterms:modified>
</cp:coreProperties>
</file>