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694F-FE07-4225-9DA6-55827C9FF9D0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8DFA-3DC4-4599-B471-B313723DDF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C209-C697-426B-B3B2-3D6474112492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6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D21E-BB50-4C6E-B09F-F9DB0927C475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ECD0-EA5C-46F2-97B1-ADCD454BC972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D7E2-9ED7-4E90-B1B5-749B8CE151AA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5F2B-3F89-4191-A058-8E2AA2871305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F901-436D-4F39-BEB5-0CB622BE9299}" type="datetime1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9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5133-1A39-47A9-8DDF-8E787F79FBB8}" type="datetime1">
              <a:rPr lang="ru-RU" smtClean="0"/>
              <a:t>27.06.2021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5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BC0-0B4D-41AB-90C7-D05E067CF82E}" type="datetime1">
              <a:rPr lang="ru-RU" smtClean="0"/>
              <a:t>27.06.2021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CC52-6A88-4F95-9813-482860C083DF}" type="datetime1">
              <a:rPr lang="ru-RU" smtClean="0"/>
              <a:t>27.06.2021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7826-7A03-4255-A226-70123FCD7BD8}" type="datetime1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D164-2D20-42DA-B571-4017F72B0519}" type="datetime1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6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64D0-CA41-403E-9FBF-1EAFB52316B2}" type="datetime1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1F1C-4BBC-4B89-92DB-6CDEA2BD5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7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IBM Plex Sans Text" panose="020B0503050203000203" pitchFamily="34" charset="0"/>
              </a:rPr>
              <a:t>Потребность в бригадах скорой помощи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IBM Plex Sans Light" panose="020B0403050203000203" pitchFamily="34" charset="0"/>
              </a:rPr>
              <a:t>Презентация решения команды </a:t>
            </a:r>
            <a:r>
              <a:rPr lang="en-US" dirty="0" smtClean="0">
                <a:latin typeface="IBM Plex Sans Light" panose="020B0403050203000203" pitchFamily="34" charset="0"/>
              </a:rPr>
              <a:t>Data Goose</a:t>
            </a:r>
          </a:p>
          <a:p>
            <a:r>
              <a:rPr lang="ru-RU" sz="1500" i="1" dirty="0" smtClean="0">
                <a:latin typeface="IBM Plex Sans Light" panose="020B0403050203000203" pitchFamily="34" charset="0"/>
              </a:rPr>
              <a:t>Елховская Любовь</a:t>
            </a:r>
          </a:p>
          <a:p>
            <a:r>
              <a:rPr lang="ru-RU" sz="1500" i="1" dirty="0" smtClean="0">
                <a:latin typeface="IBM Plex Sans Light" panose="020B0403050203000203" pitchFamily="34" charset="0"/>
              </a:rPr>
              <a:t>Дудник Илья</a:t>
            </a:r>
          </a:p>
          <a:p>
            <a:r>
              <a:rPr lang="ru-RU" sz="1500" i="1" dirty="0" smtClean="0">
                <a:latin typeface="IBM Plex Sans Light" panose="020B0403050203000203" pitchFamily="34" charset="0"/>
              </a:rPr>
              <a:t>Сутугин Александр</a:t>
            </a:r>
          </a:p>
          <a:p>
            <a:r>
              <a:rPr lang="ru-RU" sz="1500" i="1" dirty="0" smtClean="0">
                <a:latin typeface="IBM Plex Sans Light" panose="020B0403050203000203" pitchFamily="34" charset="0"/>
              </a:rPr>
              <a:t>Иванова Юлия</a:t>
            </a:r>
            <a:endParaRPr lang="ru-RU" sz="1500" i="1" dirty="0">
              <a:latin typeface="IBM Plex Sans Light" panose="020B040305020300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5470" cy="13474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13" y="-90031"/>
            <a:ext cx="1395820" cy="13958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27575" y="5745984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IBM Plex Sans Light" panose="020B0403050203000203" pitchFamily="34" charset="0"/>
              </a:rPr>
              <a:t>27.06.2021</a:t>
            </a:r>
            <a:endParaRPr lang="ru-RU" sz="1400" dirty="0">
              <a:latin typeface="IBM Plex Sans Light" panose="020B0403050203000203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456006" y="953679"/>
            <a:ext cx="10865242" cy="5296718"/>
            <a:chOff x="8456006" y="953679"/>
            <a:chExt cx="10865242" cy="529671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06" y="953679"/>
              <a:ext cx="10865242" cy="529671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87" t="18840" r="18804" b="38127"/>
            <a:stretch/>
          </p:blipFill>
          <p:spPr>
            <a:xfrm>
              <a:off x="11483453" y="3602038"/>
              <a:ext cx="1417093" cy="131489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59" b="52566"/>
            <a:stretch/>
          </p:blipFill>
          <p:spPr>
            <a:xfrm>
              <a:off x="11483453" y="2225729"/>
              <a:ext cx="1132617" cy="96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9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BM Plex Sans Text" panose="020B0503050203000203" pitchFamily="34" charset="0"/>
              </a:rPr>
              <a:t>А это мы!</a:t>
            </a:r>
            <a:endParaRPr lang="ru-RU" dirty="0">
              <a:latin typeface="IBM Plex Sans Text" panose="020B050305020300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9" y="1695832"/>
            <a:ext cx="2556881" cy="30085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4"/>
          <a:stretch/>
        </p:blipFill>
        <p:spPr>
          <a:xfrm>
            <a:off x="3472354" y="1693853"/>
            <a:ext cx="2536065" cy="30104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25052" r="17055" b="6010"/>
          <a:stretch/>
        </p:blipFill>
        <p:spPr>
          <a:xfrm>
            <a:off x="6173273" y="1690688"/>
            <a:ext cx="2506014" cy="301365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268274" y="4828435"/>
            <a:ext cx="15215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smtClean="0">
                <a:latin typeface="IBM Plex Sans Light" panose="020B0403050203000203" pitchFamily="34" charset="0"/>
              </a:rPr>
              <a:t>Илья Дудник</a:t>
            </a:r>
            <a:endParaRPr lang="en-US" i="1" dirty="0" smtClean="0">
              <a:latin typeface="IBM Plex Sans Light" panose="020B0403050203000203" pitchFamily="34" charset="0"/>
            </a:endParaRPr>
          </a:p>
          <a:p>
            <a:pPr algn="ctr"/>
            <a:r>
              <a:rPr lang="en-US" i="1" dirty="0" smtClean="0">
                <a:latin typeface="IBM Plex Sans Light" panose="020B0403050203000203" pitchFamily="34" charset="0"/>
              </a:rPr>
              <a:t>DS</a:t>
            </a:r>
          </a:p>
          <a:p>
            <a:pPr algn="ctr"/>
            <a:r>
              <a:rPr lang="ru-RU" i="1" dirty="0" err="1" smtClean="0">
                <a:latin typeface="IBM Plex Sans Light" panose="020B0403050203000203" pitchFamily="34" charset="0"/>
              </a:rPr>
              <a:t>Бауманка</a:t>
            </a:r>
            <a:endParaRPr lang="ru-RU" i="1" dirty="0">
              <a:latin typeface="IBM Plex Sans Light" panose="020B040305020300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46977" y="4828435"/>
            <a:ext cx="21868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smtClean="0">
                <a:latin typeface="IBM Plex Sans Light" panose="020B0403050203000203" pitchFamily="34" charset="0"/>
              </a:rPr>
              <a:t>Александр Сутугин</a:t>
            </a:r>
            <a:endParaRPr lang="en-US" i="1" dirty="0" smtClean="0">
              <a:latin typeface="IBM Plex Sans Light" panose="020B0403050203000203" pitchFamily="34" charset="0"/>
            </a:endParaRPr>
          </a:p>
          <a:p>
            <a:pPr algn="ctr"/>
            <a:r>
              <a:rPr lang="en-US" i="1" dirty="0" smtClean="0">
                <a:latin typeface="IBM Plex Sans Light" panose="020B0403050203000203" pitchFamily="34" charset="0"/>
              </a:rPr>
              <a:t>Web</a:t>
            </a:r>
            <a:endParaRPr lang="ru-RU" i="1" dirty="0" smtClean="0">
              <a:latin typeface="IBM Plex Sans Light" panose="020B0403050203000203" pitchFamily="34" charset="0"/>
            </a:endParaRPr>
          </a:p>
          <a:p>
            <a:pPr algn="ctr"/>
            <a:r>
              <a:rPr lang="ru-RU" i="1" dirty="0" err="1" smtClean="0">
                <a:latin typeface="IBM Plex Sans Light" panose="020B0403050203000203" pitchFamily="34" charset="0"/>
              </a:rPr>
              <a:t>Бонч</a:t>
            </a:r>
            <a:r>
              <a:rPr lang="ru-RU" i="1" dirty="0">
                <a:latin typeface="IBM Plex Sans Light" panose="020B0403050203000203" pitchFamily="34" charset="0"/>
              </a:rPr>
              <a:t>, </a:t>
            </a:r>
            <a:r>
              <a:rPr lang="ru-RU" i="1" dirty="0" err="1">
                <a:latin typeface="IBM Plex Sans Light" panose="020B0403050203000203" pitchFamily="34" charset="0"/>
              </a:rPr>
              <a:t>Интрасофт</a:t>
            </a:r>
            <a:endParaRPr lang="ru-RU" i="1" dirty="0">
              <a:latin typeface="IBM Plex Sans Light" panose="020B040305020300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55313" y="4828435"/>
            <a:ext cx="21419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smtClean="0">
                <a:latin typeface="IBM Plex Sans Light" panose="020B0403050203000203" pitchFamily="34" charset="0"/>
              </a:rPr>
              <a:t>Елховская Любовь</a:t>
            </a:r>
          </a:p>
          <a:p>
            <a:pPr algn="ctr"/>
            <a:r>
              <a:rPr lang="en-US" i="1" dirty="0" smtClean="0">
                <a:latin typeface="IBM Plex Sans Light" panose="020B0403050203000203" pitchFamily="34" charset="0"/>
              </a:rPr>
              <a:t>DS (</a:t>
            </a:r>
            <a:r>
              <a:rPr lang="ru-RU" i="1" dirty="0" smtClean="0">
                <a:latin typeface="IBM Plex Sans Light" panose="020B0403050203000203" pitchFamily="34" charset="0"/>
              </a:rPr>
              <a:t>не медик</a:t>
            </a:r>
            <a:r>
              <a:rPr lang="en-US" i="1" dirty="0" smtClean="0">
                <a:latin typeface="IBM Plex Sans Light" panose="020B0403050203000203" pitchFamily="34" charset="0"/>
              </a:rPr>
              <a:t>)</a:t>
            </a:r>
            <a:endParaRPr lang="ru-RU" i="1" dirty="0" smtClean="0">
              <a:latin typeface="IBM Plex Sans Light" panose="020B0403050203000203" pitchFamily="34" charset="0"/>
            </a:endParaRPr>
          </a:p>
          <a:p>
            <a:pPr algn="ctr"/>
            <a:r>
              <a:rPr lang="ru-RU" i="1" dirty="0" smtClean="0">
                <a:latin typeface="IBM Plex Sans Light" panose="020B0403050203000203" pitchFamily="34" charset="0"/>
              </a:rPr>
              <a:t>ИТМО, НЦКР</a:t>
            </a:r>
            <a:endParaRPr lang="ru-RU" i="1" dirty="0">
              <a:latin typeface="IBM Plex Sans Light" panose="020B040305020300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r="4237" b="24088"/>
          <a:stretch/>
        </p:blipFill>
        <p:spPr>
          <a:xfrm>
            <a:off x="8844141" y="1690688"/>
            <a:ext cx="2509659" cy="300077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230783" y="4812101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smtClean="0">
                <a:latin typeface="IBM Plex Sans Light" panose="020B0403050203000203" pitchFamily="34" charset="0"/>
              </a:rPr>
              <a:t>Иванова Юлия</a:t>
            </a:r>
          </a:p>
          <a:p>
            <a:pPr algn="ctr"/>
            <a:r>
              <a:rPr lang="en-US" i="1" dirty="0" smtClean="0">
                <a:latin typeface="IBM Plex Sans Light" panose="020B0403050203000203" pitchFamily="34" charset="0"/>
              </a:rPr>
              <a:t>DS</a:t>
            </a:r>
            <a:endParaRPr lang="ru-RU" i="1" dirty="0" smtClean="0">
              <a:latin typeface="IBM Plex Sans Light" panose="020B0403050203000203" pitchFamily="34" charset="0"/>
            </a:endParaRPr>
          </a:p>
          <a:p>
            <a:pPr algn="ctr"/>
            <a:r>
              <a:rPr lang="ru-RU" i="1" dirty="0" smtClean="0">
                <a:latin typeface="IBM Plex Sans Light" panose="020B0403050203000203" pitchFamily="34" charset="0"/>
              </a:rPr>
              <a:t>ИТМО, НЦКР</a:t>
            </a:r>
            <a:endParaRPr lang="ru-RU" i="1" dirty="0">
              <a:latin typeface="IBM Plex Sans Light" panose="020B040305020300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92" y="3574824"/>
            <a:ext cx="1256817" cy="12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BM Plex Sans Text" panose="020B0503050203000203" pitchFamily="34" charset="0"/>
              </a:rPr>
              <a:t>Первый этап: </a:t>
            </a:r>
            <a:r>
              <a:rPr lang="en-US" dirty="0" smtClean="0">
                <a:latin typeface="IBM Plex Sans Text" panose="020B0503050203000203" pitchFamily="34" charset="0"/>
              </a:rPr>
              <a:t>EDA</a:t>
            </a:r>
            <a:endParaRPr lang="ru-RU" dirty="0">
              <a:latin typeface="IBM Plex Sans Text" panose="020B050305020300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 smtClean="0">
                <a:latin typeface="IBM Plex Sans Light" panose="020B0403050203000203" pitchFamily="34" charset="0"/>
              </a:rPr>
              <a:t>Данные по 9 подстанциям, </a:t>
            </a:r>
            <a:r>
              <a:rPr lang="ru-RU" sz="1800" dirty="0" smtClean="0">
                <a:latin typeface="IBM Plex Sans Light" panose="020B0403050203000203" pitchFamily="34" charset="0"/>
              </a:rPr>
              <a:t>с </a:t>
            </a:r>
            <a:r>
              <a:rPr lang="ru-RU" sz="1800" dirty="0" smtClean="0">
                <a:latin typeface="IBM Plex Sans Light" panose="020B0403050203000203" pitchFamily="34" charset="0"/>
              </a:rPr>
              <a:t>2019-01-01 </a:t>
            </a:r>
            <a:r>
              <a:rPr lang="ru-RU" sz="1800" dirty="0">
                <a:latin typeface="IBM Plex Sans Light" panose="020B0403050203000203" pitchFamily="34" charset="0"/>
              </a:rPr>
              <a:t>по </a:t>
            </a:r>
            <a:r>
              <a:rPr lang="ru-RU" sz="1800" dirty="0" smtClean="0">
                <a:latin typeface="IBM Plex Sans Light" panose="020B0403050203000203" pitchFamily="34" charset="0"/>
              </a:rPr>
              <a:t>2021-12-30</a:t>
            </a:r>
            <a:endParaRPr lang="en-US" sz="1800" dirty="0" smtClean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dirty="0" smtClean="0">
                <a:latin typeface="IBM Plex Sans Light" panose="020B0403050203000203" pitchFamily="34" charset="0"/>
              </a:rPr>
              <a:t>Только у 44 повода 97%-квантиль не равен нулю (график справа)</a:t>
            </a:r>
            <a:endParaRPr lang="en-US" sz="1800" dirty="0" smtClean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dirty="0" smtClean="0">
                <a:latin typeface="IBM Plex Sans Light" panose="020B0403050203000203" pitchFamily="34" charset="0"/>
              </a:rPr>
              <a:t>Разная загруженность подстанций</a:t>
            </a:r>
          </a:p>
          <a:p>
            <a:pPr>
              <a:lnSpc>
                <a:spcPct val="100000"/>
              </a:lnSpc>
            </a:pPr>
            <a:r>
              <a:rPr lang="ru-RU" sz="1800" dirty="0" smtClean="0">
                <a:latin typeface="IBM Plex Sans Light" panose="020B0403050203000203" pitchFamily="34" charset="0"/>
              </a:rPr>
              <a:t>Присутствует сезонность, тренда нет, ряд </a:t>
            </a:r>
            <a:r>
              <a:rPr lang="ru-RU" sz="1800" dirty="0">
                <a:latin typeface="IBM Plex Sans Light" panose="020B0403050203000203" pitchFamily="34" charset="0"/>
              </a:rPr>
              <a:t>стационарен (тест Дики — </a:t>
            </a:r>
            <a:r>
              <a:rPr lang="ru-RU" sz="1800" dirty="0" err="1">
                <a:latin typeface="IBM Plex Sans Light" panose="020B0403050203000203" pitchFamily="34" charset="0"/>
              </a:rPr>
              <a:t>Фуллера</a:t>
            </a:r>
            <a:r>
              <a:rPr lang="ru-RU" sz="1800" dirty="0">
                <a:latin typeface="IBM Plex Sans Light" panose="020B0403050203000203" pitchFamily="34" charset="0"/>
              </a:rPr>
              <a:t>)</a:t>
            </a:r>
            <a:endParaRPr lang="ru-RU" sz="1800" dirty="0">
              <a:latin typeface="IBM Plex Sans Light" panose="020B040305020300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7906"/>
            <a:ext cx="5538194" cy="56989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1" y="4271751"/>
            <a:ext cx="5431899" cy="23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BM Plex Sans Text" panose="020B0503050203000203" pitchFamily="34" charset="0"/>
              </a:rPr>
              <a:t>Первый этап:</a:t>
            </a:r>
            <a:r>
              <a:rPr lang="en-US" dirty="0">
                <a:latin typeface="IBM Plex Sans Text" panose="020B0503050203000203" pitchFamily="34" charset="0"/>
              </a:rPr>
              <a:t> </a:t>
            </a:r>
            <a:r>
              <a:rPr lang="ru-RU" dirty="0" smtClean="0">
                <a:latin typeface="IBM Plex Sans Text" panose="020B0503050203000203" pitchFamily="34" charset="0"/>
              </a:rPr>
              <a:t>погружение</a:t>
            </a:r>
            <a:endParaRPr lang="ru-RU" dirty="0">
              <a:latin typeface="IBM Plex Sans Text" panose="020B050305020300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45956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Обычно </a:t>
            </a:r>
            <a:r>
              <a:rPr lang="ru-RU" sz="2000" dirty="0">
                <a:latin typeface="IBM Plex Sans Light" panose="020B0403050203000203" pitchFamily="34" charset="0"/>
              </a:rPr>
              <a:t>на конкретный повод не отправляют профильных </a:t>
            </a:r>
            <a:r>
              <a:rPr lang="ru-RU" sz="2000" dirty="0" smtClean="0">
                <a:latin typeface="IBM Plex Sans Light" panose="020B0403050203000203" pitchFamily="34" charset="0"/>
              </a:rPr>
              <a:t>врачей</a:t>
            </a: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Смены по 12 часов: с 9 утра до 9 вечера</a:t>
            </a: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Высокая автокорреляция для 12 и 24 лагов (часов)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75" y="1690688"/>
            <a:ext cx="3422225" cy="3422225"/>
          </a:xfrm>
          <a:prstGeom prst="rect">
            <a:avLst/>
          </a:prstGeom>
        </p:spPr>
      </p:pic>
      <p:sp>
        <p:nvSpPr>
          <p:cNvPr id="9" name="Овальная выноска 8"/>
          <p:cNvSpPr/>
          <p:nvPr/>
        </p:nvSpPr>
        <p:spPr>
          <a:xfrm>
            <a:off x="9091580" y="1420231"/>
            <a:ext cx="2756983" cy="1232816"/>
          </a:xfrm>
          <a:prstGeom prst="wedgeEllipseCallout">
            <a:avLst>
              <a:gd name="adj1" fmla="val -29166"/>
              <a:gd name="adj2" fmla="val 792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Бабуля, расскажи о том времени, когда ты работала на скорой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1"/>
          <a:stretch/>
        </p:blipFill>
        <p:spPr>
          <a:xfrm>
            <a:off x="1718408" y="4001294"/>
            <a:ext cx="3699149" cy="25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BM Plex Sans Text" panose="020B0503050203000203" pitchFamily="34" charset="0"/>
              </a:rPr>
              <a:t>Второй этап:</a:t>
            </a:r>
            <a:r>
              <a:rPr lang="en-US" dirty="0">
                <a:latin typeface="IBM Plex Sans Text" panose="020B0503050203000203" pitchFamily="34" charset="0"/>
              </a:rPr>
              <a:t> </a:t>
            </a:r>
            <a:r>
              <a:rPr lang="ru-RU" dirty="0" smtClean="0">
                <a:latin typeface="IBM Plex Sans Text" panose="020B0503050203000203" pitchFamily="34" charset="0"/>
              </a:rPr>
              <a:t>моделирование</a:t>
            </a:r>
            <a:endParaRPr lang="ru-RU" dirty="0">
              <a:latin typeface="IBM Plex Sans Text" panose="020B050305020300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5459569" cy="4530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Дополнительные данные</a:t>
            </a:r>
          </a:p>
          <a:p>
            <a:pPr lvl="1">
              <a:lnSpc>
                <a:spcPct val="100000"/>
              </a:lnSpc>
            </a:pPr>
            <a:r>
              <a:rPr lang="ru-RU" sz="1600" dirty="0">
                <a:latin typeface="IBM Plex Sans Light" panose="020B0403050203000203" pitchFamily="34" charset="0"/>
              </a:rPr>
              <a:t>статистика по </a:t>
            </a:r>
            <a:r>
              <a:rPr lang="en-US" sz="1600" dirty="0" smtClean="0">
                <a:latin typeface="IBM Plex Sans Light" panose="020B0403050203000203" pitchFamily="34" charset="0"/>
              </a:rPr>
              <a:t>Covid-19</a:t>
            </a:r>
            <a:endParaRPr lang="ru-RU" sz="1600" dirty="0">
              <a:latin typeface="IBM Plex Sans Light" panose="020B040305020300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ru-RU" sz="1600" dirty="0" smtClean="0">
                <a:latin typeface="IBM Plex Sans Light" panose="020B0403050203000203" pitchFamily="34" charset="0"/>
              </a:rPr>
              <a:t>погода </a:t>
            </a:r>
            <a:r>
              <a:rPr lang="ru-RU" sz="1600" dirty="0">
                <a:latin typeface="IBM Plex Sans Light" panose="020B0403050203000203" pitchFamily="34" charset="0"/>
              </a:rPr>
              <a:t>(температура, </a:t>
            </a:r>
            <a:r>
              <a:rPr lang="ru-RU" sz="1600" dirty="0" smtClean="0">
                <a:latin typeface="IBM Plex Sans Light" panose="020B0403050203000203" pitchFamily="34" charset="0"/>
              </a:rPr>
              <a:t>давление</a:t>
            </a:r>
            <a:r>
              <a:rPr lang="ru-RU" sz="1600" dirty="0">
                <a:latin typeface="IBM Plex Sans Light" panose="020B0403050203000203" pitchFamily="34" charset="0"/>
              </a:rPr>
              <a:t>, </a:t>
            </a:r>
            <a:r>
              <a:rPr lang="ru-RU" sz="1600" dirty="0" smtClean="0">
                <a:latin typeface="IBM Plex Sans Light" panose="020B0403050203000203" pitchFamily="34" charset="0"/>
              </a:rPr>
              <a:t>ветер)</a:t>
            </a:r>
          </a:p>
          <a:p>
            <a:pPr lvl="1">
              <a:lnSpc>
                <a:spcPct val="100000"/>
              </a:lnSpc>
            </a:pPr>
            <a:r>
              <a:rPr lang="ru-RU" sz="1600" dirty="0">
                <a:latin typeface="IBM Plex Sans Light" panose="020B0403050203000203" pitchFamily="34" charset="0"/>
              </a:rPr>
              <a:t>фазы </a:t>
            </a:r>
            <a:r>
              <a:rPr lang="ru-RU" sz="1600" dirty="0" smtClean="0">
                <a:latin typeface="IBM Plex Sans Light" panose="020B0403050203000203" pitchFamily="34" charset="0"/>
              </a:rPr>
              <a:t>Луны </a:t>
            </a:r>
            <a:r>
              <a:rPr lang="en-US" sz="1600" dirty="0" smtClean="0">
                <a:latin typeface="IBM Plex Sans Light" panose="020B0403050203000203" pitchFamily="34" charset="0"/>
              </a:rPr>
              <a:t>[</a:t>
            </a:r>
            <a:r>
              <a:rPr lang="ru-RU" sz="1600" i="1" dirty="0" smtClean="0">
                <a:latin typeface="IBM Plex Sans Light" panose="020B0403050203000203" pitchFamily="34" charset="0"/>
              </a:rPr>
              <a:t>не успели</a:t>
            </a:r>
            <a:r>
              <a:rPr lang="en-US" sz="1600" dirty="0" smtClean="0">
                <a:latin typeface="IBM Plex Sans Light" panose="020B0403050203000203" pitchFamily="34" charset="0"/>
              </a:rPr>
              <a:t>]</a:t>
            </a:r>
            <a:endParaRPr lang="en-US" sz="1600" dirty="0" smtClean="0">
              <a:latin typeface="IBM Plex Sans Light" panose="020B040305020300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ru-RU" sz="1600" dirty="0" smtClean="0">
                <a:latin typeface="IBM Plex Sans Light" panose="020B0403050203000203" pitchFamily="34" charset="0"/>
              </a:rPr>
              <a:t>праздничные </a:t>
            </a:r>
            <a:r>
              <a:rPr lang="en-US" sz="1600" dirty="0">
                <a:latin typeface="IBM Plex Sans Light" panose="020B0403050203000203" pitchFamily="34" charset="0"/>
              </a:rPr>
              <a:t>[</a:t>
            </a:r>
            <a:r>
              <a:rPr lang="ru-RU" sz="1600" i="1" dirty="0">
                <a:latin typeface="IBM Plex Sans Light" panose="020B0403050203000203" pitchFamily="34" charset="0"/>
              </a:rPr>
              <a:t>не успели</a:t>
            </a:r>
            <a:r>
              <a:rPr lang="en-US" sz="1600" dirty="0" smtClean="0">
                <a:latin typeface="IBM Plex Sans Light" panose="020B0403050203000203" pitchFamily="34" charset="0"/>
              </a:rPr>
              <a:t>]</a:t>
            </a:r>
            <a:r>
              <a:rPr lang="ru-RU" sz="1600" dirty="0" smtClean="0">
                <a:latin typeface="IBM Plex Sans Light" panose="020B0403050203000203" pitchFamily="34" charset="0"/>
              </a:rPr>
              <a:t>, </a:t>
            </a:r>
            <a:r>
              <a:rPr lang="ru-RU" sz="1600" dirty="0" smtClean="0">
                <a:latin typeface="IBM Plex Sans Light" panose="020B0403050203000203" pitchFamily="34" charset="0"/>
              </a:rPr>
              <a:t>выходные, зарплатные дни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IBM Plex Sans Light" panose="020B0403050203000203" pitchFamily="34" charset="0"/>
              </a:rPr>
              <a:t>Ridge </a:t>
            </a:r>
            <a:r>
              <a:rPr lang="ru-RU" sz="2000" dirty="0" smtClean="0">
                <a:latin typeface="IBM Plex Sans Light" panose="020B0403050203000203" pitchFamily="34" charset="0"/>
              </a:rPr>
              <a:t>регрессия</a:t>
            </a:r>
          </a:p>
          <a:p>
            <a:pPr lvl="1">
              <a:lnSpc>
                <a:spcPct val="100000"/>
              </a:lnSpc>
            </a:pPr>
            <a:r>
              <a:rPr lang="ru-RU" sz="1600" dirty="0" smtClean="0">
                <a:latin typeface="IBM Plex Sans Light" panose="020B0403050203000203" pitchFamily="34" charset="0"/>
              </a:rPr>
              <a:t>лаги до 10 </a:t>
            </a:r>
          </a:p>
          <a:p>
            <a:pPr lvl="1">
              <a:lnSpc>
                <a:spcPct val="100000"/>
              </a:lnSpc>
            </a:pPr>
            <a:r>
              <a:rPr lang="ru-RU" sz="1600" dirty="0" smtClean="0">
                <a:latin typeface="IBM Plex Sans Light" panose="020B0403050203000203" pitchFamily="34" charset="0"/>
              </a:rPr>
              <a:t>скользящее окно размера </a:t>
            </a:r>
            <a:r>
              <a:rPr lang="ru-RU" sz="1600" dirty="0" smtClean="0">
                <a:latin typeface="IBM Plex Sans Light" panose="020B0403050203000203" pitchFamily="34" charset="0"/>
              </a:rPr>
              <a:t>6 (среднее)</a:t>
            </a:r>
            <a:endParaRPr lang="ru-RU" sz="1600" dirty="0" smtClean="0">
              <a:latin typeface="IBM Plex Sans Light" panose="020B040305020300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ru-RU" sz="1600" dirty="0">
                <a:latin typeface="IBM Plex Sans Light" panose="020B0403050203000203" pitchFamily="34" charset="0"/>
              </a:rPr>
              <a:t>т</a:t>
            </a:r>
            <a:r>
              <a:rPr lang="ru-RU" sz="1600" dirty="0" smtClean="0">
                <a:latin typeface="IBM Plex Sans Light" panose="020B0403050203000203" pitchFamily="34" charset="0"/>
              </a:rPr>
              <a:t>ригонометрическое преобразование </a:t>
            </a:r>
            <a:r>
              <a:rPr lang="ru-RU" sz="1600" dirty="0" smtClean="0">
                <a:latin typeface="IBM Plex Sans Light" panose="020B0403050203000203" pitchFamily="34" charset="0"/>
              </a:rPr>
              <a:t>времени</a:t>
            </a:r>
          </a:p>
          <a:p>
            <a:pPr lvl="1">
              <a:lnSpc>
                <a:spcPct val="100000"/>
              </a:lnSpc>
            </a:pPr>
            <a:r>
              <a:rPr lang="ru-RU" sz="1600" dirty="0" smtClean="0">
                <a:latin typeface="IBM Plex Sans Light" panose="020B0403050203000203" pitchFamily="34" charset="0"/>
              </a:rPr>
              <a:t>дифференциал (1-го пор.)</a:t>
            </a:r>
            <a:endParaRPr lang="ru-RU" sz="1600" dirty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Прогноз на 1 день вперёд → пересчёт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IBM Plex Sans Light" panose="020B0403050203000203" pitchFamily="34" charset="0"/>
              </a:rPr>
              <a:t>MAE </a:t>
            </a:r>
            <a:r>
              <a:rPr lang="en-US" sz="2000" dirty="0" smtClean="0">
                <a:latin typeface="IBM Plex Sans Light" panose="020B0403050203000203" pitchFamily="34" charset="0"/>
              </a:rPr>
              <a:t>= 1.1885</a:t>
            </a:r>
            <a:endParaRPr lang="ru-RU" sz="2000" dirty="0" smtClean="0">
              <a:latin typeface="IBM Plex Sans Light" panose="020B040305020300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2" y="3376132"/>
            <a:ext cx="2229118" cy="2229118"/>
          </a:xfrm>
          <a:prstGeom prst="rect">
            <a:avLst/>
          </a:prstGeom>
        </p:spPr>
      </p:pic>
      <p:sp>
        <p:nvSpPr>
          <p:cNvPr id="7" name="Выноска-облако 6"/>
          <p:cNvSpPr/>
          <p:nvPr/>
        </p:nvSpPr>
        <p:spPr>
          <a:xfrm>
            <a:off x="7745032" y="1517303"/>
            <a:ext cx="3959180" cy="224092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+mj-lt"/>
              </a:rPr>
              <a:t>Хотели попробовать </a:t>
            </a:r>
            <a:r>
              <a:rPr lang="ru-RU" dirty="0" err="1" smtClean="0">
                <a:latin typeface="+mj-lt"/>
              </a:rPr>
              <a:t>бустинг</a:t>
            </a:r>
            <a:r>
              <a:rPr lang="ru-RU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automl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arima</a:t>
            </a:r>
            <a:r>
              <a:rPr lang="ru-RU" dirty="0" smtClean="0">
                <a:latin typeface="+mj-lt"/>
              </a:rPr>
              <a:t>, но времени хватило только на регрессию…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1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BM Plex Sans Text" panose="020B0503050203000203" pitchFamily="34" charset="0"/>
              </a:rPr>
              <a:t>Третий этап:</a:t>
            </a:r>
            <a:r>
              <a:rPr lang="en-US" dirty="0">
                <a:latin typeface="IBM Plex Sans Text" panose="020B0503050203000203" pitchFamily="34" charset="0"/>
              </a:rPr>
              <a:t> </a:t>
            </a:r>
            <a:r>
              <a:rPr lang="ru-RU" dirty="0" smtClean="0">
                <a:latin typeface="IBM Plex Sans Text" panose="020B0503050203000203" pitchFamily="34" charset="0"/>
              </a:rPr>
              <a:t>бизнес-решение</a:t>
            </a:r>
            <a:endParaRPr lang="ru-RU" dirty="0">
              <a:latin typeface="IBM Plex Sans Text" panose="020B050305020300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87169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Нет особого смысла в прогнозе по каждому поводу, так как </a:t>
            </a:r>
            <a:r>
              <a:rPr lang="ru-RU" sz="2000" b="1" dirty="0" smtClean="0">
                <a:latin typeface="IBM Plex Sans Light" panose="020B0403050203000203" pitchFamily="34" charset="0"/>
              </a:rPr>
              <a:t>бригады широкого профиля</a:t>
            </a:r>
            <a:endParaRPr lang="ru-RU" sz="1600" b="1" dirty="0" smtClean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Прогноз лучше делать </a:t>
            </a:r>
            <a:r>
              <a:rPr lang="ru-RU" sz="2000" b="1" dirty="0" smtClean="0">
                <a:latin typeface="IBM Plex Sans Light" panose="020B0403050203000203" pitchFamily="34" charset="0"/>
              </a:rPr>
              <a:t>по сменам </a:t>
            </a:r>
            <a:r>
              <a:rPr lang="ru-RU" sz="2000" dirty="0" smtClean="0">
                <a:latin typeface="IBM Plex Sans Light" panose="020B0403050203000203" pitchFamily="34" charset="0"/>
              </a:rPr>
              <a:t>(12 часов) для своевременного распределения ресурсов </a:t>
            </a:r>
            <a:endParaRPr lang="ru-RU" sz="1600" dirty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 smtClean="0">
                <a:latin typeface="IBM Plex Sans Light" panose="020B0403050203000203" pitchFamily="34" charset="0"/>
              </a:rPr>
              <a:t>Рекомендации</a:t>
            </a:r>
            <a:r>
              <a:rPr lang="ru-RU" sz="2000" dirty="0" smtClean="0">
                <a:latin typeface="IBM Plex Sans Light" panose="020B0403050203000203" pitchFamily="34" charset="0"/>
              </a:rPr>
              <a:t> </a:t>
            </a:r>
            <a:r>
              <a:rPr lang="ru-RU" sz="2000" dirty="0">
                <a:latin typeface="IBM Plex Sans Light" panose="020B0403050203000203" pitchFamily="34" charset="0"/>
              </a:rPr>
              <a:t>по распределению юнитов: если по прогнозу где-то больше вызовов, а где-то меньше, то перебрасываем бригады туда, где больше в них </a:t>
            </a:r>
            <a:r>
              <a:rPr lang="ru-RU" sz="2000" dirty="0" smtClean="0">
                <a:latin typeface="IBM Plex Sans Light" panose="020B0403050203000203" pitchFamily="34" charset="0"/>
              </a:rPr>
              <a:t>потребность</a:t>
            </a: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Прототип</a:t>
            </a:r>
            <a:r>
              <a:rPr lang="ru-RU" sz="2000" b="1" dirty="0" smtClean="0">
                <a:latin typeface="IBM Plex Sans Light" panose="020B0403050203000203" pitchFamily="34" charset="0"/>
              </a:rPr>
              <a:t> веб-инструмента</a:t>
            </a:r>
            <a:r>
              <a:rPr lang="ru-RU" sz="2000" dirty="0" smtClean="0">
                <a:latin typeface="IBM Plex Sans Light" panose="020B0403050203000203" pitchFamily="34" charset="0"/>
              </a:rPr>
              <a:t> для прогноза и рекомендаций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7" r="20775" b="5728"/>
          <a:stretch/>
        </p:blipFill>
        <p:spPr>
          <a:xfrm>
            <a:off x="6709893" y="1597765"/>
            <a:ext cx="5203065" cy="30663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3480" r="79507" b="57531"/>
          <a:stretch/>
        </p:blipFill>
        <p:spPr>
          <a:xfrm>
            <a:off x="9311425" y="3532367"/>
            <a:ext cx="2508208" cy="25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BM Plex Sans Text" panose="020B0503050203000203" pitchFamily="34" charset="0"/>
              </a:rPr>
              <a:t>Резюме</a:t>
            </a:r>
            <a:endParaRPr lang="ru-RU" dirty="0">
              <a:latin typeface="IBM Plex Sans Text" panose="020B050305020300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60123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Проведённый </a:t>
            </a:r>
            <a:r>
              <a:rPr lang="en-US" sz="2000" dirty="0" smtClean="0">
                <a:latin typeface="IBM Plex Sans Light" panose="020B0403050203000203" pitchFamily="34" charset="0"/>
              </a:rPr>
              <a:t>EDA </a:t>
            </a:r>
            <a:r>
              <a:rPr lang="ru-RU" sz="2000" dirty="0" smtClean="0">
                <a:latin typeface="IBM Plex Sans Light" panose="020B0403050203000203" pitchFamily="34" charset="0"/>
              </a:rPr>
              <a:t>подтвердил </a:t>
            </a:r>
            <a:r>
              <a:rPr lang="ru-RU" sz="2000" dirty="0" err="1" smtClean="0">
                <a:latin typeface="IBM Plex Sans Light" panose="020B0403050203000203" pitchFamily="34" charset="0"/>
              </a:rPr>
              <a:t>инсайты</a:t>
            </a:r>
            <a:r>
              <a:rPr lang="ru-RU" sz="2000" dirty="0" smtClean="0">
                <a:latin typeface="IBM Plex Sans Light" panose="020B0403050203000203" pitchFamily="34" charset="0"/>
              </a:rPr>
              <a:t>, полученные от экспертов области</a:t>
            </a:r>
            <a:endParaRPr lang="ru-RU" sz="1600" dirty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Удалось (успели) обучить </a:t>
            </a:r>
            <a:r>
              <a:rPr lang="en-US" sz="2000" dirty="0" smtClean="0">
                <a:latin typeface="IBM Plex Sans Light" panose="020B0403050203000203" pitchFamily="34" charset="0"/>
              </a:rPr>
              <a:t>good enough </a:t>
            </a:r>
            <a:r>
              <a:rPr lang="ru-RU" sz="2000" dirty="0" smtClean="0">
                <a:latin typeface="IBM Plex Sans Light" panose="020B0403050203000203" pitchFamily="34" charset="0"/>
              </a:rPr>
              <a:t>модель регрессии</a:t>
            </a: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IBM Plex Sans Light" panose="020B0403050203000203" pitchFamily="34" charset="0"/>
              </a:rPr>
              <a:t>Предложена бизнес-задача и прототип</a:t>
            </a:r>
            <a:r>
              <a:rPr lang="ru-RU" sz="2000" b="1" dirty="0" smtClean="0">
                <a:latin typeface="IBM Plex Sans Light" panose="020B0403050203000203" pitchFamily="34" charset="0"/>
              </a:rPr>
              <a:t> </a:t>
            </a:r>
            <a:r>
              <a:rPr lang="ru-RU" sz="2000" dirty="0" smtClean="0">
                <a:latin typeface="IBM Plex Sans Light" panose="020B0403050203000203" pitchFamily="34" charset="0"/>
              </a:rPr>
              <a:t>веб-сервиса как её решение</a:t>
            </a:r>
          </a:p>
          <a:p>
            <a:pPr>
              <a:lnSpc>
                <a:spcPct val="100000"/>
              </a:lnSpc>
            </a:pPr>
            <a:endParaRPr lang="ru-RU" sz="2000" dirty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endParaRPr lang="ru-RU" sz="2000" dirty="0" smtClean="0">
              <a:latin typeface="IBM Plex Sans Light" panose="020B0403050203000203" pitchFamily="34" charset="0"/>
            </a:endParaRPr>
          </a:p>
          <a:p>
            <a:pPr>
              <a:lnSpc>
                <a:spcPct val="100000"/>
              </a:lnSpc>
            </a:pPr>
            <a:endParaRPr lang="ru-RU" sz="200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 smtClean="0">
                <a:latin typeface="IBM Plex Sans Light" panose="020B0403050203000203" pitchFamily="34" charset="0"/>
              </a:rPr>
              <a:t>Спасибо за внимание!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i="1" dirty="0">
                <a:latin typeface="IBM Plex Sans Light" panose="020B0403050203000203" pitchFamily="34" charset="0"/>
              </a:rPr>
              <a:t>	</a:t>
            </a:r>
            <a:r>
              <a:rPr lang="ru-RU" sz="2000" i="1" dirty="0" smtClean="0">
                <a:latin typeface="IBM Plex Sans Light" panose="020B0403050203000203" pitchFamily="34" charset="0"/>
              </a:rPr>
              <a:t>Команда </a:t>
            </a:r>
            <a:r>
              <a:rPr lang="en-US" sz="2000" i="1" dirty="0" smtClean="0">
                <a:latin typeface="IBM Plex Sans Light" panose="020B0403050203000203" pitchFamily="34" charset="0"/>
              </a:rPr>
              <a:t>Data Goose</a:t>
            </a:r>
            <a:endParaRPr lang="ru-RU" sz="2000" i="1" dirty="0" smtClean="0">
              <a:latin typeface="IBM Plex Sans Light" panose="020B040305020300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1F1C-4BBC-4B89-92DB-6CDEA2BD5358}" type="slidenum">
              <a:rPr lang="ru-RU" smtClean="0"/>
              <a:t>7</a:t>
            </a:fld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6439437" y="1027906"/>
            <a:ext cx="10865242" cy="5296718"/>
            <a:chOff x="8456006" y="953679"/>
            <a:chExt cx="10865242" cy="5296718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8456006" y="953679"/>
              <a:ext cx="10865242" cy="5296718"/>
              <a:chOff x="8456006" y="953679"/>
              <a:chExt cx="10865242" cy="5296718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06" y="953679"/>
                <a:ext cx="10865242" cy="5296718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87" t="18840" r="18804" b="38127"/>
              <a:stretch/>
            </p:blipFill>
            <p:spPr>
              <a:xfrm>
                <a:off x="11483453" y="3602038"/>
                <a:ext cx="1417093" cy="1314899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59" b="52566"/>
            <a:stretch/>
          </p:blipFill>
          <p:spPr>
            <a:xfrm>
              <a:off x="11483453" y="2225729"/>
              <a:ext cx="1132617" cy="96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320</Words>
  <Application>Microsoft Office PowerPoint</Application>
  <PresentationFormat>Широкоэкранный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Sans Light</vt:lpstr>
      <vt:lpstr>IBM Plex Sans Text</vt:lpstr>
      <vt:lpstr>Тема Office</vt:lpstr>
      <vt:lpstr>Потребность в бригадах скорой помощи</vt:lpstr>
      <vt:lpstr>А это мы!</vt:lpstr>
      <vt:lpstr>Первый этап: EDA</vt:lpstr>
      <vt:lpstr>Первый этап: погружение</vt:lpstr>
      <vt:lpstr>Второй этап: моделирование</vt:lpstr>
      <vt:lpstr>Третий этап: бизнес-решение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Любовь Елховская</dc:creator>
  <cp:lastModifiedBy>Любовь Елховская</cp:lastModifiedBy>
  <cp:revision>27</cp:revision>
  <dcterms:created xsi:type="dcterms:W3CDTF">2021-06-27T11:23:05Z</dcterms:created>
  <dcterms:modified xsi:type="dcterms:W3CDTF">2021-06-27T13:58:10Z</dcterms:modified>
</cp:coreProperties>
</file>