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eaborn.pydata.org/generated/seaborn.histplot.html#seaborn.histplot"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9e21be23e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9e21be23e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e21be23e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e21be23e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e21be23e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e21be23e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seaborn.histplot — seaborn 0.13.0 documentation (pydata.org)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e21be23e2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e21be23e2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9e21be23e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9e21be23e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9e21be23e2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9e21be23e2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9e21be1c24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9e21be1c24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9ebded95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9ebded95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9e21be1c24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9e21be1c2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e21be1c2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e21be1c2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e21be1c2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e21be1c2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e21be1c2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e21be1c2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start our project, we created a function called get_data_dict() that web-scraped our wikipedia hurricane data and loaded it into a Pandas Dataframe, which is a data structure used for storing tabular data. Then, we cleaned up the data using Pandas, and returned both the cleaned dataframe for graphing, and a 2d dictionary created from it for sorting.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web-scrape the data, we used two libraries - Requests, and BeautifulSoup. The Requests API allows us to interact with websites and “request” to scrape it’s data, returning a status code indicating whether the request was successful and the content of the page if so. Wikipedia does allow web-scraping, so we used Requests to grab the data inside. Next, we used BeautifulSoup, a popular API for parsing </a:t>
            </a:r>
            <a:r>
              <a:rPr lang="en"/>
              <a:t>structured data. We accessed the content of the data grabbed by Requests using BeautifulSoup’s HTML parser, and searched for all tables within our scraped HTML that fit our criteria. In turn, BeautifulSoup returned a list of HTML tables stored from our scraped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Wikipedia page for Category 5 Hurricanes, the first table is the one we wanted to grab, so we selected it and within the list of scraped tables and used Pandas to read the HTML and convert it into a DataFrame. Now, we had the raw data from the Wikipedia page stored in our notebook, and it was time to clean it up.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e21be1c2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9e21be1c2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our table, the column we wanted to keep were Name, Deaths, Wind Speed, Pressure, Year, Month, and Duration at Category 5 intensity. Most of these columns, spare for Name and Month, held quantitative data to sort by and analyze with graphs, which is why we chose them. Most qualitative columns simply had their units removed and stored as just numbers, but a few required extra conversion. Wind Speed and Pressure were subcolumns of a larger column called Peak Intensity, so we had to split those up. There was no Year and Month column in the original data, just a Date Column, so we spun the Year and Month columns off it and deleted the date column. The Duration column was the most </a:t>
            </a:r>
            <a:r>
              <a:rPr lang="en"/>
              <a:t>challenging</a:t>
            </a:r>
            <a:r>
              <a:rPr lang="en"/>
              <a:t>, as it stored duration in either hours, days, or hours and days. We decided to convert it all into hours, which required looping through the data and checking if days existed, and if so, multiplying them by 24 to get hours.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Like I mentioned before, the get_data_dict() function </a:t>
            </a:r>
            <a:r>
              <a:rPr lang="en"/>
              <a:t>returns both this cleaned dataframe, and a 2d dictionary. Dataframes are a popular structure for holding tabular data, and the libraries we used to visualize our data had built-in support for them, which is why they were returned. We also converted the dataframe into a 2d dictionary and returned that too. The keys in each dictionary corresponded to a row value starting from 0, with the subkeys corresponding to a column name that would return the exact data point for the specified dictionary key containing the row and subkey containing the column.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we had both of these data structures, it was time to move on to the heart of our program, where we would sort our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e21be1c2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e21be1c2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created a new class called Dict_Tree that was based off the Binary Search Tree data structure we </a:t>
            </a:r>
            <a:r>
              <a:rPr lang="en"/>
              <a:t>learned</a:t>
            </a:r>
            <a:r>
              <a:rPr lang="en"/>
              <a:t> in class. The purpose of this class was to take in a 2d-dictionary, it’s designated “qualitative column”, and a list of quantitative columns to sort the dictionary by. For each quantitative column, a new BST would be created with its values, stored in a list of trees within our class. By using a BST, the values inside each column would be easily sorted as each tree was constructed, and using the proper traversal methods, one could easily access the data within in sorted fashion.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e21be1c2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e21be1c2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Using the function get_tuple_dict, we also converted the given 2d dictionary and its specified columns into a list of tuples, as dictionaries (and hashmaps in general) are not built around sorting data, but rather accessing them quickly. The first row in this list of tuples would be the header with the names of all the columns, with each following row corresponding to a row of data, resembling a table.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In-order traversal was also utilized as our way of grabbing the data within each BST. Using a recursive method we returned in class, the in_order function would take the root node of any given tree and return a list of sorted values in ascending order. This is the heart of our sorting function, as it is the way we grab the data from the trees in a sorted manner.</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e21be1c2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9e21be1c2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have our actual sorting function. sort_by() takes in a quantitative column, and sorts the 2d dictionary as a sorted list of tuples. First, our program checks to ensure the column the user is requesting to sort by is a valid column name, and if not, an er</a:t>
            </a:r>
            <a:r>
              <a:rPr lang="en"/>
              <a:t>ror message is returned. Since most of our program is about </a:t>
            </a:r>
            <a:r>
              <a:rPr lang="en"/>
              <a:t>following</a:t>
            </a:r>
            <a:r>
              <a:rPr lang="en"/>
              <a:t> a set of steps to </a:t>
            </a:r>
            <a:r>
              <a:rPr lang="en"/>
              <a:t>achieve</a:t>
            </a:r>
            <a:r>
              <a:rPr lang="en"/>
              <a:t> a goal, there isn’t much in the way for user input controlling the program. However, this function allows anyone looking at the program to sort our web-scraped data by a </a:t>
            </a:r>
            <a:r>
              <a:rPr lang="en"/>
              <a:t>quantitative</a:t>
            </a:r>
            <a:r>
              <a:rPr lang="en"/>
              <a:t> category of their choosing, and is as far as our test-cases and error-handling go.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Assuming user input is given correctly, the function begins </a:t>
            </a:r>
            <a:r>
              <a:rPr lang="en"/>
              <a:t>attempting</a:t>
            </a:r>
            <a:r>
              <a:rPr lang="en"/>
              <a:t> the sort. First, an empty list is created that will eventually contain rows of tuples with our sorted data. Next, we grab the index of binary-tree inside our tree list that contains the values corresponding to the user-inputted column. Using in-order traversal, we grab the sorted values within the tree and store them in a list called sorted_vals, which contains the values of the user-inputted column in </a:t>
            </a:r>
            <a:r>
              <a:rPr lang="en"/>
              <a:t>ascending</a:t>
            </a:r>
            <a:r>
              <a:rPr lang="en"/>
              <a:t> order. Now that we have the sorted values, it’s time to built the rest of the 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 our helper function get_tuple_dict() to convert our 2d dictionary into an unsorted list of tuples of the data, and loop through both our list of sorted values and this dictionary to see where the data matches. If there is a row within the tuple list that contains the sorted value at the </a:t>
            </a:r>
            <a:r>
              <a:rPr lang="en"/>
              <a:t>specified</a:t>
            </a:r>
            <a:r>
              <a:rPr lang="en"/>
              <a:t> column, we append that row to a list called sorted_list. This way, we slowly build our sorted list of tuples, and eventually return the sorted list.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9e21be1c24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9e21be1c24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way of neatly outputting our data, we designed a function called print_all(). This function calls our previous sort_by() function on every quantitative column given, and neatly outputs each sorted tuple list using string formatting in a clean, neat fashion that resembles tables inside excel or pandas. Here is one of the tables returned, showing our web-scraped data of Category 5 Hurricanes sorted by deaths in ascending order. The program also outputs a sorted table for each other column given, such as Wind Speed, Pressure, and Year, but they’re not shown on these slides.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Term Project - CS313E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Utsav Nimavat </a:t>
            </a:r>
            <a:r>
              <a:rPr lang="en"/>
              <a:t>and</a:t>
            </a:r>
            <a:r>
              <a:rPr lang="en"/>
              <a:t> Siena Theivagt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Visualizations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 Graph</a:t>
            </a:r>
            <a:endParaRPr/>
          </a:p>
          <a:p>
            <a:pPr indent="0" lvl="0" marL="0" rtl="0" algn="l">
              <a:spcBef>
                <a:spcPts val="0"/>
              </a:spcBef>
              <a:spcAft>
                <a:spcPts val="0"/>
              </a:spcAft>
              <a:buNone/>
            </a:pPr>
            <a:r>
              <a:t/>
            </a:r>
            <a:endParaRPr/>
          </a:p>
        </p:txBody>
      </p:sp>
      <p:pic>
        <p:nvPicPr>
          <p:cNvPr id="205" name="Google Shape;205;p23"/>
          <p:cNvPicPr preferRelativeResize="0"/>
          <p:nvPr/>
        </p:nvPicPr>
        <p:blipFill rotWithShape="1">
          <a:blip r:embed="rId3">
            <a:alphaModFix/>
          </a:blip>
          <a:srcRect b="0" l="3756" r="37184" t="0"/>
          <a:stretch/>
        </p:blipFill>
        <p:spPr>
          <a:xfrm>
            <a:off x="3949650" y="3429125"/>
            <a:ext cx="5103550" cy="1544975"/>
          </a:xfrm>
          <a:prstGeom prst="rect">
            <a:avLst/>
          </a:prstGeom>
          <a:noFill/>
          <a:ln>
            <a:noFill/>
          </a:ln>
        </p:spPr>
      </p:pic>
      <p:pic>
        <p:nvPicPr>
          <p:cNvPr id="206" name="Google Shape;206;p23"/>
          <p:cNvPicPr preferRelativeResize="0"/>
          <p:nvPr/>
        </p:nvPicPr>
        <p:blipFill>
          <a:blip r:embed="rId4">
            <a:alphaModFix/>
          </a:blip>
          <a:stretch>
            <a:fillRect/>
          </a:stretch>
        </p:blipFill>
        <p:spPr>
          <a:xfrm>
            <a:off x="3949650" y="627237"/>
            <a:ext cx="5103550" cy="2728875"/>
          </a:xfrm>
          <a:prstGeom prst="rect">
            <a:avLst/>
          </a:prstGeom>
          <a:noFill/>
          <a:ln>
            <a:noFill/>
          </a:ln>
        </p:spPr>
      </p:pic>
      <p:sp>
        <p:nvSpPr>
          <p:cNvPr id="207" name="Google Shape;207;p23"/>
          <p:cNvSpPr txBox="1"/>
          <p:nvPr/>
        </p:nvSpPr>
        <p:spPr>
          <a:xfrm>
            <a:off x="3585450" y="3689050"/>
            <a:ext cx="364200" cy="1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208" name="Google Shape;208;p23"/>
          <p:cNvSpPr txBox="1"/>
          <p:nvPr/>
        </p:nvSpPr>
        <p:spPr>
          <a:xfrm>
            <a:off x="4967000" y="1184225"/>
            <a:ext cx="364200" cy="16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209" name="Google Shape;209;p23"/>
          <p:cNvSpPr txBox="1"/>
          <p:nvPr>
            <p:ph idx="1" type="body"/>
          </p:nvPr>
        </p:nvSpPr>
        <p:spPr>
          <a:xfrm>
            <a:off x="665550" y="1042725"/>
            <a:ext cx="3026700" cy="2902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groupby() splits the data into groups</a:t>
            </a:r>
            <a:endParaRPr/>
          </a:p>
          <a:p>
            <a:pPr indent="-311150" lvl="0" marL="457200" rtl="0" algn="l">
              <a:spcBef>
                <a:spcPts val="0"/>
              </a:spcBef>
              <a:spcAft>
                <a:spcPts val="0"/>
              </a:spcAft>
              <a:buSzPts val="1300"/>
              <a:buChar char="●"/>
            </a:pPr>
            <a:r>
              <a:rPr lang="en"/>
              <a:t>figure() creates the size of the figure</a:t>
            </a:r>
            <a:endParaRPr/>
          </a:p>
          <a:p>
            <a:pPr indent="-311150" lvl="0" marL="457200" rtl="0" algn="l">
              <a:spcBef>
                <a:spcPts val="0"/>
              </a:spcBef>
              <a:spcAft>
                <a:spcPts val="0"/>
              </a:spcAft>
              <a:buSzPts val="1300"/>
              <a:buChar char="●"/>
            </a:pPr>
            <a:r>
              <a:rPr lang="en"/>
              <a:t>plot() is a method that plots the data frame on a graph.</a:t>
            </a:r>
            <a:endParaRPr/>
          </a:p>
          <a:p>
            <a:pPr indent="-311150" lvl="0" marL="457200" rtl="0" algn="l">
              <a:spcBef>
                <a:spcPts val="0"/>
              </a:spcBef>
              <a:spcAft>
                <a:spcPts val="0"/>
              </a:spcAft>
              <a:buSzPts val="1300"/>
              <a:buChar char="●"/>
            </a:pPr>
            <a:r>
              <a:rPr lang="en"/>
              <a:t>title() creates a title</a:t>
            </a:r>
            <a:endParaRPr/>
          </a:p>
          <a:p>
            <a:pPr indent="-311150" lvl="0" marL="457200" rtl="0" algn="l">
              <a:spcBef>
                <a:spcPts val="0"/>
              </a:spcBef>
              <a:spcAft>
                <a:spcPts val="0"/>
              </a:spcAft>
              <a:buSzPts val="1300"/>
              <a:buChar char="●"/>
            </a:pPr>
            <a:r>
              <a:rPr lang="en"/>
              <a:t>xlabel() creates a label for the x-axis</a:t>
            </a:r>
            <a:endParaRPr/>
          </a:p>
          <a:p>
            <a:pPr indent="-311150" lvl="0" marL="457200" rtl="0" algn="l">
              <a:spcBef>
                <a:spcPts val="0"/>
              </a:spcBef>
              <a:spcAft>
                <a:spcPts val="0"/>
              </a:spcAft>
              <a:buSzPts val="1300"/>
              <a:buChar char="●"/>
            </a:pPr>
            <a:r>
              <a:rPr lang="en"/>
              <a:t>y</a:t>
            </a:r>
            <a:r>
              <a:rPr lang="en"/>
              <a:t>label() creates a label for the y-axis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4"/>
          <p:cNvPicPr preferRelativeResize="0"/>
          <p:nvPr/>
        </p:nvPicPr>
        <p:blipFill>
          <a:blip r:embed="rId3">
            <a:alphaModFix/>
          </a:blip>
          <a:stretch>
            <a:fillRect/>
          </a:stretch>
        </p:blipFill>
        <p:spPr>
          <a:xfrm>
            <a:off x="152400" y="152400"/>
            <a:ext cx="8810504" cy="4838700"/>
          </a:xfrm>
          <a:prstGeom prst="rect">
            <a:avLst/>
          </a:prstGeom>
          <a:noFill/>
          <a:ln>
            <a:noFill/>
          </a:ln>
        </p:spPr>
      </p:pic>
      <p:pic>
        <p:nvPicPr>
          <p:cNvPr id="215" name="Google Shape;215;p24"/>
          <p:cNvPicPr preferRelativeResize="0"/>
          <p:nvPr/>
        </p:nvPicPr>
        <p:blipFill rotWithShape="1">
          <a:blip r:embed="rId4">
            <a:alphaModFix/>
          </a:blip>
          <a:srcRect b="0" l="6032" r="22411" t="0"/>
          <a:stretch/>
        </p:blipFill>
        <p:spPr>
          <a:xfrm>
            <a:off x="4111100" y="2083600"/>
            <a:ext cx="3973249" cy="1301275"/>
          </a:xfrm>
          <a:prstGeom prst="rect">
            <a:avLst/>
          </a:prstGeom>
          <a:noFill/>
          <a:ln>
            <a:noFill/>
          </a:ln>
        </p:spPr>
      </p:pic>
      <p:sp>
        <p:nvSpPr>
          <p:cNvPr id="216" name="Google Shape;216;p24"/>
          <p:cNvSpPr txBox="1"/>
          <p:nvPr/>
        </p:nvSpPr>
        <p:spPr>
          <a:xfrm>
            <a:off x="4111100" y="1278375"/>
            <a:ext cx="3973200" cy="657900"/>
          </a:xfrm>
          <a:prstGeom prst="rect">
            <a:avLst/>
          </a:prstGeom>
          <a:solidFill>
            <a:srgbClr val="8EBAD9"/>
          </a:solid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histplot() creates a histogram </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show() prints the histogram</a:t>
            </a:r>
            <a:endParaRPr sz="1300">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25"/>
          <p:cNvPicPr preferRelativeResize="0"/>
          <p:nvPr/>
        </p:nvPicPr>
        <p:blipFill>
          <a:blip r:embed="rId3">
            <a:alphaModFix/>
          </a:blip>
          <a:stretch>
            <a:fillRect/>
          </a:stretch>
        </p:blipFill>
        <p:spPr>
          <a:xfrm>
            <a:off x="173825" y="103975"/>
            <a:ext cx="6679776" cy="3650074"/>
          </a:xfrm>
          <a:prstGeom prst="rect">
            <a:avLst/>
          </a:prstGeom>
          <a:noFill/>
          <a:ln>
            <a:noFill/>
          </a:ln>
        </p:spPr>
      </p:pic>
      <p:sp>
        <p:nvSpPr>
          <p:cNvPr id="222" name="Google Shape;222;p25"/>
          <p:cNvSpPr txBox="1"/>
          <p:nvPr/>
        </p:nvSpPr>
        <p:spPr>
          <a:xfrm>
            <a:off x="173825" y="3711000"/>
            <a:ext cx="6679800" cy="13851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050">
                <a:highlight>
                  <a:srgbClr val="F7F7F7"/>
                </a:highlight>
                <a:latin typeface="Courier New"/>
                <a:ea typeface="Courier New"/>
                <a:cs typeface="Courier New"/>
                <a:sym typeface="Courier New"/>
              </a:rPr>
              <a:t>df = df.apply(pd.to_numeric, errors=</a:t>
            </a:r>
            <a:r>
              <a:rPr b="1" lang="en" sz="1050">
                <a:solidFill>
                  <a:srgbClr val="A31515"/>
                </a:solidFill>
                <a:highlight>
                  <a:srgbClr val="F7F7F7"/>
                </a:highlight>
                <a:latin typeface="Courier New"/>
                <a:ea typeface="Courier New"/>
                <a:cs typeface="Courier New"/>
                <a:sym typeface="Courier New"/>
              </a:rPr>
              <a:t>'ignore'</a:t>
            </a:r>
            <a:r>
              <a:rPr b="1" lang="en" sz="1050">
                <a:highlight>
                  <a:srgbClr val="F7F7F7"/>
                </a:highlight>
                <a:latin typeface="Courier New"/>
                <a:ea typeface="Courier New"/>
                <a:cs typeface="Courier New"/>
                <a:sym typeface="Courier New"/>
              </a:rPr>
              <a:t>)</a:t>
            </a:r>
            <a:endParaRPr b="1"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7F7F7"/>
                </a:highlight>
                <a:latin typeface="Courier New"/>
                <a:ea typeface="Courier New"/>
                <a:cs typeface="Courier New"/>
                <a:sym typeface="Courier New"/>
              </a:rPr>
              <a:t>plt.figure(figsize=(</a:t>
            </a:r>
            <a:r>
              <a:rPr b="1" lang="en" sz="1050">
                <a:solidFill>
                  <a:srgbClr val="116644"/>
                </a:solidFill>
                <a:highlight>
                  <a:srgbClr val="F7F7F7"/>
                </a:highlight>
                <a:latin typeface="Courier New"/>
                <a:ea typeface="Courier New"/>
                <a:cs typeface="Courier New"/>
                <a:sym typeface="Courier New"/>
              </a:rPr>
              <a:t>10</a:t>
            </a:r>
            <a:r>
              <a:rPr b="1" lang="en" sz="1050">
                <a:highlight>
                  <a:srgbClr val="F7F7F7"/>
                </a:highlight>
                <a:latin typeface="Courier New"/>
                <a:ea typeface="Courier New"/>
                <a:cs typeface="Courier New"/>
                <a:sym typeface="Courier New"/>
              </a:rPr>
              <a:t>, </a:t>
            </a:r>
            <a:r>
              <a:rPr b="1" lang="en" sz="1050">
                <a:solidFill>
                  <a:srgbClr val="116644"/>
                </a:solidFill>
                <a:highlight>
                  <a:srgbClr val="F7F7F7"/>
                </a:highlight>
                <a:latin typeface="Courier New"/>
                <a:ea typeface="Courier New"/>
                <a:cs typeface="Courier New"/>
                <a:sym typeface="Courier New"/>
              </a:rPr>
              <a:t>6</a:t>
            </a:r>
            <a:r>
              <a:rPr b="1" lang="en" sz="1050">
                <a:highlight>
                  <a:srgbClr val="F7F7F7"/>
                </a:highlight>
                <a:latin typeface="Courier New"/>
                <a:ea typeface="Courier New"/>
                <a:cs typeface="Courier New"/>
                <a:sym typeface="Courier New"/>
              </a:rPr>
              <a:t>))</a:t>
            </a:r>
            <a:endParaRPr b="1"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7F7F7"/>
                </a:highlight>
                <a:latin typeface="Courier New"/>
                <a:ea typeface="Courier New"/>
                <a:cs typeface="Courier New"/>
                <a:sym typeface="Courier New"/>
              </a:rPr>
              <a:t>sns.heatmap(df.corr(), annot =</a:t>
            </a:r>
            <a:r>
              <a:rPr b="1" lang="en" sz="1050">
                <a:solidFill>
                  <a:srgbClr val="0000FF"/>
                </a:solidFill>
                <a:highlight>
                  <a:srgbClr val="F7F7F7"/>
                </a:highlight>
                <a:latin typeface="Courier New"/>
                <a:ea typeface="Courier New"/>
                <a:cs typeface="Courier New"/>
                <a:sym typeface="Courier New"/>
              </a:rPr>
              <a:t>True</a:t>
            </a:r>
            <a:r>
              <a:rPr b="1" lang="en" sz="1050">
                <a:highlight>
                  <a:srgbClr val="F7F7F7"/>
                </a:highlight>
                <a:latin typeface="Courier New"/>
                <a:ea typeface="Courier New"/>
                <a:cs typeface="Courier New"/>
                <a:sym typeface="Courier New"/>
              </a:rPr>
              <a:t>, cmap=</a:t>
            </a:r>
            <a:r>
              <a:rPr b="1" lang="en" sz="1050">
                <a:solidFill>
                  <a:srgbClr val="A31515"/>
                </a:solidFill>
                <a:highlight>
                  <a:srgbClr val="F7F7F7"/>
                </a:highlight>
                <a:latin typeface="Courier New"/>
                <a:ea typeface="Courier New"/>
                <a:cs typeface="Courier New"/>
                <a:sym typeface="Courier New"/>
              </a:rPr>
              <a:t>'coolwarm'</a:t>
            </a:r>
            <a:r>
              <a:rPr b="1" lang="en" sz="1050">
                <a:highlight>
                  <a:srgbClr val="F7F7F7"/>
                </a:highlight>
                <a:latin typeface="Courier New"/>
                <a:ea typeface="Courier New"/>
                <a:cs typeface="Courier New"/>
                <a:sym typeface="Courier New"/>
              </a:rPr>
              <a:t>)</a:t>
            </a:r>
            <a:endParaRPr b="1"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7F7F7"/>
                </a:highlight>
                <a:latin typeface="Courier New"/>
                <a:ea typeface="Courier New"/>
                <a:cs typeface="Courier New"/>
                <a:sym typeface="Courier New"/>
              </a:rPr>
              <a:t>plt.tight_layout()</a:t>
            </a:r>
            <a:endParaRPr b="1"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7F7F7"/>
                </a:highlight>
                <a:latin typeface="Courier New"/>
                <a:ea typeface="Courier New"/>
                <a:cs typeface="Courier New"/>
                <a:sym typeface="Courier New"/>
              </a:rPr>
              <a:t>plt.title(</a:t>
            </a:r>
            <a:r>
              <a:rPr b="1" lang="en" sz="1050">
                <a:solidFill>
                  <a:srgbClr val="A31515"/>
                </a:solidFill>
                <a:highlight>
                  <a:srgbClr val="F7F7F7"/>
                </a:highlight>
                <a:latin typeface="Courier New"/>
                <a:ea typeface="Courier New"/>
                <a:cs typeface="Courier New"/>
                <a:sym typeface="Courier New"/>
              </a:rPr>
              <a:t>'Correlation of Deaths, Wind speed, Pressure, Durration, and Year'</a:t>
            </a:r>
            <a:r>
              <a:rPr b="1" lang="en" sz="1050">
                <a:highlight>
                  <a:srgbClr val="F7F7F7"/>
                </a:highlight>
                <a:latin typeface="Courier New"/>
                <a:ea typeface="Courier New"/>
                <a:cs typeface="Courier New"/>
                <a:sym typeface="Courier New"/>
              </a:rPr>
              <a:t>)</a:t>
            </a:r>
            <a:endParaRPr b="1"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highlight>
                  <a:srgbClr val="F7F7F7"/>
                </a:highlight>
                <a:latin typeface="Courier New"/>
                <a:ea typeface="Courier New"/>
                <a:cs typeface="Courier New"/>
                <a:sym typeface="Courier New"/>
              </a:rPr>
              <a:t>plt.show()</a:t>
            </a:r>
            <a:endParaRPr b="1" sz="1300">
              <a:solidFill>
                <a:schemeClr val="lt1"/>
              </a:solidFill>
              <a:latin typeface="Lato"/>
              <a:ea typeface="Lato"/>
              <a:cs typeface="Lato"/>
              <a:sym typeface="Lato"/>
            </a:endParaRPr>
          </a:p>
        </p:txBody>
      </p:sp>
      <p:sp>
        <p:nvSpPr>
          <p:cNvPr id="223" name="Google Shape;223;p25"/>
          <p:cNvSpPr txBox="1"/>
          <p:nvPr/>
        </p:nvSpPr>
        <p:spPr>
          <a:xfrm>
            <a:off x="6853625" y="291675"/>
            <a:ext cx="2027700" cy="4683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Strong negative correlation between Pressure and Wind speed</a:t>
            </a:r>
            <a:endParaRPr sz="1300">
              <a:solidFill>
                <a:schemeClr val="lt1"/>
              </a:solidFill>
              <a:latin typeface="Lato"/>
              <a:ea typeface="Lato"/>
              <a:cs typeface="Lato"/>
              <a:sym typeface="Lato"/>
            </a:endParaRPr>
          </a:p>
          <a:p>
            <a:pPr indent="0" lvl="0" marL="45720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Strong correlation between Wind speed and Duration of hurricane</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h</a:t>
            </a:r>
            <a:r>
              <a:rPr lang="en" sz="1300">
                <a:solidFill>
                  <a:schemeClr val="lt1"/>
                </a:solidFill>
                <a:latin typeface="Lato"/>
                <a:ea typeface="Lato"/>
                <a:cs typeface="Lato"/>
                <a:sym typeface="Lato"/>
              </a:rPr>
              <a:t>eatmap() creates a heatmap</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corr() </a:t>
            </a:r>
            <a:r>
              <a:rPr lang="en" sz="1300">
                <a:solidFill>
                  <a:schemeClr val="lt1"/>
                </a:solidFill>
                <a:latin typeface="Lato"/>
                <a:ea typeface="Lato"/>
                <a:cs typeface="Lato"/>
                <a:sym typeface="Lato"/>
              </a:rPr>
              <a:t>eliminates</a:t>
            </a:r>
            <a:r>
              <a:rPr lang="en" sz="1300">
                <a:solidFill>
                  <a:schemeClr val="lt1"/>
                </a:solidFill>
                <a:latin typeface="Lato"/>
                <a:ea typeface="Lato"/>
                <a:cs typeface="Lato"/>
                <a:sym typeface="Lato"/>
              </a:rPr>
              <a:t> columns that will be of no use when generating a heatmap</a:t>
            </a:r>
            <a:endParaRPr sz="13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26"/>
          <p:cNvPicPr preferRelativeResize="0"/>
          <p:nvPr/>
        </p:nvPicPr>
        <p:blipFill>
          <a:blip r:embed="rId3">
            <a:alphaModFix/>
          </a:blip>
          <a:stretch>
            <a:fillRect/>
          </a:stretch>
        </p:blipFill>
        <p:spPr>
          <a:xfrm>
            <a:off x="3444876" y="2283075"/>
            <a:ext cx="5558774" cy="2758350"/>
          </a:xfrm>
          <a:prstGeom prst="rect">
            <a:avLst/>
          </a:prstGeom>
          <a:noFill/>
          <a:ln>
            <a:noFill/>
          </a:ln>
        </p:spPr>
      </p:pic>
      <p:pic>
        <p:nvPicPr>
          <p:cNvPr id="229" name="Google Shape;229;p26"/>
          <p:cNvPicPr preferRelativeResize="0"/>
          <p:nvPr/>
        </p:nvPicPr>
        <p:blipFill rotWithShape="1">
          <a:blip r:embed="rId4">
            <a:alphaModFix/>
          </a:blip>
          <a:srcRect b="0" l="0" r="8214" t="0"/>
          <a:stretch/>
        </p:blipFill>
        <p:spPr>
          <a:xfrm>
            <a:off x="3492450" y="829875"/>
            <a:ext cx="5463625" cy="1320900"/>
          </a:xfrm>
          <a:prstGeom prst="rect">
            <a:avLst/>
          </a:prstGeom>
          <a:noFill/>
          <a:ln>
            <a:noFill/>
          </a:ln>
        </p:spPr>
      </p:pic>
      <p:sp>
        <p:nvSpPr>
          <p:cNvPr id="230" name="Google Shape;230;p26"/>
          <p:cNvSpPr txBox="1"/>
          <p:nvPr/>
        </p:nvSpPr>
        <p:spPr>
          <a:xfrm>
            <a:off x="318750" y="1404800"/>
            <a:ext cx="1799100" cy="23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231" name="Google Shape;231;p26"/>
          <p:cNvSpPr txBox="1"/>
          <p:nvPr>
            <p:ph type="title"/>
          </p:nvPr>
        </p:nvSpPr>
        <p:spPr>
          <a:xfrm>
            <a:off x="1006475" y="3540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Density </a:t>
            </a:r>
            <a:r>
              <a:rPr lang="en"/>
              <a:t>Graph</a:t>
            </a:r>
            <a:endParaRPr/>
          </a:p>
        </p:txBody>
      </p:sp>
      <p:sp>
        <p:nvSpPr>
          <p:cNvPr id="232" name="Google Shape;232;p26"/>
          <p:cNvSpPr txBox="1"/>
          <p:nvPr>
            <p:ph idx="1" type="body"/>
          </p:nvPr>
        </p:nvSpPr>
        <p:spPr>
          <a:xfrm>
            <a:off x="680525" y="1354400"/>
            <a:ext cx="2628000" cy="2947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kdeplot() creates a density graph</a:t>
            </a:r>
            <a:endParaRPr/>
          </a:p>
          <a:p>
            <a:pPr indent="0" lvl="0" marL="45720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27"/>
          <p:cNvPicPr preferRelativeResize="0"/>
          <p:nvPr/>
        </p:nvPicPr>
        <p:blipFill>
          <a:blip r:embed="rId3">
            <a:alphaModFix/>
          </a:blip>
          <a:stretch>
            <a:fillRect/>
          </a:stretch>
        </p:blipFill>
        <p:spPr>
          <a:xfrm>
            <a:off x="2858750" y="1771509"/>
            <a:ext cx="6169451" cy="3328191"/>
          </a:xfrm>
          <a:prstGeom prst="rect">
            <a:avLst/>
          </a:prstGeom>
          <a:noFill/>
          <a:ln>
            <a:noFill/>
          </a:ln>
        </p:spPr>
      </p:pic>
      <p:sp>
        <p:nvSpPr>
          <p:cNvPr id="238" name="Google Shape;238;p27"/>
          <p:cNvSpPr txBox="1"/>
          <p:nvPr/>
        </p:nvSpPr>
        <p:spPr>
          <a:xfrm>
            <a:off x="371650" y="1431275"/>
            <a:ext cx="2050500" cy="1812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regplot() creates a regression plot</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239" name="Google Shape;239;p27"/>
          <p:cNvPicPr preferRelativeResize="0"/>
          <p:nvPr/>
        </p:nvPicPr>
        <p:blipFill>
          <a:blip r:embed="rId4">
            <a:alphaModFix/>
          </a:blip>
          <a:stretch>
            <a:fillRect/>
          </a:stretch>
        </p:blipFill>
        <p:spPr>
          <a:xfrm>
            <a:off x="2858750" y="637525"/>
            <a:ext cx="6169449" cy="1090876"/>
          </a:xfrm>
          <a:prstGeom prst="rect">
            <a:avLst/>
          </a:prstGeom>
          <a:noFill/>
          <a:ln>
            <a:noFill/>
          </a:ln>
        </p:spPr>
      </p:pic>
      <p:sp>
        <p:nvSpPr>
          <p:cNvPr id="240" name="Google Shape;240;p27"/>
          <p:cNvSpPr txBox="1"/>
          <p:nvPr>
            <p:ph idx="4294967295" type="title"/>
          </p:nvPr>
        </p:nvSpPr>
        <p:spPr>
          <a:xfrm>
            <a:off x="516975"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a:t>
            </a:r>
            <a:endParaRPr/>
          </a:p>
          <a:p>
            <a:pPr indent="0" lvl="0" marL="0" rtl="0" algn="l">
              <a:spcBef>
                <a:spcPts val="0"/>
              </a:spcBef>
              <a:spcAft>
                <a:spcPts val="0"/>
              </a:spcAft>
              <a:buNone/>
            </a:pPr>
            <a:r>
              <a:rPr lang="en"/>
              <a:t>Plot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Room for improvement</a:t>
            </a:r>
            <a:endParaRPr/>
          </a:p>
        </p:txBody>
      </p:sp>
      <p:sp>
        <p:nvSpPr>
          <p:cNvPr id="246" name="Google Shape;246;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were unable to figure out how to properly webscrape the Damages per USD column with </a:t>
            </a:r>
            <a:r>
              <a:rPr lang="en"/>
              <a:t>BeautifulSoup</a:t>
            </a:r>
            <a:endParaRPr/>
          </a:p>
          <a:p>
            <a:pPr indent="-311150" lvl="1" marL="914400" rtl="0" algn="l">
              <a:spcBef>
                <a:spcPts val="0"/>
              </a:spcBef>
              <a:spcAft>
                <a:spcPts val="0"/>
              </a:spcAft>
              <a:buSzPts val="1300"/>
              <a:buChar char="○"/>
            </a:pPr>
            <a:r>
              <a:rPr lang="en" sz="1300"/>
              <a:t>Need to better understand how the libraries we use work</a:t>
            </a:r>
            <a:endParaRPr sz="1300"/>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Although Binary Search Trees were utilized to efficiently sort the data, we used many for-loops to build our sorted data tables - making our program less efficient</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If we had more data, we could create more interesting visualizations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252" name="Google Shape;252;p29"/>
          <p:cNvSpPr txBox="1"/>
          <p:nvPr/>
        </p:nvSpPr>
        <p:spPr>
          <a:xfrm>
            <a:off x="1375675" y="1445325"/>
            <a:ext cx="6314100" cy="269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lt1"/>
                </a:solidFill>
                <a:latin typeface="Lato"/>
                <a:ea typeface="Lato"/>
                <a:cs typeface="Lato"/>
                <a:sym typeface="Lato"/>
              </a:rPr>
              <a:t>Hunter, J., Dale, D., Firing, E., Droettboom, M., Matplotlib development team. (2023). Plot (x,y). Matplotlib. https://matplotlib.org/stable/plot_types/basic/plot.html#sphx-glr-plot-types-basic-plot-py</a:t>
            </a:r>
            <a:endParaRPr sz="12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200">
                <a:solidFill>
                  <a:schemeClr val="lt1"/>
                </a:solidFill>
                <a:latin typeface="Lato"/>
                <a:ea typeface="Lato"/>
                <a:cs typeface="Lato"/>
                <a:sym typeface="Lato"/>
              </a:rPr>
              <a:t>Waskom, M. (2023). Seaborn: Histplot. Seaborn. https://seaborn.pydata.org/generated/seaborn.histplot.html#seaborn.histpot</a:t>
            </a:r>
            <a:endParaRPr sz="12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200">
                <a:solidFill>
                  <a:schemeClr val="lt1"/>
                </a:solidFill>
                <a:latin typeface="Lato"/>
                <a:ea typeface="Lato"/>
                <a:cs typeface="Lato"/>
                <a:sym typeface="Lato"/>
              </a:rPr>
              <a:t>Waskom, M. (2023). Seaborn: Statistical data visualization. Seaborn.https://seaborn.pydata.org/index.html</a:t>
            </a:r>
            <a:endParaRPr sz="1200">
              <a:solidFill>
                <a:schemeClr val="lt1"/>
              </a:solidFill>
              <a:latin typeface="Lato"/>
              <a:ea typeface="Lato"/>
              <a:cs typeface="Lato"/>
              <a:sym typeface="Lato"/>
            </a:endParaRPr>
          </a:p>
          <a:p>
            <a:pPr indent="0" lvl="0" marL="0" rtl="0" algn="l">
              <a:spcBef>
                <a:spcPts val="1200"/>
              </a:spcBef>
              <a:spcAft>
                <a:spcPts val="0"/>
              </a:spcAft>
              <a:buNone/>
            </a:pPr>
            <a:r>
              <a:t/>
            </a:r>
            <a:endParaRPr sz="11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823850" y="1284675"/>
            <a:ext cx="4776000" cy="130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t>
            </a:r>
            <a:endParaRPr/>
          </a:p>
        </p:txBody>
      </p:sp>
      <p:sp>
        <p:nvSpPr>
          <p:cNvPr id="258" name="Google Shape;258;p30"/>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Thank you for watching!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goals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are both Informatics majors with a focus in human-centered data science</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Wanted to design a project revolving around loading in data, sorting it, and visualizing it</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Decided to focus our project on web-scraping data from the internet, cleaning it, sorting and printing without outside libraries, and graphing relationships in our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47" name="Google Shape;147;p15"/>
          <p:cNvSpPr txBox="1"/>
          <p:nvPr>
            <p:ph idx="1" type="body"/>
          </p:nvPr>
        </p:nvSpPr>
        <p:spPr>
          <a:xfrm>
            <a:off x="767400" y="1432725"/>
            <a:ext cx="4447800" cy="3372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Our project revolves around hurricane data we web-scraped from wikipedia.</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Web-scraped the data with the BeautifulSoup and Requests API.</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Cleaned the data using Pandas Dataframes.</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Utilized binary search trees to build a program capable of sorting the data by column values with no external </a:t>
            </a:r>
            <a:r>
              <a:rPr lang="en"/>
              <a:t>libraries.</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Graphed the data with Seaborn library to show relationships between values.</a:t>
            </a:r>
            <a:endParaRPr/>
          </a:p>
        </p:txBody>
      </p:sp>
      <p:pic>
        <p:nvPicPr>
          <p:cNvPr id="148" name="Google Shape;148;p15"/>
          <p:cNvPicPr preferRelativeResize="0"/>
          <p:nvPr/>
        </p:nvPicPr>
        <p:blipFill rotWithShape="1">
          <a:blip r:embed="rId3">
            <a:alphaModFix/>
          </a:blip>
          <a:srcRect b="0" l="0" r="28820" t="0"/>
          <a:stretch/>
        </p:blipFill>
        <p:spPr>
          <a:xfrm>
            <a:off x="5215200" y="1682362"/>
            <a:ext cx="3768100" cy="1778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67600" y="1896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Retrieving</a:t>
            </a:r>
            <a:r>
              <a:rPr lang="en"/>
              <a:t> the data - web-scraping </a:t>
            </a:r>
            <a:endParaRPr/>
          </a:p>
        </p:txBody>
      </p:sp>
      <p:pic>
        <p:nvPicPr>
          <p:cNvPr id="154" name="Google Shape;154;p16"/>
          <p:cNvPicPr preferRelativeResize="0"/>
          <p:nvPr/>
        </p:nvPicPr>
        <p:blipFill rotWithShape="1">
          <a:blip r:embed="rId3">
            <a:alphaModFix/>
          </a:blip>
          <a:srcRect b="49369" l="0" r="0" t="0"/>
          <a:stretch/>
        </p:blipFill>
        <p:spPr>
          <a:xfrm>
            <a:off x="4082350" y="2617275"/>
            <a:ext cx="3445700" cy="586500"/>
          </a:xfrm>
          <a:prstGeom prst="rect">
            <a:avLst/>
          </a:prstGeom>
          <a:noFill/>
          <a:ln>
            <a:noFill/>
          </a:ln>
        </p:spPr>
      </p:pic>
      <p:pic>
        <p:nvPicPr>
          <p:cNvPr id="155" name="Google Shape;155;p16"/>
          <p:cNvPicPr preferRelativeResize="0"/>
          <p:nvPr/>
        </p:nvPicPr>
        <p:blipFill rotWithShape="1">
          <a:blip r:embed="rId4">
            <a:alphaModFix/>
          </a:blip>
          <a:srcRect b="68516" l="0" r="34102" t="0"/>
          <a:stretch/>
        </p:blipFill>
        <p:spPr>
          <a:xfrm>
            <a:off x="4082350" y="3249300"/>
            <a:ext cx="4289848" cy="1764335"/>
          </a:xfrm>
          <a:prstGeom prst="rect">
            <a:avLst/>
          </a:prstGeom>
          <a:noFill/>
          <a:ln>
            <a:noFill/>
          </a:ln>
        </p:spPr>
      </p:pic>
      <p:sp>
        <p:nvSpPr>
          <p:cNvPr id="156" name="Google Shape;156;p16"/>
          <p:cNvSpPr txBox="1"/>
          <p:nvPr>
            <p:ph idx="1" type="body"/>
          </p:nvPr>
        </p:nvSpPr>
        <p:spPr>
          <a:xfrm>
            <a:off x="323200" y="1479550"/>
            <a:ext cx="32745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Function called get_data_dict() was created to web-scrape the data, clean it, and return the dataframe &amp; a 2D-dictionary made from it</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Requests API grabs HTML of site if allowed</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BeautifulSoup parses the html and grabs our table</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Pandas converts the table HTML into a dataframe</a:t>
            </a:r>
            <a:endParaRPr/>
          </a:p>
        </p:txBody>
      </p:sp>
      <p:pic>
        <p:nvPicPr>
          <p:cNvPr id="157" name="Google Shape;157;p16"/>
          <p:cNvPicPr preferRelativeResize="0"/>
          <p:nvPr/>
        </p:nvPicPr>
        <p:blipFill rotWithShape="1">
          <a:blip r:embed="rId5">
            <a:alphaModFix/>
          </a:blip>
          <a:srcRect b="0" l="1353" r="1285" t="11457"/>
          <a:stretch/>
        </p:blipFill>
        <p:spPr>
          <a:xfrm>
            <a:off x="4082350" y="790925"/>
            <a:ext cx="4439123" cy="17128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63475" y="198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Retrieving</a:t>
            </a:r>
            <a:r>
              <a:rPr lang="en"/>
              <a:t> the data - cleaning</a:t>
            </a:r>
            <a:endParaRPr/>
          </a:p>
        </p:txBody>
      </p:sp>
      <p:sp>
        <p:nvSpPr>
          <p:cNvPr id="163" name="Google Shape;163;p17"/>
          <p:cNvSpPr txBox="1"/>
          <p:nvPr>
            <p:ph idx="1" type="body"/>
          </p:nvPr>
        </p:nvSpPr>
        <p:spPr>
          <a:xfrm>
            <a:off x="323200" y="1479550"/>
            <a:ext cx="32745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Function called get_data_dict() was created to web-scrape the data, clean it, and return the dataframe &amp; a 2D-dictionary made from it</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Removed unwanted columns from dataframe</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Cleaned numerical columns to only include integer units</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Return dataframe for graphing, and 2d-dictionary for our sorting functions</a:t>
            </a:r>
            <a:endParaRPr/>
          </a:p>
        </p:txBody>
      </p:sp>
      <p:pic>
        <p:nvPicPr>
          <p:cNvPr id="164" name="Google Shape;164;p17"/>
          <p:cNvPicPr preferRelativeResize="0"/>
          <p:nvPr/>
        </p:nvPicPr>
        <p:blipFill rotWithShape="1">
          <a:blip r:embed="rId3">
            <a:alphaModFix/>
          </a:blip>
          <a:srcRect b="0" l="0" r="269" t="31591"/>
          <a:stretch/>
        </p:blipFill>
        <p:spPr>
          <a:xfrm>
            <a:off x="3839700" y="1307850"/>
            <a:ext cx="5220874" cy="3082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Sorting our data</a:t>
            </a:r>
            <a:endParaRPr/>
          </a:p>
        </p:txBody>
      </p:sp>
      <p:sp>
        <p:nvSpPr>
          <p:cNvPr id="170" name="Google Shape;170;p18"/>
          <p:cNvSpPr txBox="1"/>
          <p:nvPr>
            <p:ph idx="1" type="body"/>
          </p:nvPr>
        </p:nvSpPr>
        <p:spPr>
          <a:xfrm>
            <a:off x="323200" y="1479550"/>
            <a:ext cx="36144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Created a class called Dict_Tree that builds upon Prof. Teymourian’s BST implementation</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Takes in our 2d dictionary, one ‘name’  column, and a list of qualitative columns to sort by</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Builds a BST for every </a:t>
            </a:r>
            <a:r>
              <a:rPr lang="en"/>
              <a:t>qualitative</a:t>
            </a:r>
            <a:r>
              <a:rPr lang="en"/>
              <a:t> column, storing its values in each tree</a:t>
            </a:r>
            <a:endParaRPr/>
          </a:p>
        </p:txBody>
      </p:sp>
      <p:pic>
        <p:nvPicPr>
          <p:cNvPr id="171" name="Google Shape;171;p18"/>
          <p:cNvPicPr preferRelativeResize="0"/>
          <p:nvPr/>
        </p:nvPicPr>
        <p:blipFill rotWithShape="1">
          <a:blip r:embed="rId3">
            <a:alphaModFix/>
          </a:blip>
          <a:srcRect b="32646" l="0" r="0" t="0"/>
          <a:stretch/>
        </p:blipFill>
        <p:spPr>
          <a:xfrm>
            <a:off x="4021275" y="1307850"/>
            <a:ext cx="5020324" cy="2834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Sorting our data - helper methods</a:t>
            </a:r>
            <a:endParaRPr/>
          </a:p>
        </p:txBody>
      </p:sp>
      <p:sp>
        <p:nvSpPr>
          <p:cNvPr id="177" name="Google Shape;177;p19"/>
          <p:cNvSpPr txBox="1"/>
          <p:nvPr>
            <p:ph idx="1" type="body"/>
          </p:nvPr>
        </p:nvSpPr>
        <p:spPr>
          <a:xfrm>
            <a:off x="323200" y="1479550"/>
            <a:ext cx="32745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get_tuple_dict()  converts our given 2d dictionary into a list of tuples.</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in_order() - </a:t>
            </a:r>
            <a:r>
              <a:rPr lang="en"/>
              <a:t>recursive</a:t>
            </a:r>
            <a:r>
              <a:rPr lang="en"/>
              <a:t> function that performs in-order traversal on a given BST and returns a list of values.</a:t>
            </a:r>
            <a:endParaRPr/>
          </a:p>
          <a:p>
            <a:pPr indent="-311150" lvl="1" marL="914400" rtl="0" algn="l">
              <a:spcBef>
                <a:spcPts val="0"/>
              </a:spcBef>
              <a:spcAft>
                <a:spcPts val="0"/>
              </a:spcAft>
              <a:buSzPts val="1300"/>
              <a:buChar char="○"/>
            </a:pPr>
            <a:r>
              <a:rPr lang="en" sz="1300"/>
              <a:t>The</a:t>
            </a:r>
            <a:r>
              <a:rPr lang="en" sz="1300"/>
              <a:t> heart of our sorting function </a:t>
            </a:r>
            <a:endParaRPr sz="1300"/>
          </a:p>
        </p:txBody>
      </p:sp>
      <p:pic>
        <p:nvPicPr>
          <p:cNvPr id="178" name="Google Shape;178;p19"/>
          <p:cNvPicPr preferRelativeResize="0"/>
          <p:nvPr/>
        </p:nvPicPr>
        <p:blipFill>
          <a:blip r:embed="rId3">
            <a:alphaModFix/>
          </a:blip>
          <a:stretch>
            <a:fillRect/>
          </a:stretch>
        </p:blipFill>
        <p:spPr>
          <a:xfrm>
            <a:off x="3750100" y="1086050"/>
            <a:ext cx="3589251" cy="1726250"/>
          </a:xfrm>
          <a:prstGeom prst="rect">
            <a:avLst/>
          </a:prstGeom>
          <a:noFill/>
          <a:ln>
            <a:noFill/>
          </a:ln>
        </p:spPr>
      </p:pic>
      <p:pic>
        <p:nvPicPr>
          <p:cNvPr id="179" name="Google Shape;179;p19"/>
          <p:cNvPicPr preferRelativeResize="0"/>
          <p:nvPr/>
        </p:nvPicPr>
        <p:blipFill>
          <a:blip r:embed="rId4">
            <a:alphaModFix/>
          </a:blip>
          <a:stretch>
            <a:fillRect/>
          </a:stretch>
        </p:blipFill>
        <p:spPr>
          <a:xfrm>
            <a:off x="3750100" y="2992700"/>
            <a:ext cx="5241498" cy="1990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Sorting our data - sorting functions</a:t>
            </a:r>
            <a:endParaRPr/>
          </a:p>
        </p:txBody>
      </p:sp>
      <p:sp>
        <p:nvSpPr>
          <p:cNvPr id="185" name="Google Shape;185;p20"/>
          <p:cNvSpPr txBox="1"/>
          <p:nvPr>
            <p:ph idx="1" type="body"/>
          </p:nvPr>
        </p:nvSpPr>
        <p:spPr>
          <a:xfrm>
            <a:off x="323200" y="1479550"/>
            <a:ext cx="32745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sort_by() takes in a quanitative column and returns a list of tuples sorted in ascending order</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Grabs list of sorted values in given column by performing inorder traversal on its corresponding BST</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Creates sorted list of tuples by comparing our unsorted one to our sorted list of values </a:t>
            </a:r>
            <a:endParaRPr/>
          </a:p>
        </p:txBody>
      </p:sp>
      <p:pic>
        <p:nvPicPr>
          <p:cNvPr id="186" name="Google Shape;186;p20"/>
          <p:cNvPicPr preferRelativeResize="0"/>
          <p:nvPr/>
        </p:nvPicPr>
        <p:blipFill>
          <a:blip r:embed="rId3">
            <a:alphaModFix/>
          </a:blip>
          <a:stretch>
            <a:fillRect/>
          </a:stretch>
        </p:blipFill>
        <p:spPr>
          <a:xfrm>
            <a:off x="4396800" y="940400"/>
            <a:ext cx="4105976" cy="4070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Sorting our data - outputting the data</a:t>
            </a:r>
            <a:endParaRPr/>
          </a:p>
        </p:txBody>
      </p:sp>
      <p:sp>
        <p:nvSpPr>
          <p:cNvPr id="192" name="Google Shape;192;p21"/>
          <p:cNvSpPr txBox="1"/>
          <p:nvPr>
            <p:ph idx="1" type="body"/>
          </p:nvPr>
        </p:nvSpPr>
        <p:spPr>
          <a:xfrm>
            <a:off x="323200" y="1479550"/>
            <a:ext cx="32745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a:t>
            </a:r>
            <a:r>
              <a:rPr lang="en"/>
              <a:t>rint_all() calls sort_by() on every </a:t>
            </a:r>
            <a:r>
              <a:rPr lang="en"/>
              <a:t>quantitative</a:t>
            </a:r>
            <a:r>
              <a:rPr lang="en"/>
              <a:t> column and neatly prints out all the outputted lists</a:t>
            </a:r>
            <a:endParaRPr/>
          </a:p>
          <a:p>
            <a:pPr indent="0" lvl="0" marL="0" rtl="0" algn="l">
              <a:spcBef>
                <a:spcPts val="0"/>
              </a:spcBef>
              <a:spcAft>
                <a:spcPts val="0"/>
              </a:spcAft>
              <a:buNone/>
            </a:pPr>
            <a:r>
              <a:t/>
            </a:r>
            <a:endParaRPr/>
          </a:p>
        </p:txBody>
      </p:sp>
      <p:pic>
        <p:nvPicPr>
          <p:cNvPr id="193" name="Google Shape;193;p21"/>
          <p:cNvPicPr preferRelativeResize="0"/>
          <p:nvPr/>
        </p:nvPicPr>
        <p:blipFill>
          <a:blip r:embed="rId3">
            <a:alphaModFix/>
          </a:blip>
          <a:stretch>
            <a:fillRect/>
          </a:stretch>
        </p:blipFill>
        <p:spPr>
          <a:xfrm>
            <a:off x="323200" y="2831975"/>
            <a:ext cx="3214300" cy="1696251"/>
          </a:xfrm>
          <a:prstGeom prst="rect">
            <a:avLst/>
          </a:prstGeom>
          <a:noFill/>
          <a:ln>
            <a:noFill/>
          </a:ln>
        </p:spPr>
      </p:pic>
      <p:pic>
        <p:nvPicPr>
          <p:cNvPr id="194" name="Google Shape;194;p21"/>
          <p:cNvPicPr preferRelativeResize="0"/>
          <p:nvPr/>
        </p:nvPicPr>
        <p:blipFill rotWithShape="1">
          <a:blip r:embed="rId4">
            <a:alphaModFix/>
          </a:blip>
          <a:srcRect b="0" l="0" r="1931" t="0"/>
          <a:stretch/>
        </p:blipFill>
        <p:spPr>
          <a:xfrm>
            <a:off x="3648725" y="1164700"/>
            <a:ext cx="5289476" cy="37363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