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2"/>
  </p:notesMasterIdLst>
  <p:sldIdLst>
    <p:sldId id="256" r:id="rId2"/>
    <p:sldId id="257" r:id="rId3"/>
    <p:sldId id="260" r:id="rId4"/>
    <p:sldId id="258" r:id="rId5"/>
    <p:sldId id="259" r:id="rId6"/>
    <p:sldId id="276" r:id="rId7"/>
    <p:sldId id="261" r:id="rId8"/>
    <p:sldId id="262" r:id="rId9"/>
    <p:sldId id="270"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colak" initials="mc" lastIdx="1" clrIdx="0">
    <p:extLst>
      <p:ext uri="{19B8F6BF-5375-455C-9EA6-DF929625EA0E}">
        <p15:presenceInfo xmlns:p15="http://schemas.microsoft.com/office/powerpoint/2012/main" userId="20c58e4478f18f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DCBCD-1928-4029-B503-22C7A6A4E4B6}" type="datetimeFigureOut">
              <a:rPr lang="tr-TR" smtClean="0"/>
              <a:t>14.01.2021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D95D2-58C1-42C0-BCA4-F9BA01C6AE58}" type="slidenum">
              <a:rPr lang="tr-TR" smtClean="0"/>
              <a:t>‹#›</a:t>
            </a:fld>
            <a:endParaRPr lang="tr-TR"/>
          </a:p>
        </p:txBody>
      </p:sp>
    </p:spTree>
    <p:extLst>
      <p:ext uri="{BB962C8B-B14F-4D97-AF65-F5344CB8AC3E}">
        <p14:creationId xmlns:p14="http://schemas.microsoft.com/office/powerpoint/2010/main" val="390144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3</a:t>
            </a:fld>
            <a:endParaRPr lang="tr-TR"/>
          </a:p>
        </p:txBody>
      </p:sp>
    </p:spTree>
    <p:extLst>
      <p:ext uri="{BB962C8B-B14F-4D97-AF65-F5344CB8AC3E}">
        <p14:creationId xmlns:p14="http://schemas.microsoft.com/office/powerpoint/2010/main" val="64123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7</a:t>
            </a:fld>
            <a:endParaRPr lang="tr-TR"/>
          </a:p>
        </p:txBody>
      </p:sp>
    </p:spTree>
    <p:extLst>
      <p:ext uri="{BB962C8B-B14F-4D97-AF65-F5344CB8AC3E}">
        <p14:creationId xmlns:p14="http://schemas.microsoft.com/office/powerpoint/2010/main" val="170316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8</a:t>
            </a:fld>
            <a:endParaRPr lang="tr-TR"/>
          </a:p>
        </p:txBody>
      </p:sp>
    </p:spTree>
    <p:extLst>
      <p:ext uri="{BB962C8B-B14F-4D97-AF65-F5344CB8AC3E}">
        <p14:creationId xmlns:p14="http://schemas.microsoft.com/office/powerpoint/2010/main" val="42696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9</a:t>
            </a:fld>
            <a:endParaRPr lang="tr-TR"/>
          </a:p>
        </p:txBody>
      </p:sp>
    </p:spTree>
    <p:extLst>
      <p:ext uri="{BB962C8B-B14F-4D97-AF65-F5344CB8AC3E}">
        <p14:creationId xmlns:p14="http://schemas.microsoft.com/office/powerpoint/2010/main" val="297857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66799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41509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63234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531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953315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FCE0D18-FA90-4496-B3BC-98A9D8BC4848}" type="datetimeFigureOut">
              <a:rPr lang="tr-TR" smtClean="0"/>
              <a:t>14.01.2021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59253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FCE0D18-FA90-4496-B3BC-98A9D8BC4848}" type="datetimeFigureOut">
              <a:rPr lang="tr-TR" smtClean="0"/>
              <a:t>14.01.2021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736199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992263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1149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13668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FCE0D18-FA90-4496-B3BC-98A9D8BC4848}" type="datetimeFigureOut">
              <a:rPr lang="tr-TR" smtClean="0"/>
              <a:t>14.01.2021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416414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145754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FCE0D18-FA90-4496-B3BC-98A9D8BC4848}" type="datetimeFigureOut">
              <a:rPr lang="tr-TR" smtClean="0"/>
              <a:t>14.01.2021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78030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FCE0D18-FA90-4496-B3BC-98A9D8BC4848}" type="datetimeFigureOut">
              <a:rPr lang="tr-TR" smtClean="0"/>
              <a:t>14.01.2021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01269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E0D18-FA90-4496-B3BC-98A9D8BC4848}" type="datetimeFigureOut">
              <a:rPr lang="tr-TR" smtClean="0"/>
              <a:t>14.01.2021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53982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30521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14.01.2021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128172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CE0D18-FA90-4496-B3BC-98A9D8BC4848}" type="datetimeFigureOut">
              <a:rPr lang="tr-TR" smtClean="0"/>
              <a:t>14.01.2021</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F5D831-5003-4375-A97E-78EC0F985D9A}" type="slidenum">
              <a:rPr lang="tr-TR" smtClean="0"/>
              <a:t>‹#›</a:t>
            </a:fld>
            <a:endParaRPr lang="tr-TR"/>
          </a:p>
        </p:txBody>
      </p:sp>
    </p:spTree>
    <p:extLst>
      <p:ext uri="{BB962C8B-B14F-4D97-AF65-F5344CB8AC3E}">
        <p14:creationId xmlns:p14="http://schemas.microsoft.com/office/powerpoint/2010/main" val="133873554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733DD8A-AD3D-4D60-B73D-DAC1117455EB}"/>
              </a:ext>
            </a:extLst>
          </p:cNvPr>
          <p:cNvSpPr>
            <a:spLocks noGrp="1"/>
          </p:cNvSpPr>
          <p:nvPr>
            <p:ph type="subTitle" idx="1"/>
          </p:nvPr>
        </p:nvSpPr>
        <p:spPr>
          <a:xfrm>
            <a:off x="21771" y="1773238"/>
            <a:ext cx="12293600" cy="5084762"/>
          </a:xfrm>
        </p:spPr>
        <p:txBody>
          <a:bodyPr>
            <a:normAutofit/>
          </a:bodyPr>
          <a:lstStyle/>
          <a:p>
            <a:pPr algn="ctr"/>
            <a:r>
              <a:rPr lang="tr-TR" sz="3200" dirty="0">
                <a:solidFill>
                  <a:schemeClr val="tx1"/>
                </a:solidFill>
                <a:latin typeface="Bahnschrift Condensed" panose="020B0502040204020203" pitchFamily="34" charset="0"/>
              </a:rPr>
              <a:t>Fenerbahçe Üniversitesi</a:t>
            </a:r>
          </a:p>
          <a:p>
            <a:pPr algn="ctr"/>
            <a:r>
              <a:rPr lang="tr-TR" sz="3200" dirty="0">
                <a:solidFill>
                  <a:schemeClr val="tx1"/>
                </a:solidFill>
                <a:latin typeface="Bahnschrift Condensed" panose="020B0502040204020203" pitchFamily="34" charset="0"/>
              </a:rPr>
              <a:t>Bilgisayar Mühendisliği</a:t>
            </a:r>
          </a:p>
          <a:p>
            <a:pPr algn="ctr"/>
            <a:r>
              <a:rPr lang="tr-TR" sz="3200" dirty="0">
                <a:solidFill>
                  <a:schemeClr val="tx1"/>
                </a:solidFill>
                <a:latin typeface="Bahnschrift Condensed" panose="020B0502040204020203" pitchFamily="34" charset="0"/>
              </a:rPr>
              <a:t>BLM 205 Gerçek Zamanlı Sosyal Mesafe Analizi</a:t>
            </a:r>
            <a:endParaRPr lang="tr-TR" dirty="0">
              <a:solidFill>
                <a:schemeClr val="tx1"/>
              </a:solidFill>
              <a:latin typeface="Bahnschrift Light" panose="020B0502040204020203" pitchFamily="34" charset="0"/>
            </a:endParaRPr>
          </a:p>
          <a:p>
            <a:pPr algn="ctr"/>
            <a:r>
              <a:rPr lang="tr-TR" sz="2400" dirty="0">
                <a:solidFill>
                  <a:schemeClr val="tx1"/>
                </a:solidFill>
                <a:latin typeface="Bahnschrift Light" panose="020B0502040204020203" pitchFamily="34" charset="0"/>
              </a:rPr>
              <a:t>ERDEM ŞENTÜRK 190301009</a:t>
            </a:r>
          </a:p>
          <a:p>
            <a:pPr algn="ctr"/>
            <a:r>
              <a:rPr lang="tr-TR" sz="2400" dirty="0">
                <a:solidFill>
                  <a:schemeClr val="tx1"/>
                </a:solidFill>
                <a:latin typeface="Bahnschrift Light" panose="020B0502040204020203" pitchFamily="34" charset="0"/>
              </a:rPr>
              <a:t>Mehmet Çolak 190301022</a:t>
            </a:r>
          </a:p>
          <a:p>
            <a:pPr algn="ctr"/>
            <a:r>
              <a:rPr lang="tr-TR" sz="2400" dirty="0">
                <a:solidFill>
                  <a:schemeClr val="tx1"/>
                </a:solidFill>
                <a:latin typeface="Bahnschrift Light" panose="020B0502040204020203" pitchFamily="34" charset="0"/>
              </a:rPr>
              <a:t>Ogün Berat Gürses 190301005 </a:t>
            </a:r>
          </a:p>
          <a:p>
            <a:pPr algn="ctr"/>
            <a:endParaRPr lang="tr-TR" dirty="0">
              <a:solidFill>
                <a:srgbClr val="FFFF00"/>
              </a:solidFill>
              <a:latin typeface="Agency FB" panose="020B0503020202020204" pitchFamily="34" charset="0"/>
            </a:endParaRPr>
          </a:p>
        </p:txBody>
      </p:sp>
      <p:sp>
        <p:nvSpPr>
          <p:cNvPr id="4" name="Rectangle 2">
            <a:extLst>
              <a:ext uri="{FF2B5EF4-FFF2-40B4-BE49-F238E27FC236}">
                <a16:creationId xmlns:a16="http://schemas.microsoft.com/office/drawing/2014/main" id="{020BE56B-DFEC-4F4A-8888-A60E99358680}"/>
              </a:ext>
            </a:extLst>
          </p:cNvPr>
          <p:cNvSpPr>
            <a:spLocks noChangeArrowheads="1"/>
          </p:cNvSpPr>
          <p:nvPr/>
        </p:nvSpPr>
        <p:spPr bwMode="auto">
          <a:xfrm>
            <a:off x="5042517" y="92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7" name="Resim 6">
            <a:extLst>
              <a:ext uri="{FF2B5EF4-FFF2-40B4-BE49-F238E27FC236}">
                <a16:creationId xmlns:a16="http://schemas.microsoft.com/office/drawing/2014/main" id="{6FB52252-8F91-4620-9BB8-1F70231F6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92075"/>
            <a:ext cx="1524000" cy="1524000"/>
          </a:xfrm>
          <a:prstGeom prst="rect">
            <a:avLst/>
          </a:prstGeom>
        </p:spPr>
      </p:pic>
    </p:spTree>
    <p:extLst>
      <p:ext uri="{BB962C8B-B14F-4D97-AF65-F5344CB8AC3E}">
        <p14:creationId xmlns:p14="http://schemas.microsoft.com/office/powerpoint/2010/main" val="12116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783D0DD-E414-4994-B84B-385FA28B0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74" y="2028824"/>
            <a:ext cx="2638425" cy="2638425"/>
          </a:xfrm>
          <a:prstGeom prst="rect">
            <a:avLst/>
          </a:prstGeom>
        </p:spPr>
      </p:pic>
      <p:sp>
        <p:nvSpPr>
          <p:cNvPr id="6" name="Metin kutusu 5">
            <a:extLst>
              <a:ext uri="{FF2B5EF4-FFF2-40B4-BE49-F238E27FC236}">
                <a16:creationId xmlns:a16="http://schemas.microsoft.com/office/drawing/2014/main" id="{3F301F4E-1B68-4CDD-85E3-75CD59D71D9E}"/>
              </a:ext>
            </a:extLst>
          </p:cNvPr>
          <p:cNvSpPr txBox="1"/>
          <p:nvPr/>
        </p:nvSpPr>
        <p:spPr>
          <a:xfrm>
            <a:off x="1381125" y="904875"/>
            <a:ext cx="10153649" cy="1015663"/>
          </a:xfrm>
          <a:prstGeom prst="rect">
            <a:avLst/>
          </a:prstGeom>
          <a:noFill/>
        </p:spPr>
        <p:txBody>
          <a:bodyPr wrap="square" rtlCol="0">
            <a:spAutoFit/>
          </a:bodyPr>
          <a:lstStyle/>
          <a:p>
            <a:r>
              <a:rPr lang="tr-TR" sz="6000" dirty="0"/>
              <a:t>İZLEDİĞİNİZ İÇİN TEŞEKKÜRLER</a:t>
            </a:r>
          </a:p>
        </p:txBody>
      </p:sp>
      <p:sp>
        <p:nvSpPr>
          <p:cNvPr id="7" name="Metin kutusu 6">
            <a:extLst>
              <a:ext uri="{FF2B5EF4-FFF2-40B4-BE49-F238E27FC236}">
                <a16:creationId xmlns:a16="http://schemas.microsoft.com/office/drawing/2014/main" id="{490154BA-BE92-4D60-896A-7C0101FCC041}"/>
              </a:ext>
            </a:extLst>
          </p:cNvPr>
          <p:cNvSpPr txBox="1"/>
          <p:nvPr/>
        </p:nvSpPr>
        <p:spPr>
          <a:xfrm>
            <a:off x="1381124" y="4089735"/>
            <a:ext cx="10153649" cy="1631216"/>
          </a:xfrm>
          <a:prstGeom prst="rect">
            <a:avLst/>
          </a:prstGeom>
          <a:noFill/>
        </p:spPr>
        <p:txBody>
          <a:bodyPr wrap="square" rtlCol="0">
            <a:spAutoFit/>
          </a:bodyPr>
          <a:lstStyle/>
          <a:p>
            <a:r>
              <a:rPr lang="tr-TR" sz="2000" dirty="0"/>
              <a:t>Hazırlayanlar</a:t>
            </a:r>
          </a:p>
          <a:p>
            <a:endParaRPr lang="tr-TR" sz="2000" dirty="0"/>
          </a:p>
          <a:p>
            <a:pPr lvl="1"/>
            <a:r>
              <a:rPr lang="tr-TR" sz="2000" dirty="0"/>
              <a:t>ERDEM ŞENTÜRK </a:t>
            </a:r>
          </a:p>
          <a:p>
            <a:pPr lvl="1"/>
            <a:r>
              <a:rPr lang="tr-TR" sz="2000" dirty="0"/>
              <a:t>Mehmet ÇOLAK </a:t>
            </a:r>
          </a:p>
          <a:p>
            <a:pPr lvl="1"/>
            <a:r>
              <a:rPr lang="tr-TR" sz="2000" dirty="0"/>
              <a:t>Ogün Berat GÜRSES</a:t>
            </a:r>
          </a:p>
        </p:txBody>
      </p:sp>
    </p:spTree>
    <p:extLst>
      <p:ext uri="{BB962C8B-B14F-4D97-AF65-F5344CB8AC3E}">
        <p14:creationId xmlns:p14="http://schemas.microsoft.com/office/powerpoint/2010/main" val="34106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A84B9A6-6E02-4A52-AA4F-DE1B5F6331F4}"/>
              </a:ext>
            </a:extLst>
          </p:cNvPr>
          <p:cNvSpPr>
            <a:spLocks noGrp="1"/>
          </p:cNvSpPr>
          <p:nvPr>
            <p:ph idx="1"/>
          </p:nvPr>
        </p:nvSpPr>
        <p:spPr>
          <a:xfrm>
            <a:off x="0" y="0"/>
            <a:ext cx="12191999" cy="6857999"/>
          </a:xfrm>
        </p:spPr>
        <p:txBody>
          <a:bodyPr>
            <a:normAutofit/>
          </a:bodyPr>
          <a:lstStyle/>
          <a:p>
            <a:pPr marL="0" indent="0">
              <a:buNone/>
            </a:pPr>
            <a:r>
              <a:rPr lang="tr-TR" sz="3600" dirty="0">
                <a:solidFill>
                  <a:srgbClr val="000099"/>
                </a:solidFill>
              </a:rPr>
              <a:t>         </a:t>
            </a:r>
          </a:p>
          <a:p>
            <a:pPr marL="0" indent="0">
              <a:buNone/>
            </a:pPr>
            <a:r>
              <a:rPr lang="tr-TR" sz="3600" dirty="0"/>
              <a:t>        </a:t>
            </a:r>
            <a:r>
              <a:rPr lang="tr-TR" sz="3600" dirty="0">
                <a:latin typeface="Agency FB" panose="020B0503020202020204" pitchFamily="34" charset="0"/>
              </a:rPr>
              <a:t>Sunum İçeriği</a:t>
            </a:r>
          </a:p>
          <a:p>
            <a:pPr lvl="2"/>
            <a:r>
              <a:rPr lang="tr-TR" sz="3000" dirty="0" err="1">
                <a:latin typeface="Agency FB" panose="020B0503020202020204" pitchFamily="34" charset="0"/>
              </a:rPr>
              <a:t>OpenCV</a:t>
            </a:r>
            <a:r>
              <a:rPr lang="tr-TR" sz="3000" dirty="0">
                <a:latin typeface="Agency FB" panose="020B0503020202020204" pitchFamily="34" charset="0"/>
              </a:rPr>
              <a:t> kütüphanesi hakkında kısa bilgi</a:t>
            </a:r>
          </a:p>
          <a:p>
            <a:pPr lvl="2"/>
            <a:r>
              <a:rPr lang="tr-TR" sz="3000" dirty="0">
                <a:latin typeface="Agency FB" panose="020B0503020202020204" pitchFamily="34" charset="0"/>
              </a:rPr>
              <a:t>Referans kodun açıklanması</a:t>
            </a:r>
          </a:p>
          <a:p>
            <a:pPr lvl="2"/>
            <a:r>
              <a:rPr lang="tr-TR" sz="3000" dirty="0">
                <a:latin typeface="Agency FB" panose="020B0503020202020204" pitchFamily="34" charset="0"/>
              </a:rPr>
              <a:t>Tasarım İçeriğinin açıklanması</a:t>
            </a:r>
          </a:p>
          <a:p>
            <a:pPr lvl="2"/>
            <a:r>
              <a:rPr lang="tr-TR" sz="3000" dirty="0">
                <a:latin typeface="Agency FB" panose="020B0503020202020204" pitchFamily="34" charset="0"/>
              </a:rPr>
              <a:t>Sonuçlar</a:t>
            </a:r>
          </a:p>
        </p:txBody>
      </p:sp>
      <p:pic>
        <p:nvPicPr>
          <p:cNvPr id="4" name="Resim 3">
            <a:extLst>
              <a:ext uri="{FF2B5EF4-FFF2-40B4-BE49-F238E27FC236}">
                <a16:creationId xmlns:a16="http://schemas.microsoft.com/office/drawing/2014/main" id="{F37DC68D-2092-4230-9AE5-786646B68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Tree>
    <p:extLst>
      <p:ext uri="{BB962C8B-B14F-4D97-AF65-F5344CB8AC3E}">
        <p14:creationId xmlns:p14="http://schemas.microsoft.com/office/powerpoint/2010/main" val="25743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4A5967-1B65-408E-A852-61CF0CCBD399}"/>
              </a:ext>
            </a:extLst>
          </p:cNvPr>
          <p:cNvSpPr>
            <a:spLocks noGrp="1"/>
          </p:cNvSpPr>
          <p:nvPr>
            <p:ph idx="1"/>
          </p:nvPr>
        </p:nvSpPr>
        <p:spPr>
          <a:xfrm>
            <a:off x="1217612" y="0"/>
            <a:ext cx="10117138" cy="6591300"/>
          </a:xfrm>
        </p:spPr>
        <p:txBody>
          <a:bodyPr>
            <a:normAutofit/>
          </a:bodyPr>
          <a:lstStyle/>
          <a:p>
            <a:pPr marL="0" indent="0">
              <a:buNone/>
            </a:pPr>
            <a:r>
              <a:rPr lang="tr-TR" sz="3900" dirty="0">
                <a:latin typeface="Agency FB" panose="020B0503020202020204" pitchFamily="34" charset="0"/>
              </a:rPr>
              <a:t>1) Open CV kütüphanesi hakkında kısa bilgi</a:t>
            </a:r>
          </a:p>
          <a:p>
            <a:pPr marL="0" indent="0">
              <a:buNone/>
            </a:pPr>
            <a:r>
              <a:rPr lang="tr-TR" sz="2600" dirty="0" err="1">
                <a:latin typeface="Agency FB" panose="020B0503020202020204" pitchFamily="34" charset="0"/>
              </a:rPr>
              <a:t>OpenCV</a:t>
            </a:r>
            <a:r>
              <a:rPr lang="tr-TR" sz="2600" dirty="0">
                <a:latin typeface="Agency FB" panose="020B0503020202020204" pitchFamily="34" charset="0"/>
              </a:rPr>
              <a:t> (Open Source </a:t>
            </a:r>
            <a:r>
              <a:rPr lang="tr-TR" sz="2600" dirty="0" err="1">
                <a:latin typeface="Agency FB" panose="020B0503020202020204" pitchFamily="34" charset="0"/>
              </a:rPr>
              <a:t>Computer</a:t>
            </a:r>
            <a:r>
              <a:rPr lang="tr-TR" sz="2600" dirty="0">
                <a:latin typeface="Agency FB" panose="020B0503020202020204" pitchFamily="34" charset="0"/>
              </a:rPr>
              <a:t> </a:t>
            </a:r>
            <a:r>
              <a:rPr lang="tr-TR" sz="2600" dirty="0" err="1">
                <a:latin typeface="Agency FB" panose="020B0503020202020204" pitchFamily="34" charset="0"/>
              </a:rPr>
              <a:t>Vision</a:t>
            </a:r>
            <a:r>
              <a:rPr lang="tr-TR" sz="2600" dirty="0">
                <a:latin typeface="Agency FB" panose="020B0503020202020204" pitchFamily="34" charset="0"/>
              </a:rPr>
              <a:t>) açık kaynak kodlu görüntü işleme kütüphanesidir. 1999 yılında İntel tarafından geliştirilmeye başlanmış daha sonra </a:t>
            </a:r>
            <a:r>
              <a:rPr lang="tr-TR" sz="2600" dirty="0" err="1">
                <a:latin typeface="Agency FB" panose="020B0503020202020204" pitchFamily="34" charset="0"/>
              </a:rPr>
              <a:t>Itseez</a:t>
            </a:r>
            <a:r>
              <a:rPr lang="tr-TR" sz="2600" dirty="0">
                <a:latin typeface="Agency FB" panose="020B0503020202020204" pitchFamily="34" charset="0"/>
              </a:rPr>
              <a:t>, </a:t>
            </a:r>
            <a:r>
              <a:rPr lang="tr-TR" sz="2600" dirty="0" err="1">
                <a:latin typeface="Agency FB" panose="020B0503020202020204" pitchFamily="34" charset="0"/>
              </a:rPr>
              <a:t>Willow</a:t>
            </a:r>
            <a:r>
              <a:rPr lang="tr-TR" sz="2600" dirty="0">
                <a:latin typeface="Agency FB" panose="020B0503020202020204" pitchFamily="34" charset="0"/>
              </a:rPr>
              <a:t>, </a:t>
            </a:r>
            <a:r>
              <a:rPr lang="tr-TR" sz="2600" dirty="0" err="1">
                <a:latin typeface="Agency FB" panose="020B0503020202020204" pitchFamily="34" charset="0"/>
              </a:rPr>
              <a:t>Nvidia</a:t>
            </a:r>
            <a:r>
              <a:rPr lang="tr-TR" sz="2600" dirty="0">
                <a:latin typeface="Agency FB" panose="020B0503020202020204" pitchFamily="34" charset="0"/>
              </a:rPr>
              <a:t>, AMD,  Google gibi şirket ve toplulukların desteği ile gelişim süreci devam etmektedir. İlk sürüm olan </a:t>
            </a:r>
            <a:r>
              <a:rPr lang="tr-TR" sz="2600" dirty="0" err="1">
                <a:latin typeface="Agency FB" panose="020B0503020202020204" pitchFamily="34" charset="0"/>
              </a:rPr>
              <a:t>OpenCV</a:t>
            </a:r>
            <a:r>
              <a:rPr lang="tr-TR" sz="2600" dirty="0">
                <a:latin typeface="Agency FB" panose="020B0503020202020204" pitchFamily="34" charset="0"/>
              </a:rPr>
              <a:t> alfa 2000 yılında piyasaya çıkmıştır. İlk etapta C programlama dili ile geliştirilmeye başlanmış ve daha sonra birçok algoritması C++ dili ile geliştirilmiştir. </a:t>
            </a:r>
            <a:r>
              <a:rPr lang="tr-TR" sz="2600" dirty="0" err="1">
                <a:latin typeface="Agency FB" panose="020B0503020202020204" pitchFamily="34" charset="0"/>
              </a:rPr>
              <a:t>OpenCV</a:t>
            </a:r>
            <a:r>
              <a:rPr lang="tr-TR" sz="2600" dirty="0">
                <a:latin typeface="Agency FB" panose="020B0503020202020204" pitchFamily="34" charset="0"/>
              </a:rPr>
              <a:t> kütüphanesi içerisinde görüntü işlemeye (</a:t>
            </a:r>
            <a:r>
              <a:rPr lang="tr-TR" sz="2600" dirty="0" err="1">
                <a:latin typeface="Agency FB" panose="020B0503020202020204" pitchFamily="34" charset="0"/>
              </a:rPr>
              <a:t>image</a:t>
            </a:r>
            <a:r>
              <a:rPr lang="tr-TR" sz="2600" dirty="0">
                <a:latin typeface="Agency FB" panose="020B0503020202020204" pitchFamily="34" charset="0"/>
              </a:rPr>
              <a:t> </a:t>
            </a:r>
            <a:r>
              <a:rPr lang="tr-TR" sz="2600" dirty="0" err="1">
                <a:latin typeface="Agency FB" panose="020B0503020202020204" pitchFamily="34" charset="0"/>
              </a:rPr>
              <a:t>processing</a:t>
            </a:r>
            <a:r>
              <a:rPr lang="tr-TR" sz="2600" dirty="0">
                <a:latin typeface="Agency FB" panose="020B0503020202020204" pitchFamily="34" charset="0"/>
              </a:rPr>
              <a:t>) ve makine öğrenmesine (</a:t>
            </a:r>
            <a:r>
              <a:rPr lang="tr-TR" sz="2600" dirty="0" err="1">
                <a:latin typeface="Agency FB" panose="020B0503020202020204" pitchFamily="34" charset="0"/>
              </a:rPr>
              <a:t>machine</a:t>
            </a:r>
            <a:r>
              <a:rPr lang="tr-TR" sz="2600" dirty="0">
                <a:latin typeface="Agency FB" panose="020B0503020202020204" pitchFamily="34" charset="0"/>
              </a:rPr>
              <a:t> </a:t>
            </a:r>
            <a:r>
              <a:rPr lang="tr-TR" sz="2600" dirty="0" err="1">
                <a:latin typeface="Agency FB" panose="020B0503020202020204" pitchFamily="34" charset="0"/>
              </a:rPr>
              <a:t>learning</a:t>
            </a:r>
            <a:r>
              <a:rPr lang="tr-TR" sz="2600" dirty="0">
                <a:latin typeface="Agency FB" panose="020B0503020202020204" pitchFamily="34" charset="0"/>
              </a:rPr>
              <a:t>) yönelik 2500’den fazla algoritma bulunmaktadır. Bu algoritmalar ile yüz tanıma, nesneleri ayırt etme, insan hareketlerini tespit edebilme, nesne sınıflandırma, plaka tanıma, üç boyutlu görüntü üzerinde işlem yapabilme, görüntü karşılaştırma, optik karakter tanımlama OCR (Optical </a:t>
            </a:r>
            <a:r>
              <a:rPr lang="tr-TR" sz="2600" dirty="0" err="1">
                <a:latin typeface="Agency FB" panose="020B0503020202020204" pitchFamily="34" charset="0"/>
              </a:rPr>
              <a:t>Character</a:t>
            </a:r>
            <a:r>
              <a:rPr lang="tr-TR" sz="2600" dirty="0">
                <a:latin typeface="Agency FB" panose="020B0503020202020204" pitchFamily="34" charset="0"/>
              </a:rPr>
              <a:t> </a:t>
            </a:r>
            <a:r>
              <a:rPr lang="tr-TR" sz="2600" dirty="0" err="1">
                <a:latin typeface="Agency FB" panose="020B0503020202020204" pitchFamily="34" charset="0"/>
              </a:rPr>
              <a:t>Recognition</a:t>
            </a:r>
            <a:r>
              <a:rPr lang="tr-TR" sz="2600" dirty="0">
                <a:latin typeface="Agency FB" panose="020B0503020202020204" pitchFamily="34" charset="0"/>
              </a:rPr>
              <a:t>) gibi işlemler rahatlıkla yapılabilmektedir.</a:t>
            </a:r>
          </a:p>
        </p:txBody>
      </p:sp>
      <p:pic>
        <p:nvPicPr>
          <p:cNvPr id="8" name="Resim 7">
            <a:extLst>
              <a:ext uri="{FF2B5EF4-FFF2-40B4-BE49-F238E27FC236}">
                <a16:creationId xmlns:a16="http://schemas.microsoft.com/office/drawing/2014/main" id="{08139C08-8826-4316-8483-E6EE3BE6E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Tree>
    <p:extLst>
      <p:ext uri="{BB962C8B-B14F-4D97-AF65-F5344CB8AC3E}">
        <p14:creationId xmlns:p14="http://schemas.microsoft.com/office/powerpoint/2010/main" val="56331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0505CA7-D018-47B5-8E5C-5E9DAE936A95}"/>
              </a:ext>
            </a:extLst>
          </p:cNvPr>
          <p:cNvSpPr>
            <a:spLocks noGrp="1"/>
          </p:cNvSpPr>
          <p:nvPr>
            <p:ph idx="1"/>
          </p:nvPr>
        </p:nvSpPr>
        <p:spPr>
          <a:xfrm>
            <a:off x="1270453" y="19052"/>
            <a:ext cx="6425747" cy="771525"/>
          </a:xfrm>
        </p:spPr>
        <p:txBody>
          <a:bodyPr>
            <a:normAutofit/>
          </a:bodyPr>
          <a:lstStyle/>
          <a:p>
            <a:pPr marL="0" indent="0">
              <a:buNone/>
            </a:pPr>
            <a:r>
              <a:rPr lang="tr-TR" sz="3600" dirty="0">
                <a:latin typeface="Agency FB" panose="020B0503020202020204" pitchFamily="34" charset="0"/>
              </a:rPr>
              <a:t>2) Referans kodun açıklanması</a:t>
            </a:r>
          </a:p>
          <a:p>
            <a:pPr marL="0" indent="0">
              <a:buNone/>
            </a:pPr>
            <a:endParaRPr lang="tr-TR" sz="3600" dirty="0">
              <a:latin typeface="Agency FB" panose="020B0503020202020204" pitchFamily="34" charset="0"/>
            </a:endParaRPr>
          </a:p>
          <a:p>
            <a:pPr marL="0" indent="0">
              <a:buNone/>
            </a:pPr>
            <a:endParaRPr lang="tr-TR" sz="3600" dirty="0">
              <a:latin typeface="Agency FB" panose="020B0503020202020204" pitchFamily="34" charset="0"/>
            </a:endParaRPr>
          </a:p>
          <a:p>
            <a:pPr marL="0" indent="0">
              <a:buNone/>
            </a:pPr>
            <a:endParaRPr lang="tr-TR" sz="3600" dirty="0">
              <a:latin typeface="Agency FB" panose="020B0503020202020204" pitchFamily="34" charset="0"/>
            </a:endParaRPr>
          </a:p>
          <a:p>
            <a:pPr marL="0" indent="0">
              <a:buNone/>
            </a:pPr>
            <a:endParaRPr lang="tr-TR" sz="3600" dirty="0">
              <a:latin typeface="Agency FB" panose="020B0503020202020204" pitchFamily="34" charset="0"/>
            </a:endParaRPr>
          </a:p>
        </p:txBody>
      </p:sp>
      <p:pic>
        <p:nvPicPr>
          <p:cNvPr id="12" name="Resim 11">
            <a:extLst>
              <a:ext uri="{FF2B5EF4-FFF2-40B4-BE49-F238E27FC236}">
                <a16:creationId xmlns:a16="http://schemas.microsoft.com/office/drawing/2014/main" id="{A91FFCC1-15DD-454F-85A7-93CE4F7E0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Metin kutusu 7">
            <a:extLst>
              <a:ext uri="{FF2B5EF4-FFF2-40B4-BE49-F238E27FC236}">
                <a16:creationId xmlns:a16="http://schemas.microsoft.com/office/drawing/2014/main" id="{6105786A-5E9B-4E24-913E-7CA7DCE2B0D7}"/>
              </a:ext>
            </a:extLst>
          </p:cNvPr>
          <p:cNvSpPr txBox="1"/>
          <p:nvPr/>
        </p:nvSpPr>
        <p:spPr>
          <a:xfrm>
            <a:off x="1035263" y="914402"/>
            <a:ext cx="8888373" cy="3693319"/>
          </a:xfrm>
          <a:prstGeom prst="rect">
            <a:avLst/>
          </a:prstGeom>
          <a:noFill/>
        </p:spPr>
        <p:txBody>
          <a:bodyPr wrap="square" rtlCol="0">
            <a:spAutoFit/>
          </a:bodyPr>
          <a:lstStyle/>
          <a:p>
            <a:pPr marL="285750" indent="-285750">
              <a:buFont typeface="Wingdings" panose="05000000000000000000" pitchFamily="2" charset="2"/>
              <a:buChar char="Ø"/>
            </a:pPr>
            <a:r>
              <a:rPr lang="tr-TR" dirty="0">
                <a:latin typeface="Agency FB" panose="020B0503020202020204" pitchFamily="34" charset="0"/>
              </a:rPr>
              <a:t>İnsanların tespit edilip etraflarında ki yeşil kutunun oluşturulmasını sağlayan kod bloğu</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algn="ctr"/>
            <a:endParaRPr lang="tr-TR" dirty="0">
              <a:latin typeface="Agency FB" panose="020B0503020202020204" pitchFamily="34" charset="0"/>
            </a:endParaRPr>
          </a:p>
          <a:p>
            <a:pPr algn="ctr"/>
            <a:endParaRPr lang="tr-TR" dirty="0">
              <a:latin typeface="Agency FB" panose="020B0503020202020204" pitchFamily="34" charset="0"/>
            </a:endParaRPr>
          </a:p>
          <a:p>
            <a:r>
              <a:rPr lang="tr-TR" dirty="0">
                <a:latin typeface="Agency FB" panose="020B0503020202020204" pitchFamily="34" charset="0"/>
              </a:rPr>
              <a:t>cv2.rectangle komutu ile tespit edilen insanların etrafında yeşil renkli kutular oluşturulur.</a:t>
            </a:r>
          </a:p>
          <a:p>
            <a:pPr algn="ctr"/>
            <a:endParaRPr lang="tr-TR" dirty="0">
              <a:latin typeface="Agency FB" panose="020B0503020202020204" pitchFamily="34" charset="0"/>
            </a:endParaRPr>
          </a:p>
          <a:p>
            <a:pPr algn="ctr"/>
            <a:endParaRPr lang="tr-TR" dirty="0">
              <a:latin typeface="Agency FB" panose="020B0503020202020204" pitchFamily="34" charset="0"/>
            </a:endParaRPr>
          </a:p>
          <a:p>
            <a:r>
              <a:rPr lang="tr-TR" dirty="0">
                <a:latin typeface="Agency FB" panose="020B0503020202020204" pitchFamily="34" charset="0"/>
              </a:rPr>
              <a:t>cv2.putText komutu ile oluşturulan yeşil renkli kutuların üstlerine tespit edilen kaçıncı insan olduğu bilgisi bastırılır.</a:t>
            </a:r>
          </a:p>
          <a:p>
            <a:pPr marL="285750" indent="-285750">
              <a:buFont typeface="Wingdings" panose="05000000000000000000" pitchFamily="2" charset="2"/>
              <a:buChar char="Ø"/>
            </a:pPr>
            <a:endParaRPr lang="tr-TR" dirty="0">
              <a:latin typeface="Agency FB" panose="020B0503020202020204" pitchFamily="34" charset="0"/>
            </a:endParaRPr>
          </a:p>
        </p:txBody>
      </p:sp>
      <p:pic>
        <p:nvPicPr>
          <p:cNvPr id="4" name="Resim 3">
            <a:extLst>
              <a:ext uri="{FF2B5EF4-FFF2-40B4-BE49-F238E27FC236}">
                <a16:creationId xmlns:a16="http://schemas.microsoft.com/office/drawing/2014/main" id="{AF084F9C-8ED3-4921-8431-0E63A5296DA4}"/>
              </a:ext>
            </a:extLst>
          </p:cNvPr>
          <p:cNvPicPr>
            <a:picLocks noChangeAspect="1"/>
          </p:cNvPicPr>
          <p:nvPr/>
        </p:nvPicPr>
        <p:blipFill>
          <a:blip r:embed="rId3"/>
          <a:stretch>
            <a:fillRect/>
          </a:stretch>
        </p:blipFill>
        <p:spPr>
          <a:xfrm>
            <a:off x="1118053" y="1535076"/>
            <a:ext cx="8653183" cy="1244989"/>
          </a:xfrm>
          <a:prstGeom prst="rect">
            <a:avLst/>
          </a:prstGeom>
        </p:spPr>
      </p:pic>
      <p:pic>
        <p:nvPicPr>
          <p:cNvPr id="15" name="Resim 14">
            <a:extLst>
              <a:ext uri="{FF2B5EF4-FFF2-40B4-BE49-F238E27FC236}">
                <a16:creationId xmlns:a16="http://schemas.microsoft.com/office/drawing/2014/main" id="{A97F9EEF-D45F-46E9-ABE7-CAAFE5449C46}"/>
              </a:ext>
            </a:extLst>
          </p:cNvPr>
          <p:cNvPicPr>
            <a:picLocks noChangeAspect="1"/>
          </p:cNvPicPr>
          <p:nvPr/>
        </p:nvPicPr>
        <p:blipFill>
          <a:blip r:embed="rId4"/>
          <a:stretch>
            <a:fillRect/>
          </a:stretch>
        </p:blipFill>
        <p:spPr>
          <a:xfrm>
            <a:off x="1118053" y="3512918"/>
            <a:ext cx="5539922" cy="267154"/>
          </a:xfrm>
          <a:prstGeom prst="rect">
            <a:avLst/>
          </a:prstGeom>
        </p:spPr>
      </p:pic>
      <p:pic>
        <p:nvPicPr>
          <p:cNvPr id="19" name="Resim 18">
            <a:extLst>
              <a:ext uri="{FF2B5EF4-FFF2-40B4-BE49-F238E27FC236}">
                <a16:creationId xmlns:a16="http://schemas.microsoft.com/office/drawing/2014/main" id="{72F405E1-5DA1-4BCD-8E70-C6D5D4A11CE7}"/>
              </a:ext>
            </a:extLst>
          </p:cNvPr>
          <p:cNvPicPr>
            <a:picLocks noChangeAspect="1"/>
          </p:cNvPicPr>
          <p:nvPr/>
        </p:nvPicPr>
        <p:blipFill>
          <a:blip r:embed="rId5"/>
          <a:stretch>
            <a:fillRect/>
          </a:stretch>
        </p:blipFill>
        <p:spPr>
          <a:xfrm>
            <a:off x="1118053" y="4462560"/>
            <a:ext cx="5539922" cy="267154"/>
          </a:xfrm>
          <a:prstGeom prst="rect">
            <a:avLst/>
          </a:prstGeom>
        </p:spPr>
      </p:pic>
    </p:spTree>
    <p:extLst>
      <p:ext uri="{BB962C8B-B14F-4D97-AF65-F5344CB8AC3E}">
        <p14:creationId xmlns:p14="http://schemas.microsoft.com/office/powerpoint/2010/main" val="25427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Resim 17">
            <a:extLst>
              <a:ext uri="{FF2B5EF4-FFF2-40B4-BE49-F238E27FC236}">
                <a16:creationId xmlns:a16="http://schemas.microsoft.com/office/drawing/2014/main" id="{6BE083E7-BA82-4A78-9AF6-7954D3127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825" y="5762625"/>
            <a:ext cx="838200" cy="838200"/>
          </a:xfrm>
          <a:prstGeom prst="rect">
            <a:avLst/>
          </a:prstGeom>
        </p:spPr>
      </p:pic>
      <p:sp>
        <p:nvSpPr>
          <p:cNvPr id="8" name="Metin kutusu 7">
            <a:extLst>
              <a:ext uri="{FF2B5EF4-FFF2-40B4-BE49-F238E27FC236}">
                <a16:creationId xmlns:a16="http://schemas.microsoft.com/office/drawing/2014/main" id="{EF96C904-42FE-4C69-B574-BD5D3F65FA6D}"/>
              </a:ext>
            </a:extLst>
          </p:cNvPr>
          <p:cNvSpPr txBox="1"/>
          <p:nvPr/>
        </p:nvSpPr>
        <p:spPr>
          <a:xfrm>
            <a:off x="1035263" y="914402"/>
            <a:ext cx="8835557" cy="3970318"/>
          </a:xfrm>
          <a:prstGeom prst="rect">
            <a:avLst/>
          </a:prstGeom>
          <a:noFill/>
        </p:spPr>
        <p:txBody>
          <a:bodyPr wrap="square" rtlCol="0">
            <a:spAutoFit/>
          </a:bodyPr>
          <a:lstStyle/>
          <a:p>
            <a:pPr marL="285750" indent="-285750">
              <a:buFont typeface="Wingdings" panose="05000000000000000000" pitchFamily="2" charset="2"/>
              <a:buChar char="Ø"/>
            </a:pPr>
            <a:r>
              <a:rPr lang="tr-TR" dirty="0">
                <a:latin typeface="Agency FB" panose="020B0503020202020204" pitchFamily="34" charset="0"/>
              </a:rPr>
              <a:t>Tespit edilen insan sayısına göre dinamik olarak ekranda kaç kişinin olduğunu ve tespit edilme işlemenin gerçekleştirildiği bilgisini ekrana bastıran ve aynı zamanda videonun kare </a:t>
            </a:r>
            <a:r>
              <a:rPr lang="tr-TR" dirty="0" err="1">
                <a:latin typeface="Agency FB" panose="020B0503020202020204" pitchFamily="34" charset="0"/>
              </a:rPr>
              <a:t>kare</a:t>
            </a:r>
            <a:r>
              <a:rPr lang="tr-TR" dirty="0">
                <a:latin typeface="Agency FB" panose="020B0503020202020204" pitchFamily="34" charset="0"/>
              </a:rPr>
              <a:t> oynatılmasını sağlayan kod bloğu</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endParaRPr lang="tr-TR" dirty="0">
              <a:latin typeface="Agency FB" panose="020B0503020202020204" pitchFamily="34" charset="0"/>
            </a:endParaRPr>
          </a:p>
          <a:p>
            <a:r>
              <a:rPr lang="tr-TR" dirty="0">
                <a:latin typeface="Agency FB" panose="020B0503020202020204" pitchFamily="34" charset="0"/>
              </a:rPr>
              <a:t>Tespit edilme işleminin yapıldığı bilgisi ekrana bastırılır.</a:t>
            </a:r>
          </a:p>
          <a:p>
            <a:endParaRPr lang="tr-TR" dirty="0">
              <a:latin typeface="Agency FB" panose="020B0503020202020204" pitchFamily="34" charset="0"/>
            </a:endParaRPr>
          </a:p>
          <a:p>
            <a:endParaRPr lang="tr-TR" dirty="0">
              <a:latin typeface="Agency FB" panose="020B0503020202020204" pitchFamily="34" charset="0"/>
            </a:endParaRPr>
          </a:p>
          <a:p>
            <a:r>
              <a:rPr lang="tr-TR" dirty="0">
                <a:latin typeface="Agency FB" panose="020B0503020202020204" pitchFamily="34" charset="0"/>
              </a:rPr>
              <a:t>Ekrandaki kişi sayısını dinamik olarak ekrana bastırılır.</a:t>
            </a:r>
          </a:p>
          <a:p>
            <a:endParaRPr lang="tr-TR" dirty="0">
              <a:latin typeface="Agency FB" panose="020B0503020202020204" pitchFamily="34" charset="0"/>
            </a:endParaRPr>
          </a:p>
          <a:p>
            <a:endParaRPr lang="tr-TR" dirty="0">
              <a:latin typeface="Agency FB" panose="020B0503020202020204" pitchFamily="34" charset="0"/>
            </a:endParaRPr>
          </a:p>
          <a:p>
            <a:r>
              <a:rPr lang="tr-TR">
                <a:latin typeface="Agency FB" panose="020B0503020202020204" pitchFamily="34" charset="0"/>
              </a:rPr>
              <a:t>Video kare </a:t>
            </a:r>
            <a:r>
              <a:rPr lang="tr-TR" dirty="0">
                <a:latin typeface="Agency FB" panose="020B0503020202020204" pitchFamily="34" charset="0"/>
              </a:rPr>
              <a:t>kare oynatılmaya başlar.</a:t>
            </a:r>
          </a:p>
        </p:txBody>
      </p:sp>
      <p:sp>
        <p:nvSpPr>
          <p:cNvPr id="10" name="İçerik Yer Tutucusu 2">
            <a:extLst>
              <a:ext uri="{FF2B5EF4-FFF2-40B4-BE49-F238E27FC236}">
                <a16:creationId xmlns:a16="http://schemas.microsoft.com/office/drawing/2014/main" id="{36C7B6EE-5262-446B-975E-96B0654E5F6C}"/>
              </a:ext>
            </a:extLst>
          </p:cNvPr>
          <p:cNvSpPr>
            <a:spLocks noGrp="1"/>
          </p:cNvSpPr>
          <p:nvPr>
            <p:ph idx="1"/>
          </p:nvPr>
        </p:nvSpPr>
        <p:spPr>
          <a:xfrm>
            <a:off x="1270453" y="19052"/>
            <a:ext cx="6425747" cy="771525"/>
          </a:xfrm>
        </p:spPr>
        <p:txBody>
          <a:bodyPr>
            <a:normAutofit/>
          </a:bodyPr>
          <a:lstStyle/>
          <a:p>
            <a:pPr marL="0" indent="0">
              <a:buNone/>
            </a:pPr>
            <a:r>
              <a:rPr lang="tr-TR" sz="3600" dirty="0">
                <a:latin typeface="Agency FB" panose="020B0503020202020204" pitchFamily="34" charset="0"/>
              </a:rPr>
              <a:t>2) Referans kodun açıklanması</a:t>
            </a:r>
          </a:p>
        </p:txBody>
      </p:sp>
      <p:pic>
        <p:nvPicPr>
          <p:cNvPr id="6" name="Resim 5">
            <a:extLst>
              <a:ext uri="{FF2B5EF4-FFF2-40B4-BE49-F238E27FC236}">
                <a16:creationId xmlns:a16="http://schemas.microsoft.com/office/drawing/2014/main" id="{6CA73E9C-1199-48B4-9E94-00F7122EA7D1}"/>
              </a:ext>
            </a:extLst>
          </p:cNvPr>
          <p:cNvPicPr>
            <a:picLocks noChangeAspect="1"/>
          </p:cNvPicPr>
          <p:nvPr/>
        </p:nvPicPr>
        <p:blipFill>
          <a:blip r:embed="rId3"/>
          <a:stretch>
            <a:fillRect/>
          </a:stretch>
        </p:blipFill>
        <p:spPr>
          <a:xfrm>
            <a:off x="1143000" y="1700151"/>
            <a:ext cx="8442070" cy="1006554"/>
          </a:xfrm>
          <a:prstGeom prst="rect">
            <a:avLst/>
          </a:prstGeom>
        </p:spPr>
      </p:pic>
      <p:pic>
        <p:nvPicPr>
          <p:cNvPr id="3" name="Resim 2">
            <a:extLst>
              <a:ext uri="{FF2B5EF4-FFF2-40B4-BE49-F238E27FC236}">
                <a16:creationId xmlns:a16="http://schemas.microsoft.com/office/drawing/2014/main" id="{4DB0A1C2-0292-4D61-A954-F1DEB01C034C}"/>
              </a:ext>
            </a:extLst>
          </p:cNvPr>
          <p:cNvPicPr>
            <a:picLocks noChangeAspect="1"/>
          </p:cNvPicPr>
          <p:nvPr/>
        </p:nvPicPr>
        <p:blipFill>
          <a:blip r:embed="rId4"/>
          <a:stretch>
            <a:fillRect/>
          </a:stretch>
        </p:blipFill>
        <p:spPr>
          <a:xfrm>
            <a:off x="1143000" y="3263854"/>
            <a:ext cx="7258050" cy="228600"/>
          </a:xfrm>
          <a:prstGeom prst="rect">
            <a:avLst/>
          </a:prstGeom>
        </p:spPr>
      </p:pic>
      <p:pic>
        <p:nvPicPr>
          <p:cNvPr id="5" name="Resim 4">
            <a:extLst>
              <a:ext uri="{FF2B5EF4-FFF2-40B4-BE49-F238E27FC236}">
                <a16:creationId xmlns:a16="http://schemas.microsoft.com/office/drawing/2014/main" id="{0B5FAB82-19D9-4C85-8E27-3E4A76BD6F20}"/>
              </a:ext>
            </a:extLst>
          </p:cNvPr>
          <p:cNvPicPr>
            <a:picLocks noChangeAspect="1"/>
          </p:cNvPicPr>
          <p:nvPr/>
        </p:nvPicPr>
        <p:blipFill>
          <a:blip r:embed="rId5"/>
          <a:stretch>
            <a:fillRect/>
          </a:stretch>
        </p:blipFill>
        <p:spPr>
          <a:xfrm>
            <a:off x="1143000" y="4142559"/>
            <a:ext cx="7258050" cy="184527"/>
          </a:xfrm>
          <a:prstGeom prst="rect">
            <a:avLst/>
          </a:prstGeom>
        </p:spPr>
      </p:pic>
      <p:pic>
        <p:nvPicPr>
          <p:cNvPr id="11" name="Resim 10">
            <a:extLst>
              <a:ext uri="{FF2B5EF4-FFF2-40B4-BE49-F238E27FC236}">
                <a16:creationId xmlns:a16="http://schemas.microsoft.com/office/drawing/2014/main" id="{29523018-7B4D-4982-87D7-50969196E294}"/>
              </a:ext>
            </a:extLst>
          </p:cNvPr>
          <p:cNvPicPr>
            <a:picLocks noChangeAspect="1"/>
          </p:cNvPicPr>
          <p:nvPr/>
        </p:nvPicPr>
        <p:blipFill>
          <a:blip r:embed="rId6"/>
          <a:stretch>
            <a:fillRect/>
          </a:stretch>
        </p:blipFill>
        <p:spPr>
          <a:xfrm>
            <a:off x="1143000" y="4891149"/>
            <a:ext cx="2124075" cy="533400"/>
          </a:xfrm>
          <a:prstGeom prst="rect">
            <a:avLst/>
          </a:prstGeom>
        </p:spPr>
      </p:pic>
    </p:spTree>
    <p:extLst>
      <p:ext uri="{BB962C8B-B14F-4D97-AF65-F5344CB8AC3E}">
        <p14:creationId xmlns:p14="http://schemas.microsoft.com/office/powerpoint/2010/main" val="40860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8"/>
                                        </p:tgtEl>
                                        <p:attrNameLst>
                                          <p:attrName>ppt_x</p:attrName>
                                        </p:attrNameLst>
                                      </p:cBhvr>
                                      <p:tavLst>
                                        <p:tav tm="0">
                                          <p:val>
                                            <p:strVal val="ppt_x"/>
                                          </p:val>
                                        </p:tav>
                                        <p:tav tm="100000">
                                          <p:val>
                                            <p:strVal val="ppt_x"/>
                                          </p:val>
                                        </p:tav>
                                      </p:tavLst>
                                    </p:anim>
                                    <p:anim calcmode="lin" valueType="num">
                                      <p:cBhvr additive="base">
                                        <p:cTn id="13" dur="500"/>
                                        <p:tgtEl>
                                          <p:spTgt spid="18"/>
                                        </p:tgtEl>
                                        <p:attrNameLst>
                                          <p:attrName>ppt_y</p:attrName>
                                        </p:attrNameLst>
                                      </p:cBhvr>
                                      <p:tavLst>
                                        <p:tav tm="0">
                                          <p:val>
                                            <p:strVal val="ppt_y"/>
                                          </p:val>
                                        </p:tav>
                                        <p:tav tm="100000">
                                          <p:val>
                                            <p:strVal val="1+ppt_h/2"/>
                                          </p:val>
                                        </p:tav>
                                      </p:tavLst>
                                    </p:anim>
                                    <p:set>
                                      <p:cBhvr>
                                        <p:cTn id="14"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Resim 17">
            <a:extLst>
              <a:ext uri="{FF2B5EF4-FFF2-40B4-BE49-F238E27FC236}">
                <a16:creationId xmlns:a16="http://schemas.microsoft.com/office/drawing/2014/main" id="{6BE083E7-BA82-4A78-9AF6-7954D3127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825" y="5762625"/>
            <a:ext cx="838200" cy="838200"/>
          </a:xfrm>
          <a:prstGeom prst="rect">
            <a:avLst/>
          </a:prstGeom>
        </p:spPr>
      </p:pic>
      <p:sp>
        <p:nvSpPr>
          <p:cNvPr id="9" name="İçerik Yer Tutucusu 2">
            <a:extLst>
              <a:ext uri="{FF2B5EF4-FFF2-40B4-BE49-F238E27FC236}">
                <a16:creationId xmlns:a16="http://schemas.microsoft.com/office/drawing/2014/main" id="{229BE864-2D9E-4B7C-85BF-0546169C796D}"/>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sz="3600" dirty="0">
                <a:latin typeface="Agency FB" panose="020B0503020202020204" pitchFamily="34" charset="0"/>
              </a:rPr>
              <a:t>2) Referans kodun açıklanması</a:t>
            </a:r>
          </a:p>
        </p:txBody>
      </p:sp>
      <p:sp>
        <p:nvSpPr>
          <p:cNvPr id="11" name="Metin kutusu 10">
            <a:extLst>
              <a:ext uri="{FF2B5EF4-FFF2-40B4-BE49-F238E27FC236}">
                <a16:creationId xmlns:a16="http://schemas.microsoft.com/office/drawing/2014/main" id="{A4AC3176-8A46-4C66-9420-E17977D4291C}"/>
              </a:ext>
            </a:extLst>
          </p:cNvPr>
          <p:cNvSpPr txBox="1"/>
          <p:nvPr/>
        </p:nvSpPr>
        <p:spPr>
          <a:xfrm>
            <a:off x="1027566" y="948154"/>
            <a:ext cx="6105524" cy="2031325"/>
          </a:xfrm>
          <a:prstGeom prst="rect">
            <a:avLst/>
          </a:prstGeom>
          <a:noFill/>
        </p:spPr>
        <p:txBody>
          <a:bodyPr wrap="square">
            <a:spAutoFit/>
          </a:bodyPr>
          <a:lstStyle/>
          <a:p>
            <a:pPr marL="285750" indent="-285750">
              <a:buFont typeface="Wingdings" panose="05000000000000000000" pitchFamily="2" charset="2"/>
              <a:buChar char="Ø"/>
            </a:pPr>
            <a:r>
              <a:rPr lang="tr-TR" dirty="0">
                <a:latin typeface="Agency FB" panose="020B0503020202020204" pitchFamily="34" charset="0"/>
              </a:rPr>
              <a:t>Videonun oynatılıp oynatılmadı kontrol edilir. Eğer herhangi bir video oynatılmıyor ise hata mesajı bastırılır. Gerekli görsel düzenlemeler yapılır ve kod çalıştırılmaya başlanır.</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endParaRPr lang="tr-TR" dirty="0">
              <a:latin typeface="Agency FB" panose="020B0503020202020204" pitchFamily="34" charset="0"/>
            </a:endParaRPr>
          </a:p>
        </p:txBody>
      </p:sp>
      <p:pic>
        <p:nvPicPr>
          <p:cNvPr id="8" name="Resim 7">
            <a:extLst>
              <a:ext uri="{FF2B5EF4-FFF2-40B4-BE49-F238E27FC236}">
                <a16:creationId xmlns:a16="http://schemas.microsoft.com/office/drawing/2014/main" id="{2AD7FDBD-29BC-4E8B-962A-CD2E03EC97F5}"/>
              </a:ext>
            </a:extLst>
          </p:cNvPr>
          <p:cNvPicPr>
            <a:picLocks noChangeAspect="1"/>
          </p:cNvPicPr>
          <p:nvPr/>
        </p:nvPicPr>
        <p:blipFill>
          <a:blip r:embed="rId3"/>
          <a:stretch>
            <a:fillRect/>
          </a:stretch>
        </p:blipFill>
        <p:spPr>
          <a:xfrm>
            <a:off x="1270453" y="1895475"/>
            <a:ext cx="5991225" cy="4286250"/>
          </a:xfrm>
          <a:prstGeom prst="rect">
            <a:avLst/>
          </a:prstGeom>
        </p:spPr>
      </p:pic>
    </p:spTree>
    <p:extLst>
      <p:ext uri="{BB962C8B-B14F-4D97-AF65-F5344CB8AC3E}">
        <p14:creationId xmlns:p14="http://schemas.microsoft.com/office/powerpoint/2010/main" val="270195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8"/>
                                        </p:tgtEl>
                                        <p:attrNameLst>
                                          <p:attrName>ppt_x</p:attrName>
                                        </p:attrNameLst>
                                      </p:cBhvr>
                                      <p:tavLst>
                                        <p:tav tm="0">
                                          <p:val>
                                            <p:strVal val="ppt_x"/>
                                          </p:val>
                                        </p:tav>
                                        <p:tav tm="100000">
                                          <p:val>
                                            <p:strVal val="ppt_x"/>
                                          </p:val>
                                        </p:tav>
                                      </p:tavLst>
                                    </p:anim>
                                    <p:anim calcmode="lin" valueType="num">
                                      <p:cBhvr additive="base">
                                        <p:cTn id="13" dur="500"/>
                                        <p:tgtEl>
                                          <p:spTgt spid="18"/>
                                        </p:tgtEl>
                                        <p:attrNameLst>
                                          <p:attrName>ppt_y</p:attrName>
                                        </p:attrNameLst>
                                      </p:cBhvr>
                                      <p:tavLst>
                                        <p:tav tm="0">
                                          <p:val>
                                            <p:strVal val="ppt_y"/>
                                          </p:val>
                                        </p:tav>
                                        <p:tav tm="100000">
                                          <p:val>
                                            <p:strVal val="1+ppt_h/2"/>
                                          </p:val>
                                        </p:tav>
                                      </p:tavLst>
                                    </p:anim>
                                    <p:set>
                                      <p:cBhvr>
                                        <p:cTn id="14"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sz="3600" dirty="0">
                <a:latin typeface="Agency FB" panose="020B0503020202020204" pitchFamily="34" charset="0"/>
              </a:rPr>
              <a:t>3) Tasarım İçeriğinin açıklanması</a:t>
            </a:r>
          </a:p>
          <a:p>
            <a:pPr marL="0" indent="0">
              <a:buFont typeface="Arial" panose="020B0604020202020204" pitchFamily="34" charset="0"/>
              <a:buNone/>
            </a:pPr>
            <a:endParaRPr lang="tr-TR" sz="3600" dirty="0">
              <a:latin typeface="Agency FB" panose="020B0503020202020204" pitchFamily="34" charset="0"/>
            </a:endParaRPr>
          </a:p>
        </p:txBody>
      </p:sp>
      <p:sp>
        <p:nvSpPr>
          <p:cNvPr id="18" name="Metin kutusu 17">
            <a:extLst>
              <a:ext uri="{FF2B5EF4-FFF2-40B4-BE49-F238E27FC236}">
                <a16:creationId xmlns:a16="http://schemas.microsoft.com/office/drawing/2014/main" id="{375AA1E1-BFFD-48B1-B6C6-32FF7821D3EA}"/>
              </a:ext>
            </a:extLst>
          </p:cNvPr>
          <p:cNvSpPr txBox="1"/>
          <p:nvPr/>
        </p:nvSpPr>
        <p:spPr>
          <a:xfrm>
            <a:off x="1057388" y="942951"/>
            <a:ext cx="8261689" cy="5078313"/>
          </a:xfrm>
          <a:prstGeom prst="rect">
            <a:avLst/>
          </a:prstGeom>
          <a:noFill/>
        </p:spPr>
        <p:txBody>
          <a:bodyPr wrap="square">
            <a:spAutoFit/>
          </a:bodyPr>
          <a:lstStyle/>
          <a:p>
            <a:pPr marL="285750" indent="-285750">
              <a:buFont typeface="Wingdings" panose="05000000000000000000" pitchFamily="2" charset="2"/>
              <a:buChar char="Ø"/>
            </a:pPr>
            <a:r>
              <a:rPr lang="tr-TR" dirty="0">
                <a:latin typeface="Agency FB" panose="020B0503020202020204" pitchFamily="34" charset="0"/>
              </a:rPr>
              <a:t>Referans yazılım üzerinde bazı değişiklikler yapıldı. Video içerisindeki insanların sosyal mesafeyi ihlal etmesi durumunda başta etraflarında çizilmiş olan kutuların renkleri kırmızıya döndürüldü. Kutuların üstlerinde tespit edilen kaçıncı kişi olduklarını belirten mesaj rengi kırmızı renge göre optimize edildi.</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r>
              <a:rPr lang="tr-TR" dirty="0">
                <a:latin typeface="Agency FB" panose="020B0503020202020204" pitchFamily="34" charset="0"/>
              </a:rPr>
              <a:t>Sosyal mesafe ihlalinin yapılıp yapılmadığını tespit edebilmek için belirlenmiş minimum piksel sayısı</a:t>
            </a:r>
          </a:p>
          <a:p>
            <a:endParaRPr lang="tr-TR" dirty="0">
              <a:latin typeface="Agency FB" panose="020B0503020202020204" pitchFamily="34" charset="0"/>
            </a:endParaRPr>
          </a:p>
          <a:p>
            <a:r>
              <a:rPr lang="tr-TR" dirty="0">
                <a:latin typeface="Agency FB" panose="020B0503020202020204" pitchFamily="34" charset="0"/>
              </a:rPr>
              <a:t>Sosyal mesafe ihlali durumunda kişi etrafında çizilen kutunun ve kişi bilgisinin rengi değiştirilir.</a:t>
            </a:r>
          </a:p>
          <a:p>
            <a:endParaRPr lang="tr-TR" dirty="0">
              <a:latin typeface="Agency FB" panose="020B0503020202020204" pitchFamily="34" charset="0"/>
            </a:endParaRPr>
          </a:p>
          <a:p>
            <a:endParaRPr lang="tr-TR" dirty="0">
              <a:latin typeface="Agency FB" panose="020B0503020202020204" pitchFamily="34" charset="0"/>
            </a:endParaRPr>
          </a:p>
        </p:txBody>
      </p:sp>
      <p:pic>
        <p:nvPicPr>
          <p:cNvPr id="6" name="Resim 5">
            <a:extLst>
              <a:ext uri="{FF2B5EF4-FFF2-40B4-BE49-F238E27FC236}">
                <a16:creationId xmlns:a16="http://schemas.microsoft.com/office/drawing/2014/main" id="{28FA52AD-C807-4309-8336-25202C138BC6}"/>
              </a:ext>
            </a:extLst>
          </p:cNvPr>
          <p:cNvPicPr>
            <a:picLocks noChangeAspect="1"/>
          </p:cNvPicPr>
          <p:nvPr/>
        </p:nvPicPr>
        <p:blipFill>
          <a:blip r:embed="rId4"/>
          <a:stretch>
            <a:fillRect/>
          </a:stretch>
        </p:blipFill>
        <p:spPr>
          <a:xfrm>
            <a:off x="1163919" y="1942172"/>
            <a:ext cx="8048625" cy="2495550"/>
          </a:xfrm>
          <a:prstGeom prst="rect">
            <a:avLst/>
          </a:prstGeom>
        </p:spPr>
      </p:pic>
      <p:pic>
        <p:nvPicPr>
          <p:cNvPr id="9" name="Resim 8">
            <a:extLst>
              <a:ext uri="{FF2B5EF4-FFF2-40B4-BE49-F238E27FC236}">
                <a16:creationId xmlns:a16="http://schemas.microsoft.com/office/drawing/2014/main" id="{4666FFCF-4E5E-4EBB-AD42-59E6EBA525C6}"/>
              </a:ext>
            </a:extLst>
          </p:cNvPr>
          <p:cNvPicPr>
            <a:picLocks noChangeAspect="1"/>
          </p:cNvPicPr>
          <p:nvPr/>
        </p:nvPicPr>
        <p:blipFill>
          <a:blip r:embed="rId5"/>
          <a:stretch>
            <a:fillRect/>
          </a:stretch>
        </p:blipFill>
        <p:spPr>
          <a:xfrm>
            <a:off x="1163919" y="4881443"/>
            <a:ext cx="1171575" cy="209550"/>
          </a:xfrm>
          <a:prstGeom prst="rect">
            <a:avLst/>
          </a:prstGeom>
        </p:spPr>
      </p:pic>
      <p:pic>
        <p:nvPicPr>
          <p:cNvPr id="19" name="Resim 18">
            <a:extLst>
              <a:ext uri="{FF2B5EF4-FFF2-40B4-BE49-F238E27FC236}">
                <a16:creationId xmlns:a16="http://schemas.microsoft.com/office/drawing/2014/main" id="{5789A45C-67FE-4589-AB96-025EC8ADC0A2}"/>
              </a:ext>
            </a:extLst>
          </p:cNvPr>
          <p:cNvPicPr>
            <a:picLocks noChangeAspect="1"/>
          </p:cNvPicPr>
          <p:nvPr/>
        </p:nvPicPr>
        <p:blipFill>
          <a:blip r:embed="rId6"/>
          <a:stretch>
            <a:fillRect/>
          </a:stretch>
        </p:blipFill>
        <p:spPr>
          <a:xfrm>
            <a:off x="1163919" y="5436943"/>
            <a:ext cx="6829425" cy="352425"/>
          </a:xfrm>
          <a:prstGeom prst="rect">
            <a:avLst/>
          </a:prstGeom>
        </p:spPr>
      </p:pic>
    </p:spTree>
    <p:extLst>
      <p:ext uri="{BB962C8B-B14F-4D97-AF65-F5344CB8AC3E}">
        <p14:creationId xmlns:p14="http://schemas.microsoft.com/office/powerpoint/2010/main" val="40482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sz="3600" dirty="0">
                <a:latin typeface="Agency FB" panose="020B0503020202020204" pitchFamily="34" charset="0"/>
              </a:rPr>
              <a:t>3) Tasarım İçeriğinin açıklanması</a:t>
            </a:r>
          </a:p>
          <a:p>
            <a:pPr marL="0" indent="0">
              <a:buFont typeface="Arial" panose="020B0604020202020204" pitchFamily="34" charset="0"/>
              <a:buNone/>
            </a:pPr>
            <a:endParaRPr lang="tr-TR" sz="3600" dirty="0">
              <a:latin typeface="Agency FB" panose="020B0503020202020204" pitchFamily="34" charset="0"/>
            </a:endParaRPr>
          </a:p>
        </p:txBody>
      </p:sp>
      <p:sp>
        <p:nvSpPr>
          <p:cNvPr id="14" name="Metin kutusu 13">
            <a:extLst>
              <a:ext uri="{FF2B5EF4-FFF2-40B4-BE49-F238E27FC236}">
                <a16:creationId xmlns:a16="http://schemas.microsoft.com/office/drawing/2014/main" id="{84B87ABA-9B5C-4AC0-A71E-840C09EDACAF}"/>
              </a:ext>
            </a:extLst>
          </p:cNvPr>
          <p:cNvSpPr txBox="1"/>
          <p:nvPr/>
        </p:nvSpPr>
        <p:spPr>
          <a:xfrm>
            <a:off x="1057388" y="942951"/>
            <a:ext cx="8261689" cy="7017306"/>
          </a:xfrm>
          <a:prstGeom prst="rect">
            <a:avLst/>
          </a:prstGeom>
          <a:noFill/>
        </p:spPr>
        <p:txBody>
          <a:bodyPr wrap="square">
            <a:spAutoFit/>
          </a:bodyPr>
          <a:lstStyle/>
          <a:p>
            <a:pPr marL="285750" indent="-285750">
              <a:buFont typeface="Wingdings" panose="05000000000000000000" pitchFamily="2" charset="2"/>
              <a:buChar char="Ø"/>
            </a:pPr>
            <a:r>
              <a:rPr lang="tr-TR" dirty="0">
                <a:latin typeface="Agency FB" panose="020B0503020202020204" pitchFamily="34" charset="0"/>
              </a:rPr>
              <a:t>Tespit edilen insanların birbirlerine olan uzaklıklarının ortalaması dinamik olarak hesaplanıp ekrana bastırılır. Ve video içerisindeki insanların sosyal mesafeyi ihlal etmesi durumunda ihlalin yapıldığı bilgisi ekrana bastırılır. </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r>
              <a:rPr lang="tr-TR" dirty="0">
                <a:latin typeface="Agency FB" panose="020B0503020202020204" pitchFamily="34" charset="0"/>
              </a:rPr>
              <a:t>Ve tasarım tamamlanır.</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endParaRPr lang="tr-TR" dirty="0">
              <a:latin typeface="Agency FB" panose="020B0503020202020204" pitchFamily="34" charset="0"/>
            </a:endParaRPr>
          </a:p>
          <a:p>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endParaRPr lang="tr-TR" dirty="0">
              <a:latin typeface="Agency FB" panose="020B0503020202020204" pitchFamily="34" charset="0"/>
            </a:endParaRPr>
          </a:p>
          <a:p>
            <a:endParaRPr lang="tr-TR" dirty="0">
              <a:latin typeface="Agency FB" panose="020B0503020202020204" pitchFamily="34" charset="0"/>
            </a:endParaRPr>
          </a:p>
          <a:p>
            <a:endParaRPr lang="tr-TR" dirty="0">
              <a:latin typeface="Agency FB" panose="020B0503020202020204" pitchFamily="34" charset="0"/>
            </a:endParaRPr>
          </a:p>
        </p:txBody>
      </p:sp>
      <p:pic>
        <p:nvPicPr>
          <p:cNvPr id="3" name="Resim 2">
            <a:extLst>
              <a:ext uri="{FF2B5EF4-FFF2-40B4-BE49-F238E27FC236}">
                <a16:creationId xmlns:a16="http://schemas.microsoft.com/office/drawing/2014/main" id="{E05D0A6C-57BC-4550-8E93-981F8A742830}"/>
              </a:ext>
            </a:extLst>
          </p:cNvPr>
          <p:cNvPicPr>
            <a:picLocks noChangeAspect="1"/>
          </p:cNvPicPr>
          <p:nvPr/>
        </p:nvPicPr>
        <p:blipFill>
          <a:blip r:embed="rId4"/>
          <a:stretch>
            <a:fillRect/>
          </a:stretch>
        </p:blipFill>
        <p:spPr>
          <a:xfrm>
            <a:off x="1244882" y="1852436"/>
            <a:ext cx="7886700" cy="1838325"/>
          </a:xfrm>
          <a:prstGeom prst="rect">
            <a:avLst/>
          </a:prstGeom>
        </p:spPr>
      </p:pic>
    </p:spTree>
    <p:extLst>
      <p:ext uri="{BB962C8B-B14F-4D97-AF65-F5344CB8AC3E}">
        <p14:creationId xmlns:p14="http://schemas.microsoft.com/office/powerpoint/2010/main" val="138185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4) Sonuçlar</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sp>
        <p:nvSpPr>
          <p:cNvPr id="2" name="Metin kutusu 1">
            <a:extLst>
              <a:ext uri="{FF2B5EF4-FFF2-40B4-BE49-F238E27FC236}">
                <a16:creationId xmlns:a16="http://schemas.microsoft.com/office/drawing/2014/main" id="{507A1357-AEF3-43FB-A0FC-1C75AD01C5FB}"/>
              </a:ext>
            </a:extLst>
          </p:cNvPr>
          <p:cNvSpPr txBox="1"/>
          <p:nvPr/>
        </p:nvSpPr>
        <p:spPr>
          <a:xfrm>
            <a:off x="1247776" y="1762125"/>
            <a:ext cx="9201149" cy="2677656"/>
          </a:xfrm>
          <a:prstGeom prst="rect">
            <a:avLst/>
          </a:prstGeom>
          <a:noFill/>
        </p:spPr>
        <p:txBody>
          <a:bodyPr wrap="square" rtlCol="0">
            <a:spAutoFit/>
          </a:bodyPr>
          <a:lstStyle/>
          <a:p>
            <a:pPr marL="285750" indent="-285750">
              <a:buFont typeface="Wingdings" panose="05000000000000000000" pitchFamily="2" charset="2"/>
              <a:buChar char="ü"/>
            </a:pPr>
            <a:r>
              <a:rPr lang="tr-TR" sz="2800" dirty="0">
                <a:latin typeface="Agency FB" panose="020B0503020202020204" pitchFamily="34" charset="0"/>
              </a:rPr>
              <a:t> </a:t>
            </a:r>
            <a:r>
              <a:rPr lang="tr-TR" sz="2800" dirty="0" err="1">
                <a:latin typeface="Agency FB" panose="020B0503020202020204" pitchFamily="34" charset="0"/>
              </a:rPr>
              <a:t>OpenCV</a:t>
            </a:r>
            <a:r>
              <a:rPr lang="tr-TR" sz="2800" dirty="0">
                <a:latin typeface="Agency FB" panose="020B0503020202020204" pitchFamily="34" charset="0"/>
              </a:rPr>
              <a:t> kütüphanesi hakkında bilgi sahibi olduk.</a:t>
            </a:r>
          </a:p>
          <a:p>
            <a:pPr marL="285750" indent="-285750">
              <a:buFont typeface="Wingdings" panose="05000000000000000000" pitchFamily="2" charset="2"/>
              <a:buChar char="ü"/>
            </a:pPr>
            <a:r>
              <a:rPr lang="tr-TR" sz="2800" dirty="0">
                <a:latin typeface="Agency FB" panose="020B0503020202020204" pitchFamily="34" charset="0"/>
              </a:rPr>
              <a:t>Nesne yönelimli programlama yöntemlerini etkili bir şekilde kullandık.</a:t>
            </a:r>
          </a:p>
          <a:p>
            <a:pPr marL="285750" indent="-285750">
              <a:buFont typeface="Wingdings" panose="05000000000000000000" pitchFamily="2" charset="2"/>
              <a:buChar char="ü"/>
            </a:pPr>
            <a:r>
              <a:rPr lang="tr-TR" sz="2800" dirty="0">
                <a:latin typeface="Agency FB" panose="020B0503020202020204" pitchFamily="34" charset="0"/>
              </a:rPr>
              <a:t> Bir video görüntüsünün nasıl işlenip, istenilen çıktıların ekrana nasıl bastırılacağını öğrendik.</a:t>
            </a:r>
          </a:p>
          <a:p>
            <a:pPr marL="285750" indent="-285750">
              <a:buFont typeface="Wingdings" panose="05000000000000000000" pitchFamily="2" charset="2"/>
              <a:buChar char="ü"/>
            </a:pPr>
            <a:r>
              <a:rPr lang="tr-TR" sz="2800" dirty="0">
                <a:latin typeface="Agency FB" panose="020B0503020202020204" pitchFamily="34" charset="0"/>
              </a:rPr>
              <a:t> </a:t>
            </a:r>
            <a:r>
              <a:rPr lang="tr-TR" sz="2800" dirty="0" err="1">
                <a:latin typeface="Agency FB" panose="020B0503020202020204" pitchFamily="34" charset="0"/>
              </a:rPr>
              <a:t>Python</a:t>
            </a:r>
            <a:r>
              <a:rPr lang="tr-TR" sz="2800" dirty="0">
                <a:latin typeface="Agency FB" panose="020B0503020202020204" pitchFamily="34" charset="0"/>
              </a:rPr>
              <a:t> dilini daha etkili bir biçimde kullanmaya başladık. </a:t>
            </a:r>
          </a:p>
          <a:p>
            <a:endParaRPr lang="tr-TR" sz="2800" dirty="0">
              <a:latin typeface="Agency FB" panose="020B0503020202020204" pitchFamily="34" charset="0"/>
            </a:endParaRPr>
          </a:p>
        </p:txBody>
      </p:sp>
    </p:spTree>
    <p:extLst>
      <p:ext uri="{BB962C8B-B14F-4D97-AF65-F5344CB8AC3E}">
        <p14:creationId xmlns:p14="http://schemas.microsoft.com/office/powerpoint/2010/main" val="51576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Kırmızı">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478</TotalTime>
  <Words>484</Words>
  <Application>Microsoft Office PowerPoint</Application>
  <PresentationFormat>Geniş ekran</PresentationFormat>
  <Paragraphs>99</Paragraphs>
  <Slides>10</Slides>
  <Notes>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vt:i4>
      </vt:variant>
    </vt:vector>
  </HeadingPairs>
  <TitlesOfParts>
    <vt:vector size="18" baseType="lpstr">
      <vt:lpstr>Agency FB</vt:lpstr>
      <vt:lpstr>Arial</vt:lpstr>
      <vt:lpstr>Bahnschrift Condensed</vt:lpstr>
      <vt:lpstr>Bahnschrift Light</vt:lpstr>
      <vt:lpstr>Calibri</vt:lpstr>
      <vt:lpstr>Tw Cen MT</vt:lpstr>
      <vt:lpstr>Wingdings</vt:lpstr>
      <vt:lpstr>Devre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ogün berat gürses</dc:creator>
  <cp:lastModifiedBy>mehmet</cp:lastModifiedBy>
  <cp:revision>41</cp:revision>
  <dcterms:created xsi:type="dcterms:W3CDTF">2020-01-07T15:33:26Z</dcterms:created>
  <dcterms:modified xsi:type="dcterms:W3CDTF">2021-01-13T23:32:39Z</dcterms:modified>
</cp:coreProperties>
</file>