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76" r:id="rId7"/>
    <p:sldId id="261" r:id="rId8"/>
    <p:sldId id="262" r:id="rId9"/>
    <p:sldId id="27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colak" initials="mc" lastIdx="1" clrIdx="0">
    <p:extLst>
      <p:ext uri="{19B8F6BF-5375-455C-9EA6-DF929625EA0E}">
        <p15:presenceInfo xmlns:p15="http://schemas.microsoft.com/office/powerpoint/2012/main" userId="20c58e4478f18f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DCBCD-1928-4029-B503-22C7A6A4E4B6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95D2-58C1-42C0-BCA4-F9BA01C6AE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44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95D2-58C1-42C0-BCA4-F9BA01C6AE5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23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95D2-58C1-42C0-BCA4-F9BA01C6AE5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16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95D2-58C1-42C0-BCA4-F9BA01C6AE5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60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95D2-58C1-42C0-BCA4-F9BA01C6AE5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5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3D013F-197B-4B10-B32E-5638AB500CCD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70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672-783E-438A-9083-887973A0E9D6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6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687C-61D5-49B2-911D-14B796AE1797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22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15BF-3F99-490B-953A-D0738D637086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62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79D3-09DF-4721-AE44-439C2EAF7A22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17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F29C-D86C-43CD-8A68-40E6E0B70D97}" type="datetime1">
              <a:rPr lang="tr-TR" smtClean="0"/>
              <a:t>27.05.2021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05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24AD-74AB-42E4-A194-7F15B49E6714}" type="datetime1">
              <a:rPr lang="tr-TR" smtClean="0"/>
              <a:t>27.05.2021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71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D531-70DF-4BD4-8C33-B90B6EA51CFF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106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B4BD-A824-4643-88EA-FB4689BA45BF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01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6E9F-8E65-4C3B-8C9E-4CDAA1DB17F3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9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B856-97D4-42E0-A613-36E2DD0150CC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7E23-A13A-499F-BC54-B2C5AD953B99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2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03AE-D384-4CD6-B482-5989CD2F9335}" type="datetime1">
              <a:rPr lang="tr-TR" smtClean="0"/>
              <a:t>27.05.2021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6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4F68-AE28-4CF3-BC18-62FDBCA67E56}" type="datetime1">
              <a:rPr lang="tr-TR" smtClean="0"/>
              <a:t>27.05.2021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0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DD7F-D65B-482D-AF30-E23124DD176B}" type="datetime1">
              <a:rPr lang="tr-TR" smtClean="0"/>
              <a:t>27.05.2021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60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2AFC-B370-4FF6-A5C5-B6303485E4B7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50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D153-FF25-48D7-B925-4C3EDF78013D}" type="datetime1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1A84-9E2C-4E57-B936-583C8A953D12}" type="datetime1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214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E733DD8A-AD3D-4D60-B73D-DAC11174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" y="1773238"/>
            <a:ext cx="12293600" cy="5084762"/>
          </a:xfrm>
        </p:spPr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Fenerbahçe Üniversitesi</a:t>
            </a:r>
          </a:p>
          <a:p>
            <a:pPr algn="ctr"/>
            <a:r>
              <a:rPr lang="tr-TR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Bilgisayar Mühendisliği</a:t>
            </a:r>
          </a:p>
          <a:p>
            <a:pPr algn="ctr"/>
            <a:r>
              <a:rPr lang="tr-TR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BLM 202 RISC-V Tabanlı İşlemci Tasarımı </a:t>
            </a:r>
            <a:endParaRPr lang="tr-TR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tr-T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Erdem ŞENTÜRK 190301009</a:t>
            </a:r>
          </a:p>
          <a:p>
            <a:pPr algn="ctr"/>
            <a:r>
              <a:rPr lang="tr-T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Mehmet Çolak 190301022</a:t>
            </a:r>
          </a:p>
          <a:p>
            <a:pPr algn="ctr"/>
            <a:r>
              <a:rPr lang="tr-T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Arda </a:t>
            </a:r>
            <a:r>
              <a:rPr lang="tr-TR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alhan</a:t>
            </a:r>
            <a:r>
              <a:rPr lang="tr-T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190301020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0BE56B-DFEC-4F4A-8888-A60E9935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517" y="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FB52252-8F91-4620-9BB8-1F70231F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20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783D0DD-E414-4994-B84B-385FA28B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4" y="2028824"/>
            <a:ext cx="2638425" cy="26384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F301F4E-1B68-4CDD-85E3-75CD59D71D9E}"/>
              </a:ext>
            </a:extLst>
          </p:cNvPr>
          <p:cNvSpPr txBox="1"/>
          <p:nvPr/>
        </p:nvSpPr>
        <p:spPr>
          <a:xfrm>
            <a:off x="1381125" y="904875"/>
            <a:ext cx="10153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/>
              <a:t>İZLEDİĞİNİZ İÇİN TEŞEKKÜRLER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90154BA-BE92-4D60-896A-7C0101FCC041}"/>
              </a:ext>
            </a:extLst>
          </p:cNvPr>
          <p:cNvSpPr txBox="1"/>
          <p:nvPr/>
        </p:nvSpPr>
        <p:spPr>
          <a:xfrm>
            <a:off x="1381124" y="4089735"/>
            <a:ext cx="10153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Hazırlayanlar</a:t>
            </a:r>
          </a:p>
          <a:p>
            <a:endParaRPr lang="tr-TR" sz="2000" dirty="0"/>
          </a:p>
          <a:p>
            <a:pPr lvl="1"/>
            <a:r>
              <a:rPr lang="tr-TR" sz="2000" dirty="0"/>
              <a:t>Erdem ŞENTÜRK </a:t>
            </a:r>
          </a:p>
          <a:p>
            <a:pPr lvl="1"/>
            <a:r>
              <a:rPr lang="tr-TR" sz="2000" dirty="0"/>
              <a:t>Mehmet ÇOLAK </a:t>
            </a:r>
          </a:p>
          <a:p>
            <a:pPr lvl="1"/>
            <a:r>
              <a:rPr lang="tr-TR" sz="2000" dirty="0"/>
              <a:t>Arda ALHAN</a:t>
            </a:r>
          </a:p>
        </p:txBody>
      </p:sp>
    </p:spTree>
    <p:extLst>
      <p:ext uri="{BB962C8B-B14F-4D97-AF65-F5344CB8AC3E}">
        <p14:creationId xmlns:p14="http://schemas.microsoft.com/office/powerpoint/2010/main" val="3410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8" name="Rectangle 6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46C8E-70BF-46C4-A792-ABCC0CD335D6}"/>
              </a:ext>
            </a:extLst>
          </p:cNvPr>
          <p:cNvSpPr txBox="1"/>
          <p:nvPr/>
        </p:nvSpPr>
        <p:spPr>
          <a:xfrm>
            <a:off x="3032761" y="722312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F37DC68D-2092-4230-9AE5-786646B68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197BD24-7878-41F3-AD2F-2D2B79E73064}"/>
              </a:ext>
            </a:extLst>
          </p:cNvPr>
          <p:cNvSpPr txBox="1"/>
          <p:nvPr/>
        </p:nvSpPr>
        <p:spPr>
          <a:xfrm>
            <a:off x="2261236" y="300327"/>
            <a:ext cx="3830059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tr-TR" sz="2400" dirty="0"/>
              <a:t>Projenin tanımı ve amacı:</a:t>
            </a:r>
            <a:endParaRPr lang="en-US" sz="2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25A319-D377-4C79-9149-3317A769384F}"/>
              </a:ext>
            </a:extLst>
          </p:cNvPr>
          <p:cNvSpPr txBox="1"/>
          <p:nvPr/>
        </p:nvSpPr>
        <p:spPr>
          <a:xfrm>
            <a:off x="2299336" y="764263"/>
            <a:ext cx="8511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RISC-V temelli bir işlemcinin </a:t>
            </a:r>
            <a:r>
              <a:rPr lang="tr-TR" dirty="0" err="1">
                <a:latin typeface="Rockwell" panose="02060603020205020403" pitchFamily="18" charset="0"/>
              </a:rPr>
              <a:t>SystemVerilog</a:t>
            </a:r>
            <a:r>
              <a:rPr lang="tr-TR" dirty="0">
                <a:latin typeface="Rockwell" panose="02060603020205020403" pitchFamily="18" charset="0"/>
              </a:rPr>
              <a:t> dili ile gerekli tasarım bloklarının hazırlanıp, hazırlanan tasarımların testlerinin gerçekleştirilmesi ve bu tasarımın test edilmesi.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İşlemci tasarımında önemli rolü olan ALU ve </a:t>
            </a:r>
            <a:r>
              <a:rPr lang="tr-TR" dirty="0" err="1">
                <a:latin typeface="Rockwell" panose="02060603020205020403" pitchFamily="18" charset="0"/>
              </a:rPr>
              <a:t>Instruction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decoder</a:t>
            </a:r>
            <a:r>
              <a:rPr lang="tr-TR" dirty="0">
                <a:latin typeface="Rockwell" panose="02060603020205020403" pitchFamily="18" charset="0"/>
              </a:rPr>
              <a:t> bloklarının anlaşılması.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Proje sonunda, basit bir işlemcinin ne gibi fonksiyonları yerine getirebildiğinin öğrenilmesi.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 err="1">
                <a:latin typeface="Rockwell" panose="02060603020205020403" pitchFamily="18" charset="0"/>
              </a:rPr>
              <a:t>Xilinx</a:t>
            </a:r>
            <a:r>
              <a:rPr lang="tr-TR" dirty="0">
                <a:latin typeface="Rockwell" panose="02060603020205020403" pitchFamily="18" charset="0"/>
              </a:rPr>
              <a:t> tarafından geliştirilen </a:t>
            </a:r>
            <a:r>
              <a:rPr lang="tr-TR" dirty="0" err="1">
                <a:latin typeface="Rockwell" panose="02060603020205020403" pitchFamily="18" charset="0"/>
              </a:rPr>
              <a:t>Vivado</a:t>
            </a:r>
            <a:r>
              <a:rPr lang="tr-TR" dirty="0">
                <a:latin typeface="Rockwell" panose="02060603020205020403" pitchFamily="18" charset="0"/>
              </a:rPr>
              <a:t> Design Suite uygulamasını düzgün kullanma becerisinin edinilmesi.</a:t>
            </a:r>
          </a:p>
        </p:txBody>
      </p:sp>
    </p:spTree>
    <p:extLst>
      <p:ext uri="{BB962C8B-B14F-4D97-AF65-F5344CB8AC3E}">
        <p14:creationId xmlns:p14="http://schemas.microsoft.com/office/powerpoint/2010/main" val="25743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3">
            <a:extLst>
              <a:ext uri="{FF2B5EF4-FFF2-40B4-BE49-F238E27FC236}">
                <a16:creationId xmlns:a16="http://schemas.microsoft.com/office/drawing/2014/main" id="{C7666AA8-E0A7-40DA-AD31-6E4AB5FBE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3F176-C419-41FC-962C-BB231F89FD89}"/>
              </a:ext>
            </a:extLst>
          </p:cNvPr>
          <p:cNvSpPr txBox="1"/>
          <p:nvPr/>
        </p:nvSpPr>
        <p:spPr>
          <a:xfrm>
            <a:off x="2261236" y="300327"/>
            <a:ext cx="3830059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tr-TR" sz="2400" dirty="0"/>
              <a:t>Başlangıç tasarımı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AEAEE-753C-4281-9AC7-27D7D932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36" y="895088"/>
            <a:ext cx="4914900" cy="1695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6F3133-F6C1-48E3-902D-57E8483C8FB4}"/>
              </a:ext>
            </a:extLst>
          </p:cNvPr>
          <p:cNvSpPr txBox="1"/>
          <p:nvPr/>
        </p:nvSpPr>
        <p:spPr>
          <a:xfrm>
            <a:off x="2135401" y="2590538"/>
            <a:ext cx="851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tr-TR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>
              <a:buClr>
                <a:schemeClr val="tx1"/>
              </a:buClr>
            </a:pPr>
            <a:r>
              <a:rPr lang="tr-TR" dirty="0">
                <a:solidFill>
                  <a:srgbClr val="FF0000"/>
                </a:solidFill>
                <a:latin typeface="Rockwell" panose="02060603020205020403" pitchFamily="18" charset="0"/>
              </a:rPr>
              <a:t>• </a:t>
            </a:r>
            <a:r>
              <a:rPr lang="tr-TR" dirty="0">
                <a:latin typeface="Rockwell" panose="02060603020205020403" pitchFamily="18" charset="0"/>
              </a:rPr>
              <a:t>Constant.sv dosyasının içerisinde, ileride tanımlanacak ALU bloğunun fonksiyonlarının ön tanımlaması bulunmaktadır.</a:t>
            </a:r>
          </a:p>
          <a:p>
            <a:pPr>
              <a:buClr>
                <a:schemeClr val="tx1"/>
              </a:buClr>
            </a:pPr>
            <a:endParaRPr lang="tr-TR" dirty="0">
              <a:latin typeface="Rockwell" panose="02060603020205020403" pitchFamily="18" charset="0"/>
            </a:endParaRPr>
          </a:p>
          <a:p>
            <a:pPr>
              <a:buClr>
                <a:schemeClr val="tx1"/>
              </a:buClr>
            </a:pPr>
            <a:r>
              <a:rPr lang="tr-TR" dirty="0">
                <a:solidFill>
                  <a:srgbClr val="7030A0"/>
                </a:solidFill>
                <a:latin typeface="Rockwell" panose="02060603020205020403" pitchFamily="18" charset="0"/>
              </a:rPr>
              <a:t>• </a:t>
            </a:r>
            <a:r>
              <a:rPr lang="tr-TR" dirty="0">
                <a:latin typeface="Rockwell" panose="02060603020205020403" pitchFamily="18" charset="0"/>
              </a:rPr>
              <a:t>Config.sv dosyasının içerisinde, ileride tanımlanacak </a:t>
            </a:r>
            <a:r>
              <a:rPr lang="tr-TR" dirty="0" err="1">
                <a:latin typeface="Rockwell" panose="02060603020205020403" pitchFamily="18" charset="0"/>
              </a:rPr>
              <a:t>instruction</a:t>
            </a:r>
            <a:r>
              <a:rPr lang="tr-TR" dirty="0">
                <a:latin typeface="Rockwell" panose="02060603020205020403" pitchFamily="18" charset="0"/>
              </a:rPr>
              <a:t> </a:t>
            </a:r>
            <a:r>
              <a:rPr lang="tr-TR" dirty="0" err="1">
                <a:latin typeface="Rockwell" panose="02060603020205020403" pitchFamily="18" charset="0"/>
              </a:rPr>
              <a:t>decoder</a:t>
            </a:r>
            <a:r>
              <a:rPr lang="tr-TR" dirty="0">
                <a:latin typeface="Rockwell" panose="02060603020205020403" pitchFamily="18" charset="0"/>
              </a:rPr>
              <a:t>  bloğunun fonksiyonlarının ön tanımlaması bulunmaktadır.</a:t>
            </a:r>
          </a:p>
          <a:p>
            <a:pPr>
              <a:buClr>
                <a:schemeClr val="tx1"/>
              </a:buClr>
            </a:pPr>
            <a:endParaRPr lang="tr-TR" dirty="0">
              <a:latin typeface="Rockwell" panose="02060603020205020403" pitchFamily="18" charset="0"/>
            </a:endParaRPr>
          </a:p>
          <a:p>
            <a:pPr>
              <a:buClr>
                <a:schemeClr val="tx1"/>
              </a:buClr>
            </a:pPr>
            <a:r>
              <a:rPr lang="tr-TR" dirty="0">
                <a:solidFill>
                  <a:srgbClr val="92D050"/>
                </a:solidFill>
                <a:latin typeface="Rockwell" panose="02060603020205020403" pitchFamily="18" charset="0"/>
              </a:rPr>
              <a:t>• </a:t>
            </a:r>
            <a:r>
              <a:rPr lang="tr-TR" dirty="0">
                <a:latin typeface="Rockwell" panose="02060603020205020403" pitchFamily="18" charset="0"/>
              </a:rPr>
              <a:t>Riscv_core.sv dosyasının içerisinde, gerekli blok tanımlamaları yapıldıktan sonra kullanılacak mantık kapıları, </a:t>
            </a:r>
            <a:r>
              <a:rPr lang="tr-TR" dirty="0" err="1">
                <a:latin typeface="Rockwell" panose="02060603020205020403" pitchFamily="18" charset="0"/>
              </a:rPr>
              <a:t>kombinasyonel</a:t>
            </a:r>
            <a:r>
              <a:rPr lang="tr-TR" dirty="0">
                <a:latin typeface="Rockwell" panose="02060603020205020403" pitchFamily="18" charset="0"/>
              </a:rPr>
              <a:t> devreler  ve ardışık devreler bulunmaktadır.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E64AF-2401-4A52-A625-AA159E6EB33C}"/>
              </a:ext>
            </a:extLst>
          </p:cNvPr>
          <p:cNvSpPr txBox="1"/>
          <p:nvPr/>
        </p:nvSpPr>
        <p:spPr>
          <a:xfrm>
            <a:off x="5631024" y="2971800"/>
            <a:ext cx="288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C2E53-825D-44CD-B0B5-93D86B54EE6A}"/>
              </a:ext>
            </a:extLst>
          </p:cNvPr>
          <p:cNvSpPr txBox="1"/>
          <p:nvPr/>
        </p:nvSpPr>
        <p:spPr>
          <a:xfrm>
            <a:off x="2640436" y="1239366"/>
            <a:ext cx="22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Rockwell" panose="02060603020205020403" pitchFamily="18" charset="0"/>
              </a:rPr>
              <a:t>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3F81D-8DC4-4636-BDF5-475A07F2CB10}"/>
              </a:ext>
            </a:extLst>
          </p:cNvPr>
          <p:cNvSpPr txBox="1"/>
          <p:nvPr/>
        </p:nvSpPr>
        <p:spPr>
          <a:xfrm>
            <a:off x="2640436" y="1424032"/>
            <a:ext cx="22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7030A0"/>
                </a:solidFill>
                <a:latin typeface="Rockwell" panose="02060603020205020403" pitchFamily="18" charset="0"/>
              </a:rPr>
              <a:t>•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44EBA-23DA-43DD-840E-BF5206909D71}"/>
              </a:ext>
            </a:extLst>
          </p:cNvPr>
          <p:cNvSpPr txBox="1"/>
          <p:nvPr/>
        </p:nvSpPr>
        <p:spPr>
          <a:xfrm>
            <a:off x="2340731" y="1669520"/>
            <a:ext cx="22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92D050"/>
                </a:solidFill>
                <a:latin typeface="Rockwell" panose="02060603020205020403" pitchFamily="18" charset="0"/>
              </a:rPr>
              <a:t>•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6">
            <a:extLst>
              <a:ext uri="{FF2B5EF4-FFF2-40B4-BE49-F238E27FC236}">
                <a16:creationId xmlns:a16="http://schemas.microsoft.com/office/drawing/2014/main" id="{8B9E3A5D-C977-4BD8-ADF3-3F811503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C9BF5-0702-499E-876C-B7758C81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2" y="2917168"/>
            <a:ext cx="2095022" cy="2206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D4A3A-B296-472D-AB3F-258FCC9C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75" y="1309605"/>
            <a:ext cx="3178638" cy="1079921"/>
          </a:xfrm>
          <a:prstGeom prst="rect">
            <a:avLst/>
          </a:prstGeom>
        </p:spPr>
      </p:pic>
      <p:pic>
        <p:nvPicPr>
          <p:cNvPr id="9" name="Resim 3">
            <a:extLst>
              <a:ext uri="{FF2B5EF4-FFF2-40B4-BE49-F238E27FC236}">
                <a16:creationId xmlns:a16="http://schemas.microsoft.com/office/drawing/2014/main" id="{31F2D063-72F7-410A-9ABB-7C9AF0C8A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078F61-A35A-4722-9698-A9C11D8AF528}"/>
              </a:ext>
            </a:extLst>
          </p:cNvPr>
          <p:cNvSpPr txBox="1"/>
          <p:nvPr/>
        </p:nvSpPr>
        <p:spPr>
          <a:xfrm>
            <a:off x="5476760" y="1526399"/>
            <a:ext cx="438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ALU tasarımının içerisinde tanımlanan ilk 5 değer hangi işlemin yapılacağının kararını verir.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4CE33-22E3-474C-8345-A5B9DCFFFBF0}"/>
              </a:ext>
            </a:extLst>
          </p:cNvPr>
          <p:cNvSpPr txBox="1"/>
          <p:nvPr/>
        </p:nvSpPr>
        <p:spPr>
          <a:xfrm>
            <a:off x="5476760" y="3835678"/>
            <a:ext cx="33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ALU bloğunun yapabildiği işlemler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2043D-D0DA-4A98-BA0D-26CAC424AD60}"/>
              </a:ext>
            </a:extLst>
          </p:cNvPr>
          <p:cNvSpPr txBox="1"/>
          <p:nvPr/>
        </p:nvSpPr>
        <p:spPr>
          <a:xfrm>
            <a:off x="2261236" y="300327"/>
            <a:ext cx="3830059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tr-TR" sz="2400" dirty="0"/>
              <a:t>Yapılan tasarımlar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7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543B5B-3269-49BA-B94C-0C7E729E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52" y="1066799"/>
            <a:ext cx="2095826" cy="2207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EA345-4EBD-4DF9-8971-312F43B0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99" y="1794319"/>
            <a:ext cx="3302636" cy="310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419024-9495-44B3-836B-FDF1FC39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752" y="3344820"/>
            <a:ext cx="2147313" cy="244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151332-7A12-428E-AE7D-96EE835A0BDC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Yan </a:t>
            </a:r>
            <a:r>
              <a:rPr lang="en-US" dirty="0" err="1"/>
              <a:t>tarafta</a:t>
            </a:r>
            <a:r>
              <a:rPr lang="en-US" dirty="0"/>
              <a:t>, </a:t>
            </a:r>
            <a:r>
              <a:rPr lang="en-US" dirty="0" err="1"/>
              <a:t>yapıl</a:t>
            </a:r>
            <a:r>
              <a:rPr lang="tr-TR" dirty="0" err="1"/>
              <a:t>abilecek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gösterilmektedir</a:t>
            </a:r>
            <a:r>
              <a:rPr lang="en-US" dirty="0"/>
              <a:t>.</a:t>
            </a:r>
          </a:p>
        </p:txBody>
      </p:sp>
      <p:pic>
        <p:nvPicPr>
          <p:cNvPr id="23" name="Resim 3">
            <a:extLst>
              <a:ext uri="{FF2B5EF4-FFF2-40B4-BE49-F238E27FC236}">
                <a16:creationId xmlns:a16="http://schemas.microsoft.com/office/drawing/2014/main" id="{739CEF1B-2A8F-4C40-AAA6-E4D859D6A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447A0-FEC9-49E1-A086-6D4753F9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58" y="1147146"/>
            <a:ext cx="1855043" cy="2201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1512B-DF6C-474D-810A-0719F992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634855"/>
            <a:ext cx="4635583" cy="1958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79E18-4825-4BE5-9B72-BAA038B48B05}"/>
              </a:ext>
            </a:extLst>
          </p:cNvPr>
          <p:cNvSpPr txBox="1"/>
          <p:nvPr/>
        </p:nvSpPr>
        <p:spPr>
          <a:xfrm>
            <a:off x="6569957" y="2249487"/>
            <a:ext cx="4747087" cy="689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ALU </a:t>
            </a:r>
            <a:r>
              <a:rPr lang="en-US" dirty="0" err="1"/>
              <a:t>bloğunda</a:t>
            </a:r>
            <a:r>
              <a:rPr lang="tr-TR" dirty="0"/>
              <a:t>n</a:t>
            </a:r>
            <a:r>
              <a:rPr lang="en-US" dirty="0"/>
              <a:t> </a:t>
            </a:r>
            <a:r>
              <a:rPr lang="en-US" dirty="0" err="1"/>
              <a:t>iletilen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tr-TR" dirty="0"/>
              <a:t>,</a:t>
            </a:r>
            <a:r>
              <a:rPr lang="en-US" dirty="0"/>
              <a:t> Instruction decoder </a:t>
            </a:r>
            <a:r>
              <a:rPr lang="en-US" dirty="0" err="1"/>
              <a:t>bloğunda</a:t>
            </a:r>
            <a:r>
              <a:rPr lang="en-US" dirty="0"/>
              <a:t> </a:t>
            </a:r>
            <a:r>
              <a:rPr lang="en-US" dirty="0" err="1"/>
              <a:t>çözülerek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A6836-6861-4002-83D6-3194F8052EFF}"/>
              </a:ext>
            </a:extLst>
          </p:cNvPr>
          <p:cNvSpPr txBox="1"/>
          <p:nvPr/>
        </p:nvSpPr>
        <p:spPr>
          <a:xfrm>
            <a:off x="6569957" y="3924466"/>
            <a:ext cx="4747087" cy="6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/>
              <a:t>Instruction decoder </a:t>
            </a:r>
            <a:r>
              <a:rPr lang="en-US" dirty="0" err="1"/>
              <a:t>bloğun</a:t>
            </a:r>
            <a:r>
              <a:rPr lang="tr-TR" dirty="0"/>
              <a:t>unun ayrıntılı içeriği</a:t>
            </a:r>
            <a:endParaRPr lang="en-US" dirty="0"/>
          </a:p>
        </p:txBody>
      </p:sp>
      <p:pic>
        <p:nvPicPr>
          <p:cNvPr id="14" name="Resim 3">
            <a:extLst>
              <a:ext uri="{FF2B5EF4-FFF2-40B4-BE49-F238E27FC236}">
                <a16:creationId xmlns:a16="http://schemas.microsoft.com/office/drawing/2014/main" id="{49B199B0-2A3F-4FED-A9BA-C33049CED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FC706B4-A8AC-4B3C-A5BB-0F80C5F9DECD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Test yazılımı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1CB37-CE9B-46CF-8046-7E0FFF2F0199}"/>
              </a:ext>
            </a:extLst>
          </p:cNvPr>
          <p:cNvSpPr txBox="1"/>
          <p:nvPr/>
        </p:nvSpPr>
        <p:spPr>
          <a:xfrm>
            <a:off x="1141412" y="2249487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tamamlandıktan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test </a:t>
            </a:r>
            <a:r>
              <a:rPr lang="en-US" dirty="0" err="1"/>
              <a:t>etmekte</a:t>
            </a:r>
            <a:r>
              <a:rPr lang="en-US" dirty="0"/>
              <a:t>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Simulation Sources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içer</a:t>
            </a:r>
            <a:r>
              <a:rPr lang="tr-TR" dirty="0"/>
              <a:t>isinde,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tasarımında</a:t>
            </a:r>
            <a:r>
              <a:rPr lang="tr-TR" dirty="0"/>
              <a:t>n beri tasarımın yapısında bulunan </a:t>
            </a:r>
            <a:r>
              <a:rPr lang="en-US" dirty="0"/>
              <a:t>testbench(</a:t>
            </a:r>
            <a:r>
              <a:rPr lang="en-US" dirty="0" err="1"/>
              <a:t>tb_top</a:t>
            </a:r>
            <a:r>
              <a:rPr lang="en-US" dirty="0"/>
              <a:t>)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test </a:t>
            </a:r>
            <a:r>
              <a:rPr lang="en-US" dirty="0" err="1"/>
              <a:t>ediliyor</a:t>
            </a:r>
            <a:r>
              <a:rPr lang="en-US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09373-2D56-4915-959D-D48F0AEA2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26" y="2624591"/>
            <a:ext cx="5044255" cy="2567571"/>
          </a:xfrm>
          <a:prstGeom prst="rect">
            <a:avLst/>
          </a:prstGeom>
        </p:spPr>
      </p:pic>
      <p:pic>
        <p:nvPicPr>
          <p:cNvPr id="14" name="Resim 3">
            <a:extLst>
              <a:ext uri="{FF2B5EF4-FFF2-40B4-BE49-F238E27FC236}">
                <a16:creationId xmlns:a16="http://schemas.microsoft.com/office/drawing/2014/main" id="{B60DA736-DE91-4515-B401-98140C0B0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6B654C-AEC3-49EF-99CF-F46384840DFA}"/>
              </a:ext>
            </a:extLst>
          </p:cNvPr>
          <p:cNvSpPr txBox="1"/>
          <p:nvPr/>
        </p:nvSpPr>
        <p:spPr>
          <a:xfrm>
            <a:off x="1225261" y="969102"/>
            <a:ext cx="1034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Test yazılımı aktive edildikten sonra </a:t>
            </a:r>
            <a:r>
              <a:rPr lang="tr-TR" dirty="0" err="1"/>
              <a:t>Xilinx</a:t>
            </a:r>
            <a:r>
              <a:rPr lang="tr-TR" dirty="0"/>
              <a:t> uygulamasından «</a:t>
            </a:r>
            <a:r>
              <a:rPr lang="tr-TR" dirty="0" err="1"/>
              <a:t>Pass</a:t>
            </a:r>
            <a:r>
              <a:rPr lang="tr-TR" dirty="0"/>
              <a:t>» çıktısı alınıyorsa yapılan tasarımın sorunsuz çalıştığı anlaşılmaktadır.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2B043-4504-45C4-81C8-BAB55A1D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7" y="3429000"/>
            <a:ext cx="7439025" cy="160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EF220D-1FA8-4F90-A177-22650F602951}"/>
              </a:ext>
            </a:extLst>
          </p:cNvPr>
          <p:cNvSpPr txBox="1"/>
          <p:nvPr/>
        </p:nvSpPr>
        <p:spPr>
          <a:xfrm>
            <a:off x="5998510" y="1882947"/>
            <a:ext cx="1949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Rockwell" panose="02060603020205020403" pitchFamily="18" charset="0"/>
              </a:rPr>
              <a:t>• • •</a:t>
            </a:r>
          </a:p>
          <a:p>
            <a:r>
              <a:rPr lang="tr-TR" dirty="0">
                <a:latin typeface="Rockwell" panose="02060603020205020403" pitchFamily="18" charset="0"/>
              </a:rPr>
              <a:t>•</a:t>
            </a:r>
          </a:p>
          <a:p>
            <a:r>
              <a:rPr lang="tr-TR" dirty="0">
                <a:latin typeface="Rockwell" panose="02060603020205020403" pitchFamily="18" charset="0"/>
              </a:rPr>
              <a:t>•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C12F5-AE28-47CC-83A0-8FF404C1100D}"/>
              </a:ext>
            </a:extLst>
          </p:cNvPr>
          <p:cNvSpPr txBox="1"/>
          <p:nvPr/>
        </p:nvSpPr>
        <p:spPr>
          <a:xfrm>
            <a:off x="1193713" y="5288733"/>
            <a:ext cx="32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Görüldüğü gibi </a:t>
            </a:r>
            <a:r>
              <a:rPr lang="tr-TR" dirty="0" err="1"/>
              <a:t>Pass</a:t>
            </a:r>
            <a:r>
              <a:rPr lang="tr-TR" dirty="0"/>
              <a:t> çıktısı alınmış.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6DF7E-C2DE-4895-B83F-D4CA8B07CEF7}"/>
              </a:ext>
            </a:extLst>
          </p:cNvPr>
          <p:cNvSpPr/>
          <p:nvPr/>
        </p:nvSpPr>
        <p:spPr>
          <a:xfrm>
            <a:off x="2678097" y="4874004"/>
            <a:ext cx="534886" cy="164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3">
            <a:extLst>
              <a:ext uri="{FF2B5EF4-FFF2-40B4-BE49-F238E27FC236}">
                <a16:creationId xmlns:a16="http://schemas.microsoft.com/office/drawing/2014/main" id="{8C9BC1CB-969E-4A21-B9B0-76524B692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8C9633-237E-4386-B4A7-8F5B2204420B}"/>
              </a:ext>
            </a:extLst>
          </p:cNvPr>
          <p:cNvSpPr txBox="1"/>
          <p:nvPr/>
        </p:nvSpPr>
        <p:spPr>
          <a:xfrm>
            <a:off x="2261236" y="300327"/>
            <a:ext cx="3830059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tr-TR" sz="2400" dirty="0"/>
              <a:t>Sonuçlar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75780-7323-4A6C-87D6-A95976D10BCA}"/>
              </a:ext>
            </a:extLst>
          </p:cNvPr>
          <p:cNvSpPr txBox="1"/>
          <p:nvPr/>
        </p:nvSpPr>
        <p:spPr>
          <a:xfrm>
            <a:off x="2299336" y="764263"/>
            <a:ext cx="851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RISC-V temelli bir işlemciyi, </a:t>
            </a:r>
            <a:r>
              <a:rPr lang="tr-TR" dirty="0" err="1">
                <a:latin typeface="Rockwell" panose="02060603020205020403" pitchFamily="18" charset="0"/>
              </a:rPr>
              <a:t>SystemVerilog</a:t>
            </a:r>
            <a:r>
              <a:rPr lang="tr-TR" dirty="0">
                <a:latin typeface="Rockwell" panose="02060603020205020403" pitchFamily="18" charset="0"/>
              </a:rPr>
              <a:t> dilinin özelliklerini kullanarak basit düzeyde çalışması sağlandı.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Tasarlanan işlemcinin çalışması için gereken birimler tanımlanıp işlevleri kavrandı.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>
                <a:latin typeface="Rockwell" panose="02060603020205020403" pitchFamily="18" charset="0"/>
              </a:rPr>
              <a:t>Yapılan tasarımın nasıl test edilebildiği öğrenildi.</a:t>
            </a:r>
          </a:p>
          <a:p>
            <a:pPr>
              <a:buClr>
                <a:schemeClr val="tx1"/>
              </a:buClr>
            </a:pPr>
            <a:endParaRPr lang="tr-TR" dirty="0">
              <a:latin typeface="Rockwell" panose="020606030202050204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dirty="0" err="1">
                <a:latin typeface="Rockwell" panose="02060603020205020403" pitchFamily="18" charset="0"/>
              </a:rPr>
              <a:t>Xilinx</a:t>
            </a:r>
            <a:r>
              <a:rPr lang="tr-TR" dirty="0">
                <a:latin typeface="Rockwell" panose="02060603020205020403" pitchFamily="18" charset="0"/>
              </a:rPr>
              <a:t> tarafından geliştirilen </a:t>
            </a:r>
            <a:r>
              <a:rPr lang="tr-TR" dirty="0" err="1">
                <a:latin typeface="Rockwell" panose="02060603020205020403" pitchFamily="18" charset="0"/>
              </a:rPr>
              <a:t>Vivado</a:t>
            </a:r>
            <a:r>
              <a:rPr lang="tr-TR" dirty="0">
                <a:latin typeface="Rockwell" panose="02060603020205020403" pitchFamily="18" charset="0"/>
              </a:rPr>
              <a:t> Design Suite uygulaması hakkında daha fazla bilgi ve tecrübe edinildi.</a:t>
            </a:r>
          </a:p>
        </p:txBody>
      </p:sp>
    </p:spTree>
    <p:extLst>
      <p:ext uri="{BB962C8B-B14F-4D97-AF65-F5344CB8AC3E}">
        <p14:creationId xmlns:p14="http://schemas.microsoft.com/office/powerpoint/2010/main" val="515763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323</Words>
  <Application>Microsoft Office PowerPoint</Application>
  <PresentationFormat>Widescreen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Bahnschrift Light</vt:lpstr>
      <vt:lpstr>Calibri</vt:lpstr>
      <vt:lpstr>Rockwell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ogün berat gürses</dc:creator>
  <cp:lastModifiedBy>mehmet</cp:lastModifiedBy>
  <cp:revision>62</cp:revision>
  <dcterms:created xsi:type="dcterms:W3CDTF">2020-01-07T15:33:26Z</dcterms:created>
  <dcterms:modified xsi:type="dcterms:W3CDTF">2021-05-27T17:26:45Z</dcterms:modified>
</cp:coreProperties>
</file>