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75" r:id="rId2"/>
    <p:sldId id="640" r:id="rId3"/>
    <p:sldId id="804" r:id="rId4"/>
    <p:sldId id="805" r:id="rId5"/>
    <p:sldId id="806" r:id="rId6"/>
    <p:sldId id="807" r:id="rId7"/>
    <p:sldId id="818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1" r:id="rId30"/>
    <p:sldId id="832" r:id="rId31"/>
    <p:sldId id="833" r:id="rId32"/>
    <p:sldId id="834" r:id="rId33"/>
    <p:sldId id="830" r:id="rId34"/>
    <p:sldId id="835" r:id="rId35"/>
  </p:sldIdLst>
  <p:sldSz cx="9144000" cy="6858000" type="screen4x3"/>
  <p:notesSz cx="6797675" cy="9872663"/>
  <p:custShowLst>
    <p:custShow name="Schéma" id="0">
      <p:sldLst/>
    </p:custShow>
  </p:custShowLst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éatrice CHERPIN" initials="B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C8"/>
    <a:srgbClr val="99CCFF"/>
    <a:srgbClr val="FF1414"/>
    <a:srgbClr val="FAD912"/>
    <a:srgbClr val="009900"/>
    <a:srgbClr val="CC0000"/>
    <a:srgbClr val="FFFFD9"/>
    <a:srgbClr val="0066CC"/>
    <a:srgbClr val="FAFAFA"/>
    <a:srgbClr val="9DB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701" autoAdjust="0"/>
  </p:normalViewPr>
  <p:slideViewPr>
    <p:cSldViewPr>
      <p:cViewPr varScale="1">
        <p:scale>
          <a:sx n="67" d="100"/>
          <a:sy n="67" d="100"/>
        </p:scale>
        <p:origin x="-8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2100"/>
    </p:cViewPr>
  </p:sorterViewPr>
  <p:notesViewPr>
    <p:cSldViewPr>
      <p:cViewPr varScale="1">
        <p:scale>
          <a:sx n="86" d="100"/>
          <a:sy n="86" d="100"/>
        </p:scale>
        <p:origin x="-3042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52016" cy="65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DA8F51-28F3-4EE9-8DD2-882893DB7589}" type="datetime1">
              <a:rPr lang="fr-FR"/>
              <a:pPr/>
              <a:t>29/06/2015</a:t>
            </a:fld>
            <a:endParaRPr lang="fr-F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0A4B62-A889-43FB-92A8-68E18064817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830827" y="164544"/>
            <a:ext cx="25680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sz="1200"/>
              <a:t>Grand Frais Info Technique</a:t>
            </a:r>
          </a:p>
        </p:txBody>
      </p:sp>
      <p:pic>
        <p:nvPicPr>
          <p:cNvPr id="6153" name="Picture 9" descr="logo GF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8" y="116552"/>
            <a:ext cx="856004" cy="4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80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fr-FR"/>
              <a:t>Grand Frais Info Technique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CB00EA-D297-489A-84EE-164848B78DAE}" type="datetime1">
              <a:rPr lang="fr-FR"/>
              <a:pPr/>
              <a:t>29/06/2015</a:t>
            </a:fld>
            <a:endParaRPr lang="fr-F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89515"/>
            <a:ext cx="543814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7316"/>
            <a:ext cx="294565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87C6EA-3C3D-447C-90B1-956A421CA3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43429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827088" y="5157788"/>
            <a:ext cx="7561262" cy="1295400"/>
          </a:xfrm>
          <a:prstGeom prst="rect">
            <a:avLst/>
          </a:prstGeom>
          <a:solidFill>
            <a:srgbClr val="B00000"/>
          </a:solidFill>
          <a:ln w="19050" algn="ctr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AutoShape 14"/>
          <p:cNvSpPr>
            <a:spLocks noChangeArrowheads="1"/>
          </p:cNvSpPr>
          <p:nvPr/>
        </p:nvSpPr>
        <p:spPr bwMode="auto">
          <a:xfrm>
            <a:off x="827088" y="2708275"/>
            <a:ext cx="7561262" cy="1871663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fr-FR" dirty="0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ctrTitle"/>
          </p:nvPr>
        </p:nvSpPr>
        <p:spPr bwMode="white">
          <a:xfrm>
            <a:off x="827088" y="2709863"/>
            <a:ext cx="7561262" cy="1871662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fr-FR" noProof="0" dirty="0" smtClean="0"/>
              <a:t>Modifiez le style du titre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827089" y="5157788"/>
            <a:ext cx="7561261" cy="1295400"/>
          </a:xfrm>
        </p:spPr>
        <p:txBody>
          <a:bodyPr anchor="ctr"/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Modifiez le style des sous-titres du masque</a:t>
            </a:r>
          </a:p>
        </p:txBody>
      </p:sp>
      <p:pic>
        <p:nvPicPr>
          <p:cNvPr id="47117" name="Picture 13" descr="logo GF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64" y="115889"/>
            <a:ext cx="2987873" cy="141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CA45A-DAB6-4DB0-9FA4-77DC4AD366B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5091" y="44624"/>
            <a:ext cx="6983413" cy="576064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1CB74-640D-44DD-BE3B-AAA79942A4A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11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20688"/>
            <a:ext cx="2057400" cy="53991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20688"/>
            <a:ext cx="6019800" cy="5399112"/>
          </a:xfrm>
        </p:spPr>
        <p:txBody>
          <a:bodyPr vert="eaVert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1DD74-80F5-4607-8DF5-E37BE6393D8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9D143A-C6A8-41A9-B689-B1B28985AAF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075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5091" y="-27384"/>
            <a:ext cx="6983413" cy="64837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950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CBB09DBF-41ED-46B1-9252-AB3FDAE924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0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2636912"/>
            <a:ext cx="7772400" cy="3132063"/>
          </a:xfrm>
          <a:solidFill>
            <a:schemeClr val="tx2"/>
          </a:solidFill>
        </p:spPr>
        <p:txBody>
          <a:bodyPr anchor="ctr" anchorCtr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484785"/>
            <a:ext cx="7772400" cy="115212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ED651-9EC3-462A-85CF-D07FC440065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152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-27384"/>
            <a:ext cx="6983413" cy="648370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4967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49670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A70AB-E83D-44E8-A3F1-DC5503F587E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1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700808"/>
            <a:ext cx="4040188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35A1F-3B2B-4F45-8365-B1A696AE859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2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-27384"/>
            <a:ext cx="6983413" cy="648370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0BA47-4AA0-4336-9FDE-F3583F5C637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836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8B8C6-8063-442A-9718-E75B8164184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756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936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0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3008313" cy="4569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19A94-8C19-4DC7-AE76-E07A9A47D56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64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logo GFIT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5" y="44624"/>
            <a:ext cx="1315791" cy="62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4744"/>
            <a:ext cx="8229600" cy="48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53335"/>
            <a:ext cx="2133600" cy="2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53335"/>
            <a:ext cx="2133600" cy="26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3D9D143A-C6A8-41A9-B689-B1B28985AAF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091" y="44624"/>
            <a:ext cx="6983413" cy="5760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8" name="Line 60"/>
          <p:cNvSpPr>
            <a:spLocks noChangeShapeType="1"/>
          </p:cNvSpPr>
          <p:nvPr userDrawn="1"/>
        </p:nvSpPr>
        <p:spPr bwMode="auto">
          <a:xfrm>
            <a:off x="1331640" y="620688"/>
            <a:ext cx="781236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533400" indent="-5334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25000"/>
        <a:buFont typeface="Wingdings 3" pitchFamily="18" charset="2"/>
        <a:buChar char="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365125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100000"/>
        <a:buFont typeface="Wingdings 3" pitchFamily="18" charset="2"/>
        <a:buChar char=""/>
        <a:defRPr sz="2000">
          <a:solidFill>
            <a:schemeClr val="accent6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75000"/>
          </a:schemeClr>
        </a:buClr>
        <a:buFont typeface="Wingdings" pitchFamily="2" charset="2"/>
        <a:buChar char="§"/>
        <a:defRPr sz="1600">
          <a:solidFill>
            <a:schemeClr val="accent2">
              <a:lumMod val="75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Méthode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30/06/2015</a:t>
            </a:r>
            <a:endParaRPr lang="fr-FR" dirty="0" smtClean="0"/>
          </a:p>
          <a:p>
            <a:r>
              <a:rPr lang="fr-FR" dirty="0" smtClean="0"/>
              <a:t>Présentation de la méthode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61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Responsabilité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06209"/>
              </p:ext>
            </p:extLst>
          </p:nvPr>
        </p:nvGraphicFramePr>
        <p:xfrm>
          <a:off x="323528" y="980728"/>
          <a:ext cx="8568951" cy="5294144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56317"/>
                <a:gridCol w="2856317"/>
                <a:gridCol w="2856317"/>
              </a:tblGrid>
              <a:tr h="44782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Responsabilités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Pourquoi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Sinon</a:t>
                      </a:r>
                      <a:endParaRPr lang="fr-FR" dirty="0"/>
                    </a:p>
                  </a:txBody>
                  <a:tcPr/>
                </a:tc>
              </a:tr>
              <a:tr h="447824">
                <a:tc>
                  <a:txBody>
                    <a:bodyPr/>
                    <a:lstStyle/>
                    <a:p>
                      <a:pPr marL="0" lvl="1" algn="ctr"/>
                      <a:r>
                        <a:rPr lang="fr-FR" kern="0" dirty="0" smtClean="0"/>
                        <a:t>Petit groupe de 7±2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échanges en face</a:t>
                      </a:r>
                      <a:r>
                        <a:rPr lang="fr-FR" baseline="0" dirty="0" smtClean="0"/>
                        <a:t> à face sont plus efficaces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Les membres</a:t>
                      </a:r>
                      <a:r>
                        <a:rPr lang="fr-FR" baseline="0" dirty="0" smtClean="0"/>
                        <a:t> de l’équipe ne sont pas engagés sur un objectif commun</a:t>
                      </a:r>
                      <a:endParaRPr lang="fr-FR" dirty="0"/>
                    </a:p>
                  </a:txBody>
                  <a:tcPr/>
                </a:tc>
              </a:tr>
              <a:tr h="447824">
                <a:tc>
                  <a:txBody>
                    <a:bodyPr/>
                    <a:lstStyle/>
                    <a:p>
                      <a:pPr marL="0" lvl="1" algn="ctr"/>
                      <a:r>
                        <a:rPr lang="fr-FR" kern="0" dirty="0" smtClean="0"/>
                        <a:t>Engagement au niveau de l’équipe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Une équipe est plus performante qu’un groupe d’individus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Concurrence et conflit</a:t>
                      </a:r>
                      <a:r>
                        <a:rPr lang="fr-FR" baseline="0" dirty="0" smtClean="0"/>
                        <a:t> à l’intérieur de l’équipe</a:t>
                      </a:r>
                      <a:endParaRPr lang="fr-FR" dirty="0"/>
                    </a:p>
                  </a:txBody>
                  <a:tcPr/>
                </a:tc>
              </a:tr>
              <a:tr h="447824">
                <a:tc>
                  <a:txBody>
                    <a:bodyPr/>
                    <a:lstStyle/>
                    <a:p>
                      <a:pPr marL="0" lvl="1" algn="ctr"/>
                      <a:r>
                        <a:rPr lang="fr-FR" kern="0" dirty="0" smtClean="0"/>
                        <a:t>Auto-organisée pour atteindre l’objectif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Un engagement pris</a:t>
                      </a:r>
                      <a:r>
                        <a:rPr lang="fr-FR" baseline="0" dirty="0" smtClean="0"/>
                        <a:t> sans contrainte est plus fort que s’il est imposé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Le chef est seul responsable</a:t>
                      </a:r>
                      <a:endParaRPr lang="fr-FR" dirty="0"/>
                    </a:p>
                  </a:txBody>
                  <a:tcPr/>
                </a:tc>
              </a:tr>
              <a:tr h="447824">
                <a:tc>
                  <a:txBody>
                    <a:bodyPr/>
                    <a:lstStyle/>
                    <a:p>
                      <a:pPr marL="0" lvl="1" algn="ctr"/>
                      <a:r>
                        <a:rPr lang="fr-FR" kern="0" dirty="0" smtClean="0"/>
                        <a:t>Produit et délivre de la qualité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La qualité du produit vu de l’utilisateur n’est pas négociable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L’investissement pour corriger les problèmes</a:t>
                      </a:r>
                      <a:r>
                        <a:rPr lang="fr-FR" baseline="0" dirty="0" smtClean="0"/>
                        <a:t> ne génère pas de plus value pour l’entreprise</a:t>
                      </a:r>
                      <a:endParaRPr lang="fr-FR" dirty="0"/>
                    </a:p>
                  </a:txBody>
                  <a:tcPr/>
                </a:tc>
              </a:tr>
              <a:tr h="447824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Pluridisciplinarité</a:t>
                      </a:r>
                      <a:r>
                        <a:rPr lang="fr-FR" kern="0" dirty="0" smtClean="0"/>
                        <a:t> des acteurs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Pilotage par</a:t>
                      </a:r>
                      <a:r>
                        <a:rPr lang="fr-FR" baseline="0" dirty="0" smtClean="0"/>
                        <a:t> la valeur métier du produit et non par les coûts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Goulots d’étranglement</a:t>
                      </a:r>
                      <a:r>
                        <a:rPr lang="fr-FR" baseline="0" dirty="0" smtClean="0"/>
                        <a:t> permanent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5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 INVEST pour une User Story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95936" y="1124744"/>
            <a:ext cx="4690864" cy="4895056"/>
          </a:xfrm>
        </p:spPr>
        <p:txBody>
          <a:bodyPr/>
          <a:lstStyle/>
          <a:p>
            <a:r>
              <a:rPr lang="fr-FR" dirty="0" smtClean="0"/>
              <a:t>Indépendance des autres US</a:t>
            </a:r>
          </a:p>
          <a:p>
            <a:r>
              <a:rPr lang="fr-FR" dirty="0" smtClean="0"/>
              <a:t>Promesse de discussion entre PO et équipe</a:t>
            </a:r>
          </a:p>
          <a:p>
            <a:r>
              <a:rPr lang="fr-FR" dirty="0" smtClean="0"/>
              <a:t>Source de valeur ajoutée pour l’utilisateur</a:t>
            </a:r>
          </a:p>
          <a:p>
            <a:r>
              <a:rPr lang="fr-FR" dirty="0" smtClean="0"/>
              <a:t>L’équipe doit pouvoir estimer l’effort de réalisation</a:t>
            </a:r>
          </a:p>
          <a:p>
            <a:r>
              <a:rPr lang="fr-FR" dirty="0" smtClean="0"/>
              <a:t>Simple ou suffisamment petite pour être faite dans 1 sprint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755576" y="1360736"/>
            <a:ext cx="2880320" cy="424847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INVEST</a:t>
            </a:r>
            <a:endParaRPr lang="fr-FR" sz="2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>
                <a:solidFill>
                  <a:schemeClr val="bg1"/>
                </a:solidFill>
              </a:rPr>
              <a:t>I-ndépendante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N-égociable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>
                <a:solidFill>
                  <a:schemeClr val="bg1"/>
                </a:solidFill>
              </a:rPr>
              <a:t>V-alorisable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E-stimable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dirty="0" err="1" smtClean="0">
                <a:solidFill>
                  <a:schemeClr val="bg1"/>
                </a:solidFill>
              </a:rPr>
              <a:t>S-imple</a:t>
            </a:r>
            <a:endParaRPr lang="fr-FR" sz="28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T-estable</a:t>
            </a: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Estimation agile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L’estimation des US est faite par l’équipe</a:t>
            </a:r>
          </a:p>
          <a:p>
            <a:pPr lvl="1"/>
            <a:r>
              <a:rPr lang="fr-FR" dirty="0" smtClean="0"/>
              <a:t>Tous les cerveaux disponibles sont mis à contribution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Valeurs abstraites (en points)</a:t>
            </a:r>
          </a:p>
          <a:p>
            <a:pPr lvl="1"/>
            <a:r>
              <a:rPr lang="fr-FR" dirty="0" smtClean="0"/>
              <a:t>Ne pas estimer en temps évite que l’équipe considère que l’estimation est un engagement et ajoute des buffers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Relatives</a:t>
            </a:r>
          </a:p>
          <a:p>
            <a:pPr lvl="1"/>
            <a:r>
              <a:rPr lang="fr-FR" dirty="0" smtClean="0"/>
              <a:t>Permet une estimation au niveau de l’équipe et non pour chaque équipier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Poker 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Toute l’équipe participe</a:t>
            </a:r>
          </a:p>
          <a:p>
            <a:r>
              <a:rPr lang="fr-FR" dirty="0" smtClean="0"/>
              <a:t>Vote individuel : pas d’influence</a:t>
            </a:r>
          </a:p>
          <a:p>
            <a:r>
              <a:rPr lang="fr-FR" dirty="0" smtClean="0"/>
              <a:t>Génère du dialogue entre les acteurs</a:t>
            </a:r>
          </a:p>
          <a:p>
            <a:r>
              <a:rPr lang="fr-FR" dirty="0" smtClean="0"/>
              <a:t>Améliore la connaissance du projet</a:t>
            </a:r>
          </a:p>
          <a:p>
            <a:r>
              <a:rPr lang="fr-FR" dirty="0" smtClean="0"/>
              <a:t>Marche parce que c’est fun !</a:t>
            </a:r>
          </a:p>
          <a:p>
            <a:endParaRPr lang="fr-FR" dirty="0" smtClean="0"/>
          </a:p>
          <a:p>
            <a:r>
              <a:rPr lang="fr-FR" dirty="0" smtClean="0"/>
              <a:t>Déroulement :</a:t>
            </a:r>
            <a:endParaRPr lang="fr-FR" dirty="0"/>
          </a:p>
          <a:p>
            <a:pPr lvl="1"/>
            <a:r>
              <a:rPr lang="fr-FR" dirty="0" smtClean="0"/>
              <a:t>On commence par lire la story</a:t>
            </a:r>
          </a:p>
          <a:p>
            <a:pPr lvl="1"/>
            <a:r>
              <a:rPr lang="fr-FR" dirty="0" smtClean="0"/>
              <a:t>Chacun vote une première fois</a:t>
            </a:r>
          </a:p>
          <a:p>
            <a:pPr lvl="1"/>
            <a:r>
              <a:rPr lang="fr-FR" dirty="0" smtClean="0"/>
              <a:t>On discute, on remodifie la story si nécessaire</a:t>
            </a:r>
          </a:p>
          <a:p>
            <a:pPr lvl="1"/>
            <a:r>
              <a:rPr lang="fr-FR" dirty="0" smtClean="0"/>
              <a:t>On vote une deuxième fois à la majorité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itération : pourquoi une durée fixe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Engagement d’équipe réaliste car borné dans le temps</a:t>
            </a:r>
          </a:p>
          <a:p>
            <a:r>
              <a:rPr lang="fr-FR" dirty="0" smtClean="0"/>
              <a:t>Produire des éléments utiles régulièrement</a:t>
            </a:r>
          </a:p>
          <a:p>
            <a:r>
              <a:rPr lang="fr-FR" dirty="0" smtClean="0"/>
              <a:t>Avoir la satisfaction que les choses avancent</a:t>
            </a:r>
          </a:p>
          <a:p>
            <a:r>
              <a:rPr lang="fr-FR" dirty="0" smtClean="0"/>
              <a:t>Mieux maîtriser les aléas</a:t>
            </a:r>
          </a:p>
          <a:p>
            <a:r>
              <a:rPr lang="fr-FR" dirty="0" smtClean="0"/>
              <a:t>Une cadence établie permet une meilleure anticipation de l’agenda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53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5803" y="3685113"/>
            <a:ext cx="1698197" cy="145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11942" y="3368186"/>
            <a:ext cx="1374704" cy="59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èche droite 4"/>
          <p:cNvSpPr/>
          <p:nvPr/>
        </p:nvSpPr>
        <p:spPr bwMode="auto">
          <a:xfrm>
            <a:off x="2267744" y="3306275"/>
            <a:ext cx="4248472" cy="72008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r>
              <a:rPr lang="fr-FR" dirty="0" smtClean="0"/>
              <a:t> a 2 états stables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49" y="2314376"/>
            <a:ext cx="2732873" cy="226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540906" y="2298399"/>
            <a:ext cx="457368" cy="26988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2800" b="1" dirty="0" smtClean="0"/>
              <a:t>PRÊT</a:t>
            </a:r>
            <a:endParaRPr lang="fr-FR" sz="2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459338" y="2314376"/>
            <a:ext cx="457368" cy="26988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vert270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2800" b="1" dirty="0" smtClean="0"/>
              <a:t>TERMINÉ</a:t>
            </a:r>
            <a:endParaRPr lang="fr-FR" sz="2800" b="1" dirty="0"/>
          </a:p>
        </p:txBody>
      </p:sp>
      <p:sp>
        <p:nvSpPr>
          <p:cNvPr id="7" name="Parchemin vertical 6"/>
          <p:cNvSpPr/>
          <p:nvPr/>
        </p:nvSpPr>
        <p:spPr bwMode="auto">
          <a:xfrm>
            <a:off x="294692" y="2653316"/>
            <a:ext cx="1728192" cy="1918849"/>
          </a:xfrm>
          <a:prstGeom prst="verticalScroll">
            <a:avLst/>
          </a:prstGeom>
          <a:gradFill flip="none" rotWithShape="1">
            <a:gsLst>
              <a:gs pos="0">
                <a:srgbClr val="0066CC">
                  <a:tint val="66000"/>
                  <a:satMod val="160000"/>
                </a:srgbClr>
              </a:gs>
              <a:gs pos="50000">
                <a:srgbClr val="0066CC">
                  <a:tint val="44500"/>
                  <a:satMod val="160000"/>
                </a:srgbClr>
              </a:gs>
              <a:gs pos="100000">
                <a:srgbClr val="0066CC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a Donna" panose="03000502030604030003" pitchFamily="66" charset="0"/>
              </a:rPr>
              <a:t>Souhaits</a:t>
            </a:r>
            <a:r>
              <a:rPr kumimoji="0" lang="fr-FR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Bella Donna" panose="03000502030604030003" pitchFamily="66" charset="0"/>
              </a:rPr>
              <a:t> des utilisateurs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ella Donna" panose="03000502030604030003" pitchFamily="66" charset="0"/>
            </a:endParaRPr>
          </a:p>
        </p:txBody>
      </p:sp>
      <p:cxnSp>
        <p:nvCxnSpPr>
          <p:cNvPr id="10" name="Connecteur droit 9"/>
          <p:cNvCxnSpPr/>
          <p:nvPr/>
        </p:nvCxnSpPr>
        <p:spPr bwMode="auto">
          <a:xfrm>
            <a:off x="771139" y="3663776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eur droit 14"/>
          <p:cNvCxnSpPr/>
          <p:nvPr/>
        </p:nvCxnSpPr>
        <p:spPr bwMode="auto">
          <a:xfrm>
            <a:off x="754204" y="3816176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>
            <a:off x="789443" y="3955634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/>
          <p:cNvCxnSpPr/>
          <p:nvPr/>
        </p:nvCxnSpPr>
        <p:spPr bwMode="auto">
          <a:xfrm>
            <a:off x="754204" y="4097111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Connecteur droit 17"/>
          <p:cNvCxnSpPr/>
          <p:nvPr/>
        </p:nvCxnSpPr>
        <p:spPr bwMode="auto">
          <a:xfrm>
            <a:off x="788071" y="4229838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746741" y="4366589"/>
            <a:ext cx="792088" cy="25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ZoneTexte 10"/>
          <p:cNvSpPr txBox="1"/>
          <p:nvPr/>
        </p:nvSpPr>
        <p:spPr>
          <a:xfrm>
            <a:off x="7020272" y="1866528"/>
            <a:ext cx="1944216" cy="12744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 smtClean="0"/>
              <a:t>Incrément du</a:t>
            </a:r>
          </a:p>
          <a:p>
            <a:r>
              <a:rPr lang="fr-FR" dirty="0" smtClean="0"/>
              <a:t>Produit</a:t>
            </a:r>
            <a:br>
              <a:rPr lang="fr-FR" dirty="0" smtClean="0"/>
            </a:br>
            <a:r>
              <a:rPr lang="fr-FR" dirty="0" smtClean="0"/>
              <a:t>Potentiellement</a:t>
            </a:r>
          </a:p>
          <a:p>
            <a:r>
              <a:rPr lang="fr-FR" dirty="0" smtClean="0"/>
              <a:t>Livrable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045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Terminé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indispensable que l’équipe s’accorde sur la définition de terminé</a:t>
            </a:r>
          </a:p>
          <a:p>
            <a:pPr lvl="1"/>
            <a:r>
              <a:rPr lang="fr-FR" dirty="0" smtClean="0"/>
              <a:t>Au niveau d’une User Story</a:t>
            </a:r>
          </a:p>
          <a:p>
            <a:pPr lvl="1"/>
            <a:r>
              <a:rPr lang="fr-FR" dirty="0" smtClean="0"/>
              <a:t>Au niveau d’une itération</a:t>
            </a:r>
          </a:p>
          <a:p>
            <a:pPr lvl="1"/>
            <a:r>
              <a:rPr lang="fr-FR" dirty="0" smtClean="0"/>
              <a:t>Au niveau d’une release</a:t>
            </a:r>
          </a:p>
          <a:p>
            <a:pPr lvl="1"/>
            <a:endParaRPr lang="fr-FR" dirty="0"/>
          </a:p>
          <a:p>
            <a:r>
              <a:rPr lang="fr-FR" dirty="0" smtClean="0"/>
              <a:t>La définition de terminé doit être affichée et respectée par chacun des membres de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0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TERMINER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Avoir quelque chose à montrer ou à mettre en production à tout moment</a:t>
            </a:r>
          </a:p>
          <a:p>
            <a:r>
              <a:rPr lang="fr-FR" dirty="0" smtClean="0"/>
              <a:t>Demander du feedback aux utilisateurs sur du « concret »</a:t>
            </a:r>
          </a:p>
          <a:p>
            <a:r>
              <a:rPr lang="fr-FR" dirty="0" smtClean="0"/>
              <a:t>S’assurer de la qualité au plus tôt dans le cycle de réalisation et réduire fortement les coûts de maintenance</a:t>
            </a:r>
          </a:p>
          <a:p>
            <a:r>
              <a:rPr lang="fr-FR" dirty="0" smtClean="0"/>
              <a:t>Augmenter la motivation de l’équipe</a:t>
            </a:r>
          </a:p>
          <a:p>
            <a:r>
              <a:rPr lang="fr-FR" dirty="0" smtClean="0"/>
              <a:t>Etre fiable dans les prédictions futures (planificatio</a:t>
            </a:r>
            <a:r>
              <a:rPr lang="fr-FR" dirty="0"/>
              <a:t>n</a:t>
            </a:r>
            <a:r>
              <a:rPr lang="fr-FR" dirty="0" smtClean="0"/>
              <a:t>, roadmap,…)</a:t>
            </a:r>
          </a:p>
          <a:p>
            <a:r>
              <a:rPr lang="fr-FR" dirty="0" smtClean="0"/>
              <a:t>Etre en mesure de décider de s’arrêter à la fin de chaque itération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7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Règle d’or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cas d’erreur, la priorité est d’obtenir un nouveau référentiel valide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07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Sprint Planning Meeting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Réunion de quelques heures au début de l’itération</a:t>
            </a:r>
          </a:p>
          <a:p>
            <a:r>
              <a:rPr lang="fr-FR" dirty="0" smtClean="0"/>
              <a:t>Présence de toute l’équipe (y compris le PO)</a:t>
            </a:r>
          </a:p>
          <a:p>
            <a:r>
              <a:rPr lang="fr-FR" dirty="0" smtClean="0"/>
              <a:t>En entrée : la capacité de production de l’équipe (jours / heures) et la </a:t>
            </a:r>
            <a:r>
              <a:rPr lang="fr-FR" dirty="0" err="1" smtClean="0"/>
              <a:t>backlog</a:t>
            </a:r>
            <a:r>
              <a:rPr lang="fr-FR" dirty="0" smtClean="0"/>
              <a:t> estimée en points</a:t>
            </a:r>
          </a:p>
          <a:p>
            <a:r>
              <a:rPr lang="fr-FR" dirty="0" smtClean="0"/>
              <a:t>En sortie : le travail détaillé envisagé</a:t>
            </a:r>
          </a:p>
          <a:p>
            <a:r>
              <a:rPr lang="fr-FR" dirty="0" smtClean="0"/>
              <a:t>C’est le moment de parler « solution » pour réaliser les tâches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 smtClean="0"/>
              <a:t>Les tâches ne sont pas affectées aux équipiers lors du SPM</a:t>
            </a:r>
          </a:p>
          <a:p>
            <a:pPr lvl="1"/>
            <a:r>
              <a:rPr lang="fr-FR" dirty="0" smtClean="0"/>
              <a:t>Les tâches sont estimées entre 0,25 et 2 jours maximum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16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 des versions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453"/>
              </p:ext>
            </p:extLst>
          </p:nvPr>
        </p:nvGraphicFramePr>
        <p:xfrm>
          <a:off x="457200" y="1125538"/>
          <a:ext cx="82296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2472"/>
                <a:gridCol w="1152128"/>
                <a:gridCol w="4392488"/>
                <a:gridCol w="152251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Version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Auteur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Modifications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Validation</a:t>
                      </a:r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0.1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I. Rives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Création du document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143A-C6A8-41A9-B689-B1B28985AAF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1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Daily Stand 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Environ 15mn tous les jours</a:t>
            </a:r>
          </a:p>
          <a:p>
            <a:r>
              <a:rPr lang="fr-FR" dirty="0" smtClean="0"/>
              <a:t>Debout devant le mur</a:t>
            </a:r>
          </a:p>
          <a:p>
            <a:r>
              <a:rPr lang="fr-FR" dirty="0" smtClean="0"/>
              <a:t>Toujours le même lieu et le même horaire</a:t>
            </a:r>
          </a:p>
          <a:p>
            <a:r>
              <a:rPr lang="fr-FR" dirty="0" smtClean="0"/>
              <a:t>Chaque équipier s’exprime à tour de rôle, le </a:t>
            </a:r>
            <a:r>
              <a:rPr lang="fr-FR" dirty="0" err="1" smtClean="0"/>
              <a:t>scrum</a:t>
            </a:r>
            <a:r>
              <a:rPr lang="fr-FR" dirty="0" smtClean="0"/>
              <a:t> master facilite le meeting</a:t>
            </a:r>
          </a:p>
          <a:p>
            <a:r>
              <a:rPr lang="fr-FR" dirty="0" smtClean="0"/>
              <a:t>Chaque équipier informe l’équipe de l’avancement de ses travaux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782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 up en pratique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RAF </a:t>
            </a:r>
            <a:r>
              <a:rPr lang="fr-FR" dirty="0" smtClean="0"/>
              <a:t>« réel ré-estimé» de </a:t>
            </a:r>
            <a:r>
              <a:rPr lang="fr-FR" dirty="0"/>
              <a:t>chaque tâche est mis à jour par chaque équipier</a:t>
            </a:r>
          </a:p>
          <a:p>
            <a:r>
              <a:rPr lang="fr-FR" dirty="0"/>
              <a:t>Chaque équiper choisit des tâches parmi celles de plus haute priorité</a:t>
            </a:r>
          </a:p>
          <a:p>
            <a:r>
              <a:rPr lang="fr-FR" dirty="0" smtClean="0"/>
              <a:t>Il fera son maximum pour les faire d’ici le prochain stand up</a:t>
            </a:r>
          </a:p>
          <a:p>
            <a:r>
              <a:rPr lang="fr-FR" dirty="0" smtClean="0"/>
              <a:t>Tous les problèmes sont remontés au </a:t>
            </a:r>
            <a:r>
              <a:rPr lang="fr-FR" dirty="0" err="1" smtClean="0"/>
              <a:t>Scrum</a:t>
            </a:r>
            <a:r>
              <a:rPr lang="fr-FR" dirty="0" smtClean="0"/>
              <a:t> Master et peuvent être saisis sur le « </a:t>
            </a:r>
            <a:r>
              <a:rPr lang="fr-FR" dirty="0" err="1" smtClean="0"/>
              <a:t>Blocking</a:t>
            </a:r>
            <a:r>
              <a:rPr lang="fr-FR" dirty="0" smtClean="0"/>
              <a:t> </a:t>
            </a:r>
            <a:r>
              <a:rPr lang="fr-FR" dirty="0" err="1" smtClean="0"/>
              <a:t>Board</a:t>
            </a:r>
            <a:r>
              <a:rPr lang="fr-FR" dirty="0" smtClean="0"/>
              <a:t>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169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 Up en résumé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3 questions : </a:t>
            </a:r>
          </a:p>
          <a:p>
            <a:pPr lvl="1"/>
            <a:r>
              <a:rPr lang="fr-FR" dirty="0" smtClean="0"/>
              <a:t>Qu’ai-je fait depuis le dernier stand up ?</a:t>
            </a:r>
          </a:p>
          <a:p>
            <a:pPr lvl="1"/>
            <a:r>
              <a:rPr lang="fr-FR" dirty="0" smtClean="0"/>
              <a:t>Que vais-je faire jusqu’au prochain stand up ?</a:t>
            </a:r>
          </a:p>
          <a:p>
            <a:pPr lvl="1"/>
            <a:r>
              <a:rPr lang="fr-FR" dirty="0" smtClean="0"/>
              <a:t>Quels sont les problèmes qui me ralentissent ?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Scrum</a:t>
            </a:r>
            <a:r>
              <a:rPr lang="fr-FR" dirty="0" smtClean="0"/>
              <a:t> Master facilite le Stand Up. Il s’assure que la durée n’excède pas 15mn, note les difficultés qui ralentissent l’équipe et prend la responsabilité de mener un plan d’action</a:t>
            </a:r>
          </a:p>
          <a:p>
            <a:r>
              <a:rPr lang="fr-FR" dirty="0" smtClean="0"/>
              <a:t>La présence du PO n’est pas obligatoire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31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 Up : erreurs fréquentes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n’est pas un </a:t>
            </a:r>
            <a:r>
              <a:rPr lang="fr-FR" dirty="0" err="1" smtClean="0"/>
              <a:t>reporting</a:t>
            </a:r>
            <a:r>
              <a:rPr lang="fr-FR" dirty="0" smtClean="0"/>
              <a:t> vers le </a:t>
            </a:r>
            <a:r>
              <a:rPr lang="fr-FR" dirty="0" err="1" smtClean="0"/>
              <a:t>Scrum</a:t>
            </a:r>
            <a:r>
              <a:rPr lang="fr-FR" dirty="0" smtClean="0"/>
              <a:t> Master ni vers le PO : chacun s’exprime vers toute l’équipe</a:t>
            </a:r>
          </a:p>
          <a:p>
            <a:r>
              <a:rPr lang="fr-FR" dirty="0" smtClean="0"/>
              <a:t>Le Stand Up n’est pas le lieu pur régler les problèmes, mais seulement pour les évoquer</a:t>
            </a:r>
          </a:p>
          <a:p>
            <a:r>
              <a:rPr lang="fr-FR" dirty="0" smtClean="0"/>
              <a:t>Arriver en retard au Stand Up</a:t>
            </a:r>
          </a:p>
          <a:p>
            <a:r>
              <a:rPr lang="fr-FR" dirty="0" smtClean="0"/>
              <a:t>Ne pas écouter les autres membres de l’équipe</a:t>
            </a:r>
          </a:p>
          <a:p>
            <a:r>
              <a:rPr lang="fr-FR" dirty="0" smtClean="0"/>
              <a:t>Bouger un post </a:t>
            </a:r>
            <a:r>
              <a:rPr lang="fr-FR" dirty="0" err="1" smtClean="0"/>
              <a:t>it</a:t>
            </a:r>
            <a:r>
              <a:rPr lang="fr-FR" dirty="0" smtClean="0"/>
              <a:t> sans que ce soit visible par tous les autres membres équipiers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85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 Up : objectif principal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principal : INSPECT &amp; ADAPT</a:t>
            </a:r>
          </a:p>
          <a:p>
            <a:pPr lvl="1"/>
            <a:r>
              <a:rPr lang="fr-FR" dirty="0" smtClean="0"/>
              <a:t>On vérifie si on parvient à tenir l’engagement du sprint</a:t>
            </a:r>
          </a:p>
          <a:p>
            <a:pPr lvl="1"/>
            <a:r>
              <a:rPr lang="fr-FR" dirty="0" smtClean="0"/>
              <a:t>On met des actions en place pour y parvenir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626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Clôture de l’itération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Faire une REVUE de l’itération (=démo)</a:t>
            </a:r>
          </a:p>
          <a:p>
            <a:pPr lvl="1"/>
            <a:r>
              <a:rPr lang="fr-FR" dirty="0" smtClean="0"/>
              <a:t>Démontrer le travail réalisé</a:t>
            </a:r>
          </a:p>
          <a:p>
            <a:pPr lvl="1"/>
            <a:r>
              <a:rPr lang="fr-FR" dirty="0" smtClean="0"/>
              <a:t>Faire un bilan de l’itération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AMELIORER l’itération suivante</a:t>
            </a:r>
          </a:p>
          <a:p>
            <a:pPr lvl="1"/>
            <a:r>
              <a:rPr lang="fr-FR" dirty="0" smtClean="0"/>
              <a:t>Identifier les points forts</a:t>
            </a:r>
          </a:p>
          <a:p>
            <a:pPr lvl="1"/>
            <a:r>
              <a:rPr lang="fr-FR" dirty="0" smtClean="0"/>
              <a:t>Identifier les points faibles</a:t>
            </a:r>
          </a:p>
          <a:p>
            <a:pPr lvl="1"/>
            <a:r>
              <a:rPr lang="fr-FR" dirty="0" smtClean="0"/>
              <a:t>Définir les actions d’amélioration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04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par l’équipe de ce qui a été réalisé</a:t>
            </a:r>
          </a:p>
          <a:p>
            <a:pPr lvl="1"/>
            <a:r>
              <a:rPr lang="fr-FR" dirty="0" smtClean="0"/>
              <a:t>US terminée</a:t>
            </a:r>
          </a:p>
          <a:p>
            <a:pPr lvl="1"/>
            <a:r>
              <a:rPr lang="fr-FR" dirty="0" smtClean="0"/>
              <a:t>Potentiellement livrable</a:t>
            </a:r>
          </a:p>
          <a:p>
            <a:pPr lvl="1"/>
            <a:r>
              <a:rPr lang="fr-FR" dirty="0" smtClean="0"/>
              <a:t>Démo ouverte à tout le monde</a:t>
            </a:r>
          </a:p>
          <a:p>
            <a:r>
              <a:rPr lang="fr-FR" dirty="0" smtClean="0"/>
              <a:t>Règles : </a:t>
            </a:r>
          </a:p>
          <a:p>
            <a:pPr lvl="1"/>
            <a:r>
              <a:rPr lang="fr-FR" dirty="0" smtClean="0"/>
              <a:t>Pas de power point</a:t>
            </a:r>
          </a:p>
          <a:p>
            <a:pPr lvl="1"/>
            <a:r>
              <a:rPr lang="fr-FR" dirty="0" smtClean="0"/>
              <a:t>Présentation par l’équipe</a:t>
            </a:r>
          </a:p>
          <a:p>
            <a:pPr lvl="2"/>
            <a:r>
              <a:rPr lang="fr-FR" dirty="0" smtClean="0"/>
              <a:t>Au PO</a:t>
            </a:r>
          </a:p>
          <a:p>
            <a:pPr lvl="2"/>
            <a:r>
              <a:rPr lang="fr-FR" dirty="0" smtClean="0"/>
              <a:t>Aux clients/utilisateurs</a:t>
            </a:r>
          </a:p>
          <a:p>
            <a:pPr lvl="2"/>
            <a:r>
              <a:rPr lang="fr-FR" dirty="0" smtClean="0"/>
              <a:t>Aux pairs</a:t>
            </a:r>
          </a:p>
          <a:p>
            <a:pPr lvl="1"/>
            <a:r>
              <a:rPr lang="fr-FR" dirty="0" smtClean="0"/>
              <a:t>1h max de préparation</a:t>
            </a:r>
          </a:p>
          <a:p>
            <a:pPr lvl="1"/>
            <a:r>
              <a:rPr lang="fr-FR" dirty="0" smtClean="0"/>
              <a:t>1h max de démo</a:t>
            </a:r>
          </a:p>
          <a:p>
            <a:pPr lvl="1"/>
            <a:r>
              <a:rPr lang="fr-FR" dirty="0" smtClean="0"/>
              <a:t>Questions/réponses dans le respect du timing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24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 : mode opératoire &amp; 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US terminées sont montrées sur un environnement stable et indépendant des environnements de développement</a:t>
            </a:r>
          </a:p>
          <a:p>
            <a:r>
              <a:rPr lang="fr-FR" dirty="0" smtClean="0"/>
              <a:t>Aucune opération technique ne doit être réalisée sur l’environnement de démo</a:t>
            </a:r>
          </a:p>
          <a:p>
            <a:endParaRPr lang="fr-FR" dirty="0"/>
          </a:p>
          <a:p>
            <a:pPr marL="0" indent="0" algn="ctr">
              <a:buNone/>
            </a:pPr>
            <a:r>
              <a:rPr lang="fr-FR" sz="3200" dirty="0" smtClean="0"/>
              <a:t>TOUT DOIT MARCHER !!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609600" y="4653136"/>
            <a:ext cx="8229600" cy="151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 3" pitchFamily="18" charset="2"/>
              <a:buChar char="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 3" pitchFamily="18" charset="2"/>
              <a:buChar char="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accent2">
                    <a:lumMod val="75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Objectifs de la démo : </a:t>
            </a:r>
          </a:p>
          <a:p>
            <a:pPr lvl="1"/>
            <a:r>
              <a:rPr lang="fr-FR" kern="0" dirty="0" smtClean="0"/>
              <a:t>Célébration</a:t>
            </a:r>
          </a:p>
          <a:p>
            <a:pPr lvl="1"/>
            <a:r>
              <a:rPr lang="fr-FR" kern="0" dirty="0" smtClean="0"/>
              <a:t>Feedback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48601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Rétrospective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Réunion qui a lieu à la fin de chaque itération et qui permet à l’équipe d’inspecter et d’adapter ses processus</a:t>
            </a:r>
          </a:p>
          <a:p>
            <a:r>
              <a:rPr lang="fr-FR" dirty="0" smtClean="0"/>
              <a:t>Réservée aux seuls membres de l’équipe</a:t>
            </a:r>
          </a:p>
          <a:p>
            <a:r>
              <a:rPr lang="fr-FR" dirty="0" smtClean="0"/>
              <a:t>Déroulement : </a:t>
            </a:r>
          </a:p>
          <a:p>
            <a:pPr lvl="1"/>
            <a:r>
              <a:rPr lang="fr-FR" dirty="0" smtClean="0"/>
              <a:t>Statuer sur les actions précédentes</a:t>
            </a:r>
          </a:p>
          <a:p>
            <a:pPr lvl="1"/>
            <a:r>
              <a:rPr lang="fr-FR" dirty="0" smtClean="0"/>
              <a:t>Collecter des informations (on liste, on ne résout pas !)</a:t>
            </a:r>
          </a:p>
          <a:p>
            <a:pPr lvl="1"/>
            <a:r>
              <a:rPr lang="fr-FR" dirty="0" smtClean="0"/>
              <a:t>Ordonner les informations</a:t>
            </a:r>
          </a:p>
          <a:p>
            <a:pPr lvl="1"/>
            <a:r>
              <a:rPr lang="fr-FR" dirty="0" smtClean="0"/>
              <a:t>Générer une réflexion : on chercher les causes et pas les conséquences</a:t>
            </a:r>
          </a:p>
          <a:p>
            <a:pPr lvl="1"/>
            <a:r>
              <a:rPr lang="fr-FR" dirty="0" smtClean="0"/>
              <a:t>Décider d’une action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093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 : collecter des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Faire un premier tour de </a:t>
            </a:r>
            <a:r>
              <a:rPr lang="fr-FR" dirty="0"/>
              <a:t>t</a:t>
            </a:r>
            <a:r>
              <a:rPr lang="fr-FR" dirty="0" smtClean="0"/>
              <a:t>able en demandant à chaque participant de citer 1 fait ou perception positif et 1 </a:t>
            </a:r>
            <a:r>
              <a:rPr lang="fr-FR" dirty="0"/>
              <a:t>fait ou perception </a:t>
            </a:r>
            <a:r>
              <a:rPr lang="fr-FR" dirty="0" smtClean="0"/>
              <a:t>négatif</a:t>
            </a:r>
          </a:p>
          <a:p>
            <a:r>
              <a:rPr lang="fr-FR" dirty="0" smtClean="0"/>
              <a:t>A l’issue du tour de table, évaluer la tendance + ou - de l’itération</a:t>
            </a:r>
          </a:p>
          <a:p>
            <a:r>
              <a:rPr lang="fr-FR" dirty="0" smtClean="0"/>
              <a:t>Laisser ensuite chacun s’exprimer librement pour collecter l’ensemble des faits et perception</a:t>
            </a:r>
          </a:p>
          <a:p>
            <a:r>
              <a:rPr lang="fr-FR" dirty="0" smtClean="0"/>
              <a:t>Clore la phase de collecte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1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Principes Agiles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/>
          <a:lstStyle/>
          <a:p>
            <a:r>
              <a:rPr lang="fr-FR" dirty="0" smtClean="0"/>
              <a:t>Satisfaction du client</a:t>
            </a:r>
          </a:p>
          <a:p>
            <a:r>
              <a:rPr lang="fr-FR" dirty="0" smtClean="0"/>
              <a:t>Accueil positif au changement</a:t>
            </a:r>
          </a:p>
          <a:p>
            <a:r>
              <a:rPr lang="fr-FR" dirty="0" smtClean="0"/>
              <a:t>Livraisons fréquentes</a:t>
            </a:r>
          </a:p>
          <a:p>
            <a:r>
              <a:rPr lang="fr-FR" dirty="0" smtClean="0"/>
              <a:t>Travail commun entre métier et développeurs</a:t>
            </a:r>
          </a:p>
          <a:p>
            <a:r>
              <a:rPr lang="fr-FR" dirty="0" smtClean="0"/>
              <a:t>Individus motivés qui ont la confiance de leur hiérarchie</a:t>
            </a:r>
          </a:p>
          <a:p>
            <a:r>
              <a:rPr lang="fr-FR" dirty="0" smtClean="0"/>
              <a:t>Dialogue face à face dans l’équipe</a:t>
            </a:r>
          </a:p>
          <a:p>
            <a:r>
              <a:rPr lang="fr-FR" dirty="0" smtClean="0"/>
              <a:t>Indicateur de progression : logiciel opérationnel</a:t>
            </a:r>
          </a:p>
          <a:p>
            <a:r>
              <a:rPr lang="fr-FR" dirty="0" smtClean="0"/>
              <a:t>Rythme soutenable</a:t>
            </a:r>
          </a:p>
          <a:p>
            <a:r>
              <a:rPr lang="fr-FR" dirty="0" smtClean="0"/>
              <a:t>Excellence technique + bonne conception</a:t>
            </a:r>
          </a:p>
          <a:p>
            <a:r>
              <a:rPr lang="fr-FR" dirty="0" smtClean="0"/>
              <a:t>Simplicité</a:t>
            </a:r>
          </a:p>
          <a:p>
            <a:r>
              <a:rPr lang="fr-FR" dirty="0" smtClean="0"/>
              <a:t>Equipe auto-organisée</a:t>
            </a:r>
          </a:p>
          <a:p>
            <a:r>
              <a:rPr lang="fr-FR" dirty="0" smtClean="0"/>
              <a:t>Empirisme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 : ordonner les informations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Regrouper puis identifier les éléments collectés (identification par des lettres)</a:t>
            </a:r>
          </a:p>
          <a:p>
            <a:r>
              <a:rPr lang="fr-FR" dirty="0" smtClean="0"/>
              <a:t>2 techniques de vote : </a:t>
            </a:r>
          </a:p>
          <a:p>
            <a:pPr lvl="1"/>
            <a:r>
              <a:rPr lang="fr-FR" dirty="0" smtClean="0"/>
              <a:t>Vote à points (3/2/1)</a:t>
            </a:r>
          </a:p>
          <a:p>
            <a:pPr lvl="1"/>
            <a:r>
              <a:rPr lang="fr-FR" dirty="0" smtClean="0"/>
              <a:t>Vote à puce</a:t>
            </a:r>
          </a:p>
          <a:p>
            <a:pPr lvl="2"/>
            <a:r>
              <a:rPr lang="fr-FR" dirty="0" smtClean="0"/>
              <a:t>Chaque participant dispose de N gommettes identiques</a:t>
            </a:r>
          </a:p>
          <a:p>
            <a:pPr lvl="2"/>
            <a:r>
              <a:rPr lang="fr-FR" dirty="0" smtClean="0"/>
              <a:t>Chaque participant dépose les gommettes sur le/les sujet(s) qu’il pense être les plus importants</a:t>
            </a:r>
          </a:p>
          <a:p>
            <a:r>
              <a:rPr lang="fr-FR" dirty="0" smtClean="0"/>
              <a:t>Les éléments sont ordonnés en fonction du nombre de points/gommettes reçues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725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 : générer une discussion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cherche à identifier les causes des problèmes</a:t>
            </a:r>
          </a:p>
          <a:p>
            <a:r>
              <a:rPr lang="fr-FR" dirty="0" smtClean="0"/>
              <a:t>On discute librement</a:t>
            </a:r>
          </a:p>
          <a:p>
            <a:r>
              <a:rPr lang="fr-FR" dirty="0" smtClean="0"/>
              <a:t>On favorise les échanges</a:t>
            </a:r>
          </a:p>
          <a:p>
            <a:r>
              <a:rPr lang="fr-FR" dirty="0" smtClean="0"/>
              <a:t>Tout le monde participe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995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 : décider d’une 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Identifier à minima une vraie action… et peut être seulement une, c’est déjà bien </a:t>
            </a:r>
            <a:r>
              <a:rPr lang="fr-FR" dirty="0" smtClean="0"/>
              <a:t>!</a:t>
            </a:r>
          </a:p>
          <a:p>
            <a:endParaRPr lang="fr-FR" dirty="0"/>
          </a:p>
          <a:p>
            <a:r>
              <a:rPr lang="fr-FR" dirty="0" smtClean="0"/>
              <a:t>On </a:t>
            </a:r>
            <a:r>
              <a:rPr lang="fr-FR" dirty="0"/>
              <a:t>ne met pas en place + de 2 actions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Eviter les fausses actions : </a:t>
            </a:r>
          </a:p>
          <a:p>
            <a:pPr lvl="1"/>
            <a:r>
              <a:rPr lang="fr-FR" dirty="0"/>
              <a:t>Les vœux pieux </a:t>
            </a:r>
            <a:endParaRPr lang="fr-FR" dirty="0" smtClean="0"/>
          </a:p>
          <a:p>
            <a:pPr lvl="2"/>
            <a:r>
              <a:rPr lang="fr-FR" dirty="0" smtClean="0"/>
              <a:t>«</a:t>
            </a:r>
            <a:r>
              <a:rPr lang="fr-FR" dirty="0"/>
              <a:t> il faut réduite la durée du stand up 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Les actions individuelles </a:t>
            </a:r>
            <a:endParaRPr lang="fr-FR" dirty="0" smtClean="0"/>
          </a:p>
          <a:p>
            <a:pPr lvl="2"/>
            <a:r>
              <a:rPr lang="fr-FR" dirty="0" smtClean="0"/>
              <a:t>«</a:t>
            </a:r>
            <a:r>
              <a:rPr lang="fr-FR" dirty="0"/>
              <a:t> le PO doit mieux écrire les US </a:t>
            </a:r>
            <a:r>
              <a:rPr lang="fr-FR" dirty="0" smtClean="0"/>
              <a:t>»</a:t>
            </a:r>
            <a:endParaRPr lang="fr-FR" dirty="0"/>
          </a:p>
          <a:p>
            <a:pPr lvl="1"/>
            <a:r>
              <a:rPr lang="fr-FR" dirty="0"/>
              <a:t>Les actions hors équipe 	</a:t>
            </a:r>
            <a:endParaRPr lang="fr-FR" dirty="0" smtClean="0"/>
          </a:p>
          <a:p>
            <a:pPr lvl="2"/>
            <a:r>
              <a:rPr lang="fr-FR" dirty="0" smtClean="0"/>
              <a:t>«</a:t>
            </a:r>
            <a:r>
              <a:rPr lang="fr-FR" dirty="0"/>
              <a:t> il faut plus de ressources ! </a:t>
            </a:r>
            <a:r>
              <a:rPr lang="fr-FR" dirty="0" smtClean="0"/>
              <a:t>»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73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Rétro : les recommandations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Moment privilégié pour l’équipe pour aborder ce qui a bien ou moins bien marché pendant le sprint</a:t>
            </a:r>
          </a:p>
          <a:p>
            <a:r>
              <a:rPr lang="fr-FR" dirty="0" smtClean="0"/>
              <a:t>Attitude honnête et transparente sont des prérequis indispensables</a:t>
            </a:r>
          </a:p>
          <a:p>
            <a:r>
              <a:rPr lang="fr-FR" dirty="0" smtClean="0"/>
              <a:t>Les actions décidées d’un commun accord sont concrètes, mesurables et toujours affectées à l’équipe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Timeboxer</a:t>
            </a:r>
            <a:r>
              <a:rPr lang="fr-FR" dirty="0" smtClean="0"/>
              <a:t> » la durée de la rétro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86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4400" dirty="0" smtClean="0"/>
              <a:t>L’agilité est tout d’abord et avant tout un état d’esprit !</a:t>
            </a:r>
            <a:endParaRPr lang="fr-FR" sz="4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97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méthode Agile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itérative (cycles courts)</a:t>
            </a:r>
          </a:p>
          <a:p>
            <a:r>
              <a:rPr lang="fr-FR" dirty="0" smtClean="0"/>
              <a:t>Livraison d’un incrément de produit (pas un prototype !)</a:t>
            </a:r>
          </a:p>
          <a:p>
            <a:r>
              <a:rPr lang="fr-FR" dirty="0" smtClean="0"/>
              <a:t>Feedbacks réguliers (produit et processus)</a:t>
            </a:r>
          </a:p>
          <a:p>
            <a:r>
              <a:rPr lang="fr-FR" dirty="0" smtClean="0"/>
              <a:t>Intégration des changements (pas n’importe quand)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1026" name="Picture 2" descr="http://www.esker.fr/common/2013/images/FR/Agile_Diagr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2" t="20619"/>
          <a:stretch/>
        </p:blipFill>
        <p:spPr bwMode="auto">
          <a:xfrm>
            <a:off x="827584" y="3284984"/>
            <a:ext cx="773375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9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Processus empirique de gestion de projet fondé sur des boucles de rétroaction mettant en place de l’inspection et de l’adaptation</a:t>
            </a:r>
          </a:p>
          <a:p>
            <a:r>
              <a:rPr lang="fr-FR" dirty="0" smtClean="0"/>
              <a:t>Livraison d’incrément de fonctionnalités en fonction de priorité définies par le client</a:t>
            </a:r>
          </a:p>
          <a:p>
            <a:r>
              <a:rPr lang="fr-FR" dirty="0" smtClean="0"/>
              <a:t>Livraisons régulières (3 semaines)</a:t>
            </a:r>
          </a:p>
          <a:p>
            <a:r>
              <a:rPr lang="fr-FR" dirty="0" smtClean="0"/>
              <a:t>Méthode reposant sur l’intelligence collective</a:t>
            </a:r>
          </a:p>
          <a:p>
            <a:r>
              <a:rPr lang="fr-FR" dirty="0" smtClean="0"/>
              <a:t>Méthode évolutive qui s’adapte à tout type de projet</a:t>
            </a:r>
          </a:p>
          <a:p>
            <a:r>
              <a:rPr lang="fr-FR" dirty="0" smtClean="0"/>
              <a:t>Méthode simple mais difficile à appliquer car elle génère des changements au niveau de l’entreprise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125091" y="-27384"/>
            <a:ext cx="6983413" cy="648370"/>
          </a:xfrm>
        </p:spPr>
        <p:txBody>
          <a:bodyPr/>
          <a:lstStyle/>
          <a:p>
            <a:r>
              <a:rPr lang="fr-FR" dirty="0" smtClean="0"/>
              <a:t>Ce que </a:t>
            </a:r>
            <a:r>
              <a:rPr lang="fr-FR" dirty="0" err="1" smtClean="0"/>
              <a:t>Scrum</a:t>
            </a:r>
            <a:r>
              <a:rPr lang="fr-FR" dirty="0" smtClean="0"/>
              <a:t> 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93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r>
              <a:rPr lang="fr-FR" dirty="0" smtClean="0"/>
              <a:t> est un « cadre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Rectangle à coins arrondis 4"/>
          <p:cNvSpPr/>
          <p:nvPr/>
        </p:nvSpPr>
        <p:spPr bwMode="auto">
          <a:xfrm>
            <a:off x="2987824" y="1052736"/>
            <a:ext cx="3384376" cy="79208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SCRUM</a:t>
            </a:r>
            <a:endParaRPr kumimoji="0" lang="fr-F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303748" y="2489991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ARTEFACTS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3887924" y="3573016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REUNIONS</a:t>
            </a: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5472100" y="2481028"/>
            <a:ext cx="1584176" cy="100811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RÔLES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23528" y="1472621"/>
            <a:ext cx="1346448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Product </a:t>
            </a: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Backlog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23528" y="2539421"/>
            <a:ext cx="1346448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Sprint </a:t>
            </a: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Backlog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23528" y="3632861"/>
            <a:ext cx="1346448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Burndown</a:t>
            </a: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 Chart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7596336" y="1472621"/>
            <a:ext cx="1368152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Product </a:t>
            </a: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Owner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7596336" y="2539421"/>
            <a:ext cx="1368152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Scrum</a:t>
            </a: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 Master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7596336" y="3632861"/>
            <a:ext cx="1368152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Equipier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4834880" y="5229200"/>
            <a:ext cx="127444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Démo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3250704" y="5213884"/>
            <a:ext cx="127444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Daily Stand Up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1713384" y="5213884"/>
            <a:ext cx="127444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solidFill>
                  <a:schemeClr val="bg1"/>
                </a:solidFill>
                <a:latin typeface="Arial" charset="0"/>
              </a:rPr>
              <a:t>Sprint Planning Meeting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6372200" y="5213884"/>
            <a:ext cx="1274440" cy="914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err="1" smtClean="0">
                <a:solidFill>
                  <a:schemeClr val="bg1"/>
                </a:solidFill>
                <a:latin typeface="Arial" charset="0"/>
              </a:rPr>
              <a:t>Rétro-spective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Connecteur droit avec flèche 19"/>
          <p:cNvCxnSpPr>
            <a:stCxn id="5" idx="2"/>
            <a:endCxn id="7" idx="0"/>
          </p:cNvCxnSpPr>
          <p:nvPr/>
        </p:nvCxnSpPr>
        <p:spPr bwMode="auto">
          <a:xfrm>
            <a:off x="4680012" y="1844824"/>
            <a:ext cx="0" cy="17281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necteur droit avec flèche 23"/>
          <p:cNvCxnSpPr>
            <a:endCxn id="13" idx="1"/>
          </p:cNvCxnSpPr>
          <p:nvPr/>
        </p:nvCxnSpPr>
        <p:spPr bwMode="auto">
          <a:xfrm>
            <a:off x="7056276" y="2996621"/>
            <a:ext cx="54006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en angle 27"/>
          <p:cNvCxnSpPr>
            <a:stCxn id="7" idx="2"/>
            <a:endCxn id="15" idx="0"/>
          </p:cNvCxnSpPr>
          <p:nvPr/>
        </p:nvCxnSpPr>
        <p:spPr bwMode="auto">
          <a:xfrm rot="16200000" flipH="1">
            <a:off x="4752020" y="4509120"/>
            <a:ext cx="648072" cy="792088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en angle 29"/>
          <p:cNvCxnSpPr>
            <a:endCxn id="18" idx="0"/>
          </p:cNvCxnSpPr>
          <p:nvPr/>
        </p:nvCxnSpPr>
        <p:spPr bwMode="auto">
          <a:xfrm>
            <a:off x="5472100" y="4905163"/>
            <a:ext cx="1537320" cy="308721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eur en angle 31"/>
          <p:cNvCxnSpPr>
            <a:endCxn id="16" idx="0"/>
          </p:cNvCxnSpPr>
          <p:nvPr/>
        </p:nvCxnSpPr>
        <p:spPr bwMode="auto">
          <a:xfrm rot="10800000" flipV="1">
            <a:off x="3887924" y="4905162"/>
            <a:ext cx="792088" cy="308721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en angle 33"/>
          <p:cNvCxnSpPr>
            <a:endCxn id="17" idx="0"/>
          </p:cNvCxnSpPr>
          <p:nvPr/>
        </p:nvCxnSpPr>
        <p:spPr bwMode="auto">
          <a:xfrm rot="10800000" flipV="1">
            <a:off x="2350605" y="4905162"/>
            <a:ext cx="1537319" cy="308722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Connecteur en angle 37"/>
          <p:cNvCxnSpPr>
            <a:endCxn id="14" idx="1"/>
          </p:cNvCxnSpPr>
          <p:nvPr/>
        </p:nvCxnSpPr>
        <p:spPr bwMode="auto">
          <a:xfrm rot="16200000" flipH="1">
            <a:off x="6914601" y="3408326"/>
            <a:ext cx="1093440" cy="270030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eur en angle 39"/>
          <p:cNvCxnSpPr>
            <a:endCxn id="12" idx="1"/>
          </p:cNvCxnSpPr>
          <p:nvPr/>
        </p:nvCxnSpPr>
        <p:spPr bwMode="auto">
          <a:xfrm rot="5400000" flipH="1" flipV="1">
            <a:off x="6933689" y="2322439"/>
            <a:ext cx="1055265" cy="270030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en angle 41"/>
          <p:cNvCxnSpPr>
            <a:stCxn id="6" idx="1"/>
            <a:endCxn id="10" idx="3"/>
          </p:cNvCxnSpPr>
          <p:nvPr/>
        </p:nvCxnSpPr>
        <p:spPr bwMode="auto">
          <a:xfrm rot="10800000" flipV="1">
            <a:off x="1669976" y="2994047"/>
            <a:ext cx="633772" cy="2574"/>
          </a:xfrm>
          <a:prstGeom prst="bentConnector3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en angle 43"/>
          <p:cNvCxnSpPr>
            <a:endCxn id="9" idx="3"/>
          </p:cNvCxnSpPr>
          <p:nvPr/>
        </p:nvCxnSpPr>
        <p:spPr bwMode="auto">
          <a:xfrm rot="16200000" flipV="1">
            <a:off x="1295019" y="2304778"/>
            <a:ext cx="1066802" cy="316888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eur en angle 47"/>
          <p:cNvCxnSpPr>
            <a:endCxn id="11" idx="3"/>
          </p:cNvCxnSpPr>
          <p:nvPr/>
        </p:nvCxnSpPr>
        <p:spPr bwMode="auto">
          <a:xfrm rot="5400000">
            <a:off x="1276054" y="3379253"/>
            <a:ext cx="1104730" cy="316886"/>
          </a:xfrm>
          <a:prstGeom prst="bentConnector2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onnecteur droit avec flèche 49"/>
          <p:cNvCxnSpPr>
            <a:endCxn id="8" idx="1"/>
          </p:cNvCxnSpPr>
          <p:nvPr/>
        </p:nvCxnSpPr>
        <p:spPr bwMode="auto">
          <a:xfrm>
            <a:off x="4680012" y="2985084"/>
            <a:ext cx="79208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Connecteur droit avec flèche 51"/>
          <p:cNvCxnSpPr>
            <a:endCxn id="6" idx="3"/>
          </p:cNvCxnSpPr>
          <p:nvPr/>
        </p:nvCxnSpPr>
        <p:spPr bwMode="auto">
          <a:xfrm flipH="1">
            <a:off x="3887924" y="2985331"/>
            <a:ext cx="792088" cy="87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440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Scrum</a:t>
            </a:r>
            <a:r>
              <a:rPr lang="fr-FR" dirty="0"/>
              <a:t> est un « cadre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Scrum</a:t>
            </a:r>
            <a:r>
              <a:rPr lang="fr-FR" dirty="0" smtClean="0"/>
              <a:t> est un ensemble de règles intelligemment agencées permettant de gérer un projet plus efficacement que les méthodes traditionnelles</a:t>
            </a:r>
          </a:p>
          <a:p>
            <a:r>
              <a:rPr lang="fr-FR" dirty="0" smtClean="0"/>
              <a:t>La notion de « Terminer » est une notion très forte qui conditionne la réussite du projet</a:t>
            </a:r>
          </a:p>
          <a:p>
            <a:r>
              <a:rPr lang="fr-FR" dirty="0" err="1" smtClean="0"/>
              <a:t>Scrum</a:t>
            </a:r>
            <a:r>
              <a:rPr lang="fr-FR" dirty="0" smtClean="0"/>
              <a:t> ne préconise aucune pratique pour obtenir cette notion de « Terminé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6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diagramme </a:t>
            </a:r>
            <a:r>
              <a:rPr lang="fr-FR" dirty="0" err="1" smtClean="0"/>
              <a:t>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050" name="Picture 2" descr="http://epf.eclipse.org/wikis/scrum/Scrum/guidances/supportingmaterials/resources/ScrumLargeLabel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6"/>
          <a:stretch/>
        </p:blipFill>
        <p:spPr bwMode="auto">
          <a:xfrm>
            <a:off x="683568" y="1461250"/>
            <a:ext cx="7610475" cy="342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718591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/>
              <a:t>Egalement appelé « Le bonhomme de neige »</a:t>
            </a:r>
          </a:p>
        </p:txBody>
      </p:sp>
    </p:spTree>
    <p:extLst>
      <p:ext uri="{BB962C8B-B14F-4D97-AF65-F5344CB8AC3E}">
        <p14:creationId xmlns:p14="http://schemas.microsoft.com/office/powerpoint/2010/main" val="2949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Responsabilités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124744"/>
            <a:ext cx="2736304" cy="4895056"/>
          </a:xfrm>
        </p:spPr>
        <p:txBody>
          <a:bodyPr/>
          <a:lstStyle/>
          <a:p>
            <a:r>
              <a:rPr lang="fr-FR" dirty="0" smtClean="0"/>
              <a:t>Product </a:t>
            </a:r>
            <a:r>
              <a:rPr lang="fr-FR" dirty="0" err="1" smtClean="0"/>
              <a:t>Owner</a:t>
            </a:r>
            <a:endParaRPr lang="fr-FR" dirty="0" smtClean="0"/>
          </a:p>
          <a:p>
            <a:pPr lvl="1"/>
            <a:r>
              <a:rPr lang="fr-FR" dirty="0" smtClean="0"/>
              <a:t>Définit le produit</a:t>
            </a:r>
          </a:p>
          <a:p>
            <a:pPr lvl="1"/>
            <a:r>
              <a:rPr lang="fr-FR" dirty="0" smtClean="0"/>
              <a:t>Partage la vision produit</a:t>
            </a:r>
          </a:p>
          <a:p>
            <a:pPr lvl="1"/>
            <a:r>
              <a:rPr lang="fr-FR" dirty="0" smtClean="0"/>
              <a:t>Définit les priorités</a:t>
            </a:r>
          </a:p>
          <a:p>
            <a:pPr lvl="1"/>
            <a:r>
              <a:rPr lang="fr-FR" dirty="0" smtClean="0"/>
              <a:t>Collabore avec l’équipe</a:t>
            </a:r>
          </a:p>
          <a:p>
            <a:pPr lvl="1"/>
            <a:r>
              <a:rPr lang="fr-FR" dirty="0" smtClean="0"/>
              <a:t>Collecte et priorise les feedbacks</a:t>
            </a:r>
          </a:p>
          <a:p>
            <a:pPr lvl="1"/>
            <a:r>
              <a:rPr lang="fr-FR" dirty="0" smtClean="0"/>
              <a:t>Décide quand et quoi livrer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09DBF-41ED-46B1-9252-AB3FDAE9244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131840" y="1124744"/>
            <a:ext cx="2736304" cy="48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 3" pitchFamily="18" charset="2"/>
              <a:buChar char="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 3" pitchFamily="18" charset="2"/>
              <a:buChar char="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accent2">
                    <a:lumMod val="75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err="1" smtClean="0"/>
              <a:t>Scrum</a:t>
            </a:r>
            <a:r>
              <a:rPr lang="fr-FR" kern="0" dirty="0" smtClean="0"/>
              <a:t> Master</a:t>
            </a:r>
          </a:p>
          <a:p>
            <a:pPr lvl="1"/>
            <a:r>
              <a:rPr lang="fr-FR" kern="0" dirty="0" smtClean="0"/>
              <a:t>Facilite le travail de tous</a:t>
            </a:r>
          </a:p>
          <a:p>
            <a:pPr lvl="1"/>
            <a:r>
              <a:rPr lang="fr-FR" kern="0" dirty="0" smtClean="0"/>
              <a:t>Protège l’équipe des interruptions</a:t>
            </a:r>
          </a:p>
          <a:p>
            <a:pPr lvl="1"/>
            <a:r>
              <a:rPr lang="fr-FR" kern="0" dirty="0" smtClean="0"/>
              <a:t>Assure l’élimination des obstacles</a:t>
            </a:r>
          </a:p>
          <a:p>
            <a:pPr lvl="1"/>
            <a:r>
              <a:rPr lang="fr-FR" kern="0" dirty="0" smtClean="0"/>
              <a:t>Champion de la méthode</a:t>
            </a:r>
          </a:p>
          <a:p>
            <a:pPr lvl="1"/>
            <a:r>
              <a:rPr lang="fr-FR" kern="0" dirty="0" smtClean="0"/>
              <a:t>Cherche des pistes d’amélioration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012160" y="1124744"/>
            <a:ext cx="2880320" cy="489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Wingdings 3" pitchFamily="18" charset="2"/>
              <a:buChar char="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3651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50000"/>
                </a:schemeClr>
              </a:buClr>
              <a:buSzPct val="100000"/>
              <a:buFont typeface="Wingdings 3" pitchFamily="18" charset="2"/>
              <a:buChar char="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  <a:defRPr sz="1600">
                <a:solidFill>
                  <a:schemeClr val="accent2">
                    <a:lumMod val="75000"/>
                  </a:schemeClr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Equipier</a:t>
            </a:r>
          </a:p>
          <a:p>
            <a:pPr lvl="1"/>
            <a:r>
              <a:rPr lang="fr-FR" kern="0" dirty="0" smtClean="0"/>
              <a:t>Petit groupe de 7±2</a:t>
            </a:r>
          </a:p>
          <a:p>
            <a:pPr lvl="1"/>
            <a:r>
              <a:rPr lang="fr-FR" kern="0" dirty="0" smtClean="0"/>
              <a:t>Engagement au niveau de l’équipe</a:t>
            </a:r>
          </a:p>
          <a:p>
            <a:pPr lvl="1"/>
            <a:r>
              <a:rPr lang="fr-FR" kern="0" dirty="0" smtClean="0"/>
              <a:t>Auto-organisée pour atteindre l’objectif</a:t>
            </a:r>
          </a:p>
          <a:p>
            <a:pPr lvl="1"/>
            <a:r>
              <a:rPr lang="fr-FR" kern="0" dirty="0" smtClean="0"/>
              <a:t>Produit et délivre de la qualité</a:t>
            </a:r>
          </a:p>
          <a:p>
            <a:pPr lvl="1"/>
            <a:r>
              <a:rPr lang="fr-FR" kern="0" dirty="0" err="1" smtClean="0"/>
              <a:t>Pluridisciplina-rité</a:t>
            </a:r>
            <a:r>
              <a:rPr lang="fr-FR" kern="0" dirty="0" smtClean="0"/>
              <a:t> des acteurs</a:t>
            </a:r>
          </a:p>
        </p:txBody>
      </p:sp>
    </p:spTree>
    <p:extLst>
      <p:ext uri="{BB962C8B-B14F-4D97-AF65-F5344CB8AC3E}">
        <p14:creationId xmlns:p14="http://schemas.microsoft.com/office/powerpoint/2010/main" val="3355235101"/>
      </p:ext>
    </p:extLst>
  </p:cSld>
  <p:clrMapOvr>
    <a:masterClrMapping/>
  </p:clrMapOvr>
</p:sld>
</file>

<file path=ppt/theme/theme1.xml><?xml version="1.0" encoding="utf-8"?>
<a:theme xmlns:a="http://schemas.openxmlformats.org/drawingml/2006/main" name="Réunion de lancement projet réécriture 2011-09-15">
  <a:themeElements>
    <a:clrScheme name="Béa">
      <a:dk1>
        <a:srgbClr val="000000"/>
      </a:dk1>
      <a:lt1>
        <a:srgbClr val="FFFFFF"/>
      </a:lt1>
      <a:dk2>
        <a:srgbClr val="AC0000"/>
      </a:dk2>
      <a:lt2>
        <a:srgbClr val="808080"/>
      </a:lt2>
      <a:accent1>
        <a:srgbClr val="7030A0"/>
      </a:accent1>
      <a:accent2>
        <a:srgbClr val="333399"/>
      </a:accent2>
      <a:accent3>
        <a:srgbClr val="666633"/>
      </a:accent3>
      <a:accent4>
        <a:srgbClr val="009999"/>
      </a:accent4>
      <a:accent5>
        <a:srgbClr val="FF9900"/>
      </a:accent5>
      <a:accent6>
        <a:srgbClr val="0066CC"/>
      </a:accent6>
      <a:hlink>
        <a:srgbClr val="009999"/>
      </a:hlink>
      <a:folHlink>
        <a:srgbClr val="00B0F0"/>
      </a:folHlink>
    </a:clrScheme>
    <a:fontScheme name="Copie de modele 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rgbClr val="0066CC">
                <a:tint val="66000"/>
                <a:satMod val="160000"/>
              </a:srgbClr>
            </a:gs>
            <a:gs pos="50000">
              <a:srgbClr val="0066CC">
                <a:tint val="44500"/>
                <a:satMod val="160000"/>
              </a:srgbClr>
            </a:gs>
            <a:gs pos="100000">
              <a:srgbClr val="0066CC">
                <a:tint val="23500"/>
                <a:satMod val="160000"/>
              </a:srgbClr>
            </a:gs>
          </a:gsLst>
          <a:lin ang="2700000" scaled="1"/>
          <a:tileRect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6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/>
        </a:defPPr>
      </a:lstStyle>
    </a:txDef>
  </a:objectDefaults>
  <a:extraClrSchemeLst>
    <a:extraClrScheme>
      <a:clrScheme name="Copie de modele 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e de modele 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e de modele 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e de modele 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e de modele 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pie de modele 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pie de modele 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Réunion de lancement projet réécriture 2011-09-15</Template>
  <TotalTime>26558</TotalTime>
  <Words>1464</Words>
  <Application>Microsoft Office PowerPoint</Application>
  <PresentationFormat>Affichage à l'écran (4:3)</PresentationFormat>
  <Paragraphs>307</Paragraphs>
  <Slides>34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  <vt:variant>
        <vt:lpstr>Diaporamas personnalisés</vt:lpstr>
      </vt:variant>
      <vt:variant>
        <vt:i4>1</vt:i4>
      </vt:variant>
    </vt:vector>
  </HeadingPairs>
  <TitlesOfParts>
    <vt:vector size="36" baseType="lpstr">
      <vt:lpstr>Réunion de lancement projet réécriture 2011-09-15</vt:lpstr>
      <vt:lpstr>Méthode Scrum</vt:lpstr>
      <vt:lpstr>Suivi des versions</vt:lpstr>
      <vt:lpstr>Principes Agiles</vt:lpstr>
      <vt:lpstr>La méthode Agile</vt:lpstr>
      <vt:lpstr>Ce que Scrum est</vt:lpstr>
      <vt:lpstr>Scrum est un « cadre »</vt:lpstr>
      <vt:lpstr>Scrum est un « cadre »</vt:lpstr>
      <vt:lpstr>Le diagramme Scrum</vt:lpstr>
      <vt:lpstr>Responsabilités</vt:lpstr>
      <vt:lpstr>Responsabilité de l’équipe</vt:lpstr>
      <vt:lpstr>Mémo INVEST pour une User Story</vt:lpstr>
      <vt:lpstr>Estimation agile</vt:lpstr>
      <vt:lpstr>Poker Planning</vt:lpstr>
      <vt:lpstr>Une itération : pourquoi une durée fixe ?</vt:lpstr>
      <vt:lpstr>Scrum a 2 états stables</vt:lpstr>
      <vt:lpstr>Définition de Terminé</vt:lpstr>
      <vt:lpstr>Pourquoi TERMINER ?</vt:lpstr>
      <vt:lpstr>Règle d’or</vt:lpstr>
      <vt:lpstr>Sprint Planning Meeting</vt:lpstr>
      <vt:lpstr>Daily Stand Up</vt:lpstr>
      <vt:lpstr>Stand up en pratique</vt:lpstr>
      <vt:lpstr>Stand Up en résumé</vt:lpstr>
      <vt:lpstr>Stand Up : erreurs fréquentes</vt:lpstr>
      <vt:lpstr>Stand Up : objectif principal</vt:lpstr>
      <vt:lpstr>Clôture de l’itération</vt:lpstr>
      <vt:lpstr>La Démo</vt:lpstr>
      <vt:lpstr>Démo : mode opératoire &amp; objectifs</vt:lpstr>
      <vt:lpstr>Rétrospective</vt:lpstr>
      <vt:lpstr>Rétro : collecter des informations</vt:lpstr>
      <vt:lpstr>Rétro : ordonner les informations</vt:lpstr>
      <vt:lpstr>Rétro : générer une discussion</vt:lpstr>
      <vt:lpstr>Rétro : décider d’une action</vt:lpstr>
      <vt:lpstr>Rétro : les recommandations</vt:lpstr>
      <vt:lpstr>Conclusion</vt:lpstr>
      <vt:lpstr>Schéma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réécriture du SI</dc:title>
  <dc:creator>Lionel DEFOUR</dc:creator>
  <cp:lastModifiedBy>Irène Rives</cp:lastModifiedBy>
  <cp:revision>2195</cp:revision>
  <cp:lastPrinted>2013-09-10T08:58:11Z</cp:lastPrinted>
  <dcterms:created xsi:type="dcterms:W3CDTF">2011-09-06T07:36:32Z</dcterms:created>
  <dcterms:modified xsi:type="dcterms:W3CDTF">2015-06-30T09:01:54Z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