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
      <p:font typeface="Nunito"/>
      <p:regular r:id="rId20"/>
      <p:bold r:id="rId21"/>
      <p:italic r:id="rId22"/>
      <p:boldItalic r:id="rId23"/>
    </p:embeddedFont>
    <p:embeddedFont>
      <p:font typeface="Maven Pro"/>
      <p:regular r:id="rId24"/>
      <p:bold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regular.fntdata"/><Relationship Id="rId25" Type="http://schemas.openxmlformats.org/officeDocument/2006/relationships/font" Target="fonts/MavenPro-bold.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erriweather-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62c0bc7b3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62c0bc7b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62c0bc7b3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62c0bc7b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AND_BODY_1">
    <p:spTree>
      <p:nvGrpSpPr>
        <p:cNvPr id="60" name="Shape 60"/>
        <p:cNvGrpSpPr/>
        <p:nvPr/>
      </p:nvGrpSpPr>
      <p:grpSpPr>
        <a:xfrm>
          <a:off x="0" y="0"/>
          <a:ext cx="0" cy="0"/>
          <a:chOff x="0" y="0"/>
          <a:chExt cx="0" cy="0"/>
        </a:xfrm>
      </p:grpSpPr>
      <p:sp>
        <p:nvSpPr>
          <p:cNvPr id="61" name="Google Shape;61;p13"/>
          <p:cNvSpPr txBox="1"/>
          <p:nvPr>
            <p:ph type="title"/>
          </p:nvPr>
        </p:nvSpPr>
        <p:spPr>
          <a:xfrm>
            <a:off x="1303920" y="598680"/>
            <a:ext cx="7030200" cy="9990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62" name="Google Shape;62;p13"/>
          <p:cNvSpPr txBox="1"/>
          <p:nvPr>
            <p:ph idx="1" type="subTitle"/>
          </p:nvPr>
        </p:nvSpPr>
        <p:spPr>
          <a:xfrm>
            <a:off x="1303920" y="1990080"/>
            <a:ext cx="7030200" cy="25413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300"/>
              <a:buNone/>
              <a:defRPr/>
            </a:lvl1pPr>
            <a:lvl2pPr lvl="1" rtl="0" algn="l">
              <a:spcBef>
                <a:spcPts val="1200"/>
              </a:spcBef>
              <a:spcAft>
                <a:spcPts val="0"/>
              </a:spcAft>
              <a:buSzPts val="1100"/>
              <a:buNone/>
              <a:defRPr/>
            </a:lvl2pPr>
            <a:lvl3pPr lvl="2" rtl="0" algn="l">
              <a:spcBef>
                <a:spcPts val="1200"/>
              </a:spcBef>
              <a:spcAft>
                <a:spcPts val="0"/>
              </a:spcAft>
              <a:buSzPts val="1100"/>
              <a:buNone/>
              <a:defRPr/>
            </a:lvl3pPr>
            <a:lvl4pPr lvl="3" rtl="0" algn="l">
              <a:spcBef>
                <a:spcPts val="1200"/>
              </a:spcBef>
              <a:spcAft>
                <a:spcPts val="0"/>
              </a:spcAft>
              <a:buSzPts val="1100"/>
              <a:buNone/>
              <a:defRPr/>
            </a:lvl4pPr>
            <a:lvl5pPr lvl="4" rtl="0" algn="l">
              <a:spcBef>
                <a:spcPts val="1200"/>
              </a:spcBef>
              <a:spcAft>
                <a:spcPts val="0"/>
              </a:spcAft>
              <a:buSzPts val="1100"/>
              <a:buNone/>
              <a:defRPr/>
            </a:lvl5pPr>
            <a:lvl6pPr lvl="5" rtl="0" algn="l">
              <a:spcBef>
                <a:spcPts val="1200"/>
              </a:spcBef>
              <a:spcAft>
                <a:spcPts val="0"/>
              </a:spcAft>
              <a:buSzPts val="1100"/>
              <a:buNone/>
              <a:defRPr/>
            </a:lvl6pPr>
            <a:lvl7pPr lvl="6" rtl="0" algn="l">
              <a:spcBef>
                <a:spcPts val="1200"/>
              </a:spcBef>
              <a:spcAft>
                <a:spcPts val="0"/>
              </a:spcAft>
              <a:buSzPts val="1100"/>
              <a:buNone/>
              <a:defRPr/>
            </a:lvl7pPr>
            <a:lvl8pPr lvl="7" rtl="0" algn="l">
              <a:spcBef>
                <a:spcPts val="1200"/>
              </a:spcBef>
              <a:spcAft>
                <a:spcPts val="0"/>
              </a:spcAft>
              <a:buSzPts val="1100"/>
              <a:buNone/>
              <a:defRPr/>
            </a:lvl8pPr>
            <a:lvl9pPr lvl="8" rtl="0" algn="l">
              <a:spcBef>
                <a:spcPts val="1200"/>
              </a:spcBef>
              <a:spcAft>
                <a:spcPts val="120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3" name="Shape 63"/>
        <p:cNvGrpSpPr/>
        <p:nvPr/>
      </p:nvGrpSpPr>
      <p:grpSpPr>
        <a:xfrm>
          <a:off x="0" y="0"/>
          <a:ext cx="0" cy="0"/>
          <a:chOff x="0" y="0"/>
          <a:chExt cx="0" cy="0"/>
        </a:xfrm>
      </p:grpSpPr>
      <p:sp>
        <p:nvSpPr>
          <p:cNvPr id="64" name="Google Shape;64;p14"/>
          <p:cNvSpPr txBox="1"/>
          <p:nvPr>
            <p:ph type="title"/>
          </p:nvPr>
        </p:nvSpPr>
        <p:spPr>
          <a:xfrm>
            <a:off x="1303920" y="598680"/>
            <a:ext cx="7030200" cy="9990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65" name="Google Shape;65;p14"/>
          <p:cNvSpPr txBox="1"/>
          <p:nvPr>
            <p:ph idx="1" type="body"/>
          </p:nvPr>
        </p:nvSpPr>
        <p:spPr>
          <a:xfrm>
            <a:off x="1303920" y="1990080"/>
            <a:ext cx="7030200" cy="25413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300"/>
              <a:buNone/>
              <a:defRPr/>
            </a:lvl1pPr>
            <a:lvl2pPr indent="-228600" lvl="1" marL="914400" rtl="0" algn="l">
              <a:spcBef>
                <a:spcPts val="1200"/>
              </a:spcBef>
              <a:spcAft>
                <a:spcPts val="0"/>
              </a:spcAft>
              <a:buSzPts val="1100"/>
              <a:buNone/>
              <a:defRPr/>
            </a:lvl2pPr>
            <a:lvl3pPr indent="-228600" lvl="2" marL="1371600" rtl="0" algn="l">
              <a:spcBef>
                <a:spcPts val="1200"/>
              </a:spcBef>
              <a:spcAft>
                <a:spcPts val="0"/>
              </a:spcAft>
              <a:buSzPts val="1100"/>
              <a:buNone/>
              <a:defRPr/>
            </a:lvl3pPr>
            <a:lvl4pPr indent="-228600" lvl="3" marL="1828800" rtl="0" algn="l">
              <a:spcBef>
                <a:spcPts val="1200"/>
              </a:spcBef>
              <a:spcAft>
                <a:spcPts val="0"/>
              </a:spcAft>
              <a:buSzPts val="1100"/>
              <a:buNone/>
              <a:defRPr/>
            </a:lvl4pPr>
            <a:lvl5pPr indent="-228600" lvl="4" marL="2286000" rtl="0" algn="l">
              <a:spcBef>
                <a:spcPts val="1200"/>
              </a:spcBef>
              <a:spcAft>
                <a:spcPts val="0"/>
              </a:spcAft>
              <a:buSzPts val="1100"/>
              <a:buNone/>
              <a:defRPr/>
            </a:lvl5pPr>
            <a:lvl6pPr indent="-228600" lvl="5" marL="2743200" rtl="0" algn="l">
              <a:spcBef>
                <a:spcPts val="1200"/>
              </a:spcBef>
              <a:spcAft>
                <a:spcPts val="0"/>
              </a:spcAft>
              <a:buSzPts val="1100"/>
              <a:buNone/>
              <a:defRPr/>
            </a:lvl6pPr>
            <a:lvl7pPr indent="-228600" lvl="6" marL="3200400" rtl="0" algn="l">
              <a:spcBef>
                <a:spcPts val="1200"/>
              </a:spcBef>
              <a:spcAft>
                <a:spcPts val="0"/>
              </a:spcAft>
              <a:buSzPts val="1100"/>
              <a:buNone/>
              <a:defRPr/>
            </a:lvl7pPr>
            <a:lvl8pPr indent="-228600" lvl="7" marL="3657600" rtl="0" algn="l">
              <a:spcBef>
                <a:spcPts val="1200"/>
              </a:spcBef>
              <a:spcAft>
                <a:spcPts val="0"/>
              </a:spcAft>
              <a:buSzPts val="1100"/>
              <a:buNone/>
              <a:defRPr/>
            </a:lvl8pPr>
            <a:lvl9pPr indent="-228600" lvl="8" marL="4114800" rtl="0" algn="l">
              <a:spcBef>
                <a:spcPts val="1200"/>
              </a:spcBef>
              <a:spcAft>
                <a:spcPts val="120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824040" y="1613880"/>
            <a:ext cx="4255200" cy="187272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 sz="3600" u="none" cap="none" strike="noStrike">
                <a:solidFill>
                  <a:srgbClr val="FFFFFF"/>
                </a:solidFill>
                <a:latin typeface="Maven Pro"/>
                <a:ea typeface="Maven Pro"/>
                <a:cs typeface="Maven Pro"/>
                <a:sym typeface="Maven Pro"/>
              </a:rPr>
              <a:t>Big Data projects</a:t>
            </a:r>
            <a:endParaRPr b="0" i="0" sz="3600" u="none" cap="none" strike="noStrike">
              <a:solidFill>
                <a:srgbClr val="000000"/>
              </a:solidFill>
              <a:latin typeface="Arial"/>
              <a:ea typeface="Arial"/>
              <a:cs typeface="Arial"/>
              <a:sym typeface="Arial"/>
            </a:endParaRPr>
          </a:p>
        </p:txBody>
      </p:sp>
      <p:sp>
        <p:nvSpPr>
          <p:cNvPr id="71" name="Google Shape;71;p15"/>
          <p:cNvSpPr txBox="1"/>
          <p:nvPr/>
        </p:nvSpPr>
        <p:spPr>
          <a:xfrm>
            <a:off x="824040" y="3596400"/>
            <a:ext cx="4255200" cy="6951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600" u="none" cap="none" strike="noStrike">
                <a:solidFill>
                  <a:srgbClr val="FFFFFF"/>
                </a:solidFill>
                <a:latin typeface="Nunito"/>
                <a:ea typeface="Nunito"/>
                <a:cs typeface="Nunito"/>
                <a:sym typeface="Nunito"/>
              </a:rPr>
              <a:t>Uros Vukic</a:t>
            </a:r>
            <a:endParaRPr b="0" i="0" sz="1600" u="none" cap="none" strike="noStrike">
              <a:latin typeface="Arial"/>
              <a:ea typeface="Arial"/>
              <a:cs typeface="Arial"/>
              <a:sym typeface="Arial"/>
            </a:endParaRPr>
          </a:p>
        </p:txBody>
      </p:sp>
      <p:sp>
        <p:nvSpPr>
          <p:cNvPr id="72" name="Google Shape;72;p15"/>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Data </a:t>
            </a:r>
            <a:endParaRPr/>
          </a:p>
        </p:txBody>
      </p:sp>
      <p:sp>
        <p:nvSpPr>
          <p:cNvPr id="73" name="Google Shape;73;p15"/>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Sreten Šikuljak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1303920" y="598680"/>
            <a:ext cx="7030200" cy="999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a:solidFill>
                  <a:srgbClr val="424242"/>
                </a:solidFill>
                <a:latin typeface="Maven Pro"/>
                <a:ea typeface="Maven Pro"/>
                <a:cs typeface="Maven Pro"/>
                <a:sym typeface="Maven Pro"/>
              </a:rPr>
              <a:t>Project 2 - Spark stream processing</a:t>
            </a:r>
            <a:endParaRPr/>
          </a:p>
        </p:txBody>
      </p:sp>
      <p:sp>
        <p:nvSpPr>
          <p:cNvPr id="127" name="Google Shape;127;p24"/>
          <p:cNvSpPr txBox="1"/>
          <p:nvPr>
            <p:ph idx="1" type="body"/>
          </p:nvPr>
        </p:nvSpPr>
        <p:spPr>
          <a:xfrm>
            <a:off x="1303920" y="1990080"/>
            <a:ext cx="7030200" cy="2541300"/>
          </a:xfrm>
          <a:prstGeom prst="rect">
            <a:avLst/>
          </a:prstGeom>
        </p:spPr>
        <p:txBody>
          <a:bodyPr anchorCtr="0" anchor="t" bIns="0" lIns="0" spcFirstLastPara="1" rIns="0" wrap="square" tIns="0">
            <a:normAutofit/>
          </a:bodyPr>
          <a:lstStyle/>
          <a:p>
            <a:pPr indent="-310680" lvl="0" marL="457200" rtl="0" algn="l">
              <a:spcBef>
                <a:spcPts val="1599"/>
              </a:spcBef>
              <a:spcAft>
                <a:spcPts val="0"/>
              </a:spcAft>
              <a:buClr>
                <a:srgbClr val="424242"/>
              </a:buClr>
              <a:buSzPts val="1300"/>
              <a:buFont typeface="Nunito"/>
              <a:buChar char="●"/>
            </a:pPr>
            <a:r>
              <a:rPr lang="en">
                <a:solidFill>
                  <a:srgbClr val="424242"/>
                </a:solidFill>
                <a:latin typeface="Nunito"/>
                <a:ea typeface="Nunito"/>
                <a:cs typeface="Nunito"/>
                <a:sym typeface="Nunito"/>
              </a:rPr>
              <a:t>City with most accident in given time window, and saves that value in cities_with_most_accidents Cassandra table</a:t>
            </a:r>
            <a:endParaRPr>
              <a:solidFill>
                <a:srgbClr val="000000"/>
              </a:solidFill>
              <a:latin typeface="Arial"/>
              <a:ea typeface="Arial"/>
              <a:cs typeface="Arial"/>
              <a:sym typeface="Arial"/>
            </a:endParaRPr>
          </a:p>
          <a:p>
            <a:pPr indent="-310680" lvl="0" marL="457200" rtl="0" algn="l">
              <a:spcBef>
                <a:spcPts val="0"/>
              </a:spcBef>
              <a:spcAft>
                <a:spcPts val="0"/>
              </a:spcAft>
              <a:buClr>
                <a:srgbClr val="424242"/>
              </a:buClr>
              <a:buSzPts val="1300"/>
              <a:buFont typeface="Nunito"/>
              <a:buChar char="●"/>
            </a:pPr>
            <a:r>
              <a:rPr lang="en">
                <a:solidFill>
                  <a:srgbClr val="424242"/>
                </a:solidFill>
                <a:latin typeface="Nunito"/>
                <a:ea typeface="Nunito"/>
                <a:cs typeface="Nunito"/>
                <a:sym typeface="Nunito"/>
              </a:rPr>
              <a:t>Maximum and minimum of accident duration, average duration of accident and accident count for given city and time window, results are saved in duration_statistic Cassandra table</a:t>
            </a:r>
            <a:endParaRPr>
              <a:solidFill>
                <a:srgbClr val="424242"/>
              </a:solidFill>
              <a:latin typeface="Nunito"/>
              <a:ea typeface="Nunito"/>
              <a:cs typeface="Nunito"/>
              <a:sym typeface="Nunito"/>
            </a:endParaRPr>
          </a:p>
          <a:p>
            <a:pPr indent="-317030" lvl="0" marL="457200" rtl="0" algn="l">
              <a:spcBef>
                <a:spcPts val="0"/>
              </a:spcBef>
              <a:spcAft>
                <a:spcPts val="0"/>
              </a:spcAft>
              <a:buClr>
                <a:srgbClr val="424242"/>
              </a:buClr>
              <a:buSzPts val="1400"/>
              <a:buFont typeface="Nunito"/>
              <a:buChar char="●"/>
            </a:pPr>
            <a:r>
              <a:rPr lang="en">
                <a:solidFill>
                  <a:srgbClr val="424242"/>
                </a:solidFill>
                <a:latin typeface="Nunito"/>
                <a:ea typeface="Nunito"/>
                <a:cs typeface="Nunito"/>
                <a:sym typeface="Nunito"/>
              </a:rPr>
              <a:t>Counts accidents on junctions, traffic signals, and roundabouts in a given time window. Statistics are then calculated and stored in the poi_statistics in Cassandra table</a:t>
            </a:r>
            <a:endParaRPr>
              <a:solidFill>
                <a:srgbClr val="42424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nvSpPr>
        <p:spPr>
          <a:xfrm>
            <a:off x="1303920" y="598680"/>
            <a:ext cx="7030080" cy="9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800" u="none" cap="none" strike="noStrike">
                <a:solidFill>
                  <a:srgbClr val="424242"/>
                </a:solidFill>
                <a:latin typeface="Maven Pro"/>
                <a:ea typeface="Maven Pro"/>
                <a:cs typeface="Maven Pro"/>
                <a:sym typeface="Maven Pro"/>
              </a:rPr>
              <a:t>Project 3 - Spark ML</a:t>
            </a:r>
            <a:endParaRPr b="0" i="0" sz="2800" u="none" cap="none" strike="noStrike">
              <a:solidFill>
                <a:srgbClr val="000000"/>
              </a:solidFill>
              <a:latin typeface="Arial"/>
              <a:ea typeface="Arial"/>
              <a:cs typeface="Arial"/>
              <a:sym typeface="Arial"/>
            </a:endParaRPr>
          </a:p>
        </p:txBody>
      </p:sp>
      <p:sp>
        <p:nvSpPr>
          <p:cNvPr id="133" name="Google Shape;133;p25"/>
          <p:cNvSpPr txBox="1"/>
          <p:nvPr/>
        </p:nvSpPr>
        <p:spPr>
          <a:xfrm>
            <a:off x="1303920" y="1990080"/>
            <a:ext cx="7030080" cy="254124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 sz="1300" u="none" cap="none" strike="noStrike">
                <a:solidFill>
                  <a:srgbClr val="424242"/>
                </a:solidFill>
                <a:latin typeface="Nunito"/>
                <a:ea typeface="Nunito"/>
                <a:cs typeface="Nunito"/>
                <a:sym typeface="Nunito"/>
              </a:rPr>
              <a:t>Project 3 also consists of 2 applications: batch-model-training and stream-classification</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 sz="1300" u="none" cap="none" strike="noStrike">
                <a:solidFill>
                  <a:srgbClr val="424242"/>
                </a:solidFill>
                <a:latin typeface="Nunito"/>
                <a:ea typeface="Nunito"/>
                <a:cs typeface="Nunito"/>
                <a:sym typeface="Nunito"/>
              </a:rPr>
              <a:t>batch-model-training is app for training ML model for predicting severity of accident (classification) depending on accident location, weather condition during accident, distance of accident and description. Two models were tested - nlp logistic regression model based on description and random forest model. Models are saved on HDFS along with </a:t>
            </a:r>
            <a:r>
              <a:rPr lang="en" sz="1300">
                <a:solidFill>
                  <a:srgbClr val="424242"/>
                </a:solidFill>
                <a:latin typeface="Nunito"/>
                <a:ea typeface="Nunito"/>
                <a:cs typeface="Nunito"/>
                <a:sym typeface="Nunito"/>
              </a:rPr>
              <a:t>pipeline </a:t>
            </a:r>
            <a:r>
              <a:rPr b="0" i="0" lang="en" sz="1300" u="none" cap="none" strike="noStrike">
                <a:solidFill>
                  <a:srgbClr val="424242"/>
                </a:solidFill>
                <a:latin typeface="Nunito"/>
                <a:ea typeface="Nunito"/>
                <a:cs typeface="Nunito"/>
                <a:sym typeface="Nunito"/>
              </a:rPr>
              <a:t>objects that preprocess data before feeding it the model</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 sz="1300" u="none" cap="none" strike="noStrike">
                <a:solidFill>
                  <a:srgbClr val="424242"/>
                </a:solidFill>
                <a:latin typeface="Nunito"/>
                <a:ea typeface="Nunito"/>
                <a:cs typeface="Nunito"/>
                <a:sym typeface="Nunito"/>
              </a:rPr>
              <a:t>stream-classification is application that loads models and preprocessing objects from HDFS and feeds published data from “accidents” Kafka stream to the model and displays the results</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1303920" y="598680"/>
            <a:ext cx="7030080" cy="9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800" u="none" cap="none" strike="noStrike">
                <a:solidFill>
                  <a:srgbClr val="424242"/>
                </a:solidFill>
                <a:latin typeface="Maven Pro"/>
                <a:ea typeface="Maven Pro"/>
                <a:cs typeface="Maven Pro"/>
                <a:sym typeface="Maven Pro"/>
              </a:rPr>
              <a:t>Setup</a:t>
            </a:r>
            <a:endParaRPr b="0" i="0" sz="2800" u="none" cap="none" strike="noStrike">
              <a:solidFill>
                <a:srgbClr val="000000"/>
              </a:solidFill>
              <a:latin typeface="Arial"/>
              <a:ea typeface="Arial"/>
              <a:cs typeface="Arial"/>
              <a:sym typeface="Arial"/>
            </a:endParaRPr>
          </a:p>
        </p:txBody>
      </p:sp>
      <p:sp>
        <p:nvSpPr>
          <p:cNvPr id="79" name="Google Shape;79;p16"/>
          <p:cNvSpPr txBox="1"/>
          <p:nvPr/>
        </p:nvSpPr>
        <p:spPr>
          <a:xfrm>
            <a:off x="1303920" y="1990080"/>
            <a:ext cx="7030080" cy="254124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 sz="1300" u="none" cap="none" strike="noStrike">
                <a:solidFill>
                  <a:srgbClr val="424242"/>
                </a:solidFill>
                <a:latin typeface="Nunito"/>
                <a:ea typeface="Nunito"/>
                <a:cs typeface="Nunito"/>
                <a:sym typeface="Nunito"/>
              </a:rPr>
              <a:t>All 3 projects were developed using docker and docker compose</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 sz="1300" u="none" cap="none" strike="noStrike">
                <a:solidFill>
                  <a:srgbClr val="424242"/>
                </a:solidFill>
                <a:latin typeface="Nunito"/>
                <a:ea typeface="Nunito"/>
                <a:cs typeface="Nunito"/>
                <a:sym typeface="Nunito"/>
              </a:rPr>
              <a:t>Big Data Europe (https://hub.docker.com/u/bde2020) containers were used for hadoop and spark instances and also for application deployment container</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 sz="1300" u="none" cap="none" strike="noStrike">
                <a:solidFill>
                  <a:srgbClr val="424242"/>
                </a:solidFill>
                <a:latin typeface="Nunito"/>
                <a:ea typeface="Nunito"/>
                <a:cs typeface="Nunito"/>
                <a:sym typeface="Nunito"/>
              </a:rPr>
              <a:t>For kafka and zookeeper instances wurstmeister (https://hub.docker.com/u/wurstmeister) containers were used</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 sz="1300" u="none" cap="none" strike="noStrike">
                <a:solidFill>
                  <a:srgbClr val="424242"/>
                </a:solidFill>
                <a:latin typeface="Nunito"/>
                <a:ea typeface="Nunito"/>
                <a:cs typeface="Nunito"/>
                <a:sym typeface="Nunito"/>
              </a:rPr>
              <a:t>For Cassandra official docker image was used</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1303920" y="598680"/>
            <a:ext cx="7030080" cy="9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800" u="none" cap="none" strike="noStrike">
                <a:solidFill>
                  <a:srgbClr val="424242"/>
                </a:solidFill>
                <a:latin typeface="Maven Pro"/>
                <a:ea typeface="Maven Pro"/>
                <a:cs typeface="Maven Pro"/>
                <a:sym typeface="Maven Pro"/>
              </a:rPr>
              <a:t>Setup - Docker-compose files</a:t>
            </a:r>
            <a:endParaRPr b="0" i="0" sz="2800" u="none" cap="none" strike="noStrike">
              <a:solidFill>
                <a:srgbClr val="000000"/>
              </a:solidFill>
              <a:latin typeface="Arial"/>
              <a:ea typeface="Arial"/>
              <a:cs typeface="Arial"/>
              <a:sym typeface="Arial"/>
            </a:endParaRPr>
          </a:p>
        </p:txBody>
      </p:sp>
      <p:sp>
        <p:nvSpPr>
          <p:cNvPr id="85" name="Google Shape;85;p17"/>
          <p:cNvSpPr txBox="1"/>
          <p:nvPr/>
        </p:nvSpPr>
        <p:spPr>
          <a:xfrm>
            <a:off x="1303920" y="1990080"/>
            <a:ext cx="7030080" cy="254124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 sz="1300" u="none" cap="none" strike="noStrike">
                <a:solidFill>
                  <a:srgbClr val="424242"/>
                </a:solidFill>
                <a:latin typeface="Nunito"/>
                <a:ea typeface="Nunito"/>
                <a:cs typeface="Nunito"/>
                <a:sym typeface="Nunito"/>
              </a:rPr>
              <a:t>docker-compose.yaml - contains configuration for hadoop nodes/components containers and spark master and consumer containers, run this docker-compose file before any other</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 sz="1300" u="none" cap="none" strike="noStrike">
                <a:solidFill>
                  <a:srgbClr val="424242"/>
                </a:solidFill>
                <a:latin typeface="Nunito"/>
                <a:ea typeface="Nunito"/>
                <a:cs typeface="Nunito"/>
                <a:sym typeface="Nunito"/>
              </a:rPr>
              <a:t>docker-compose-submit.yaml - runs deploy container for spark submit application</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 sz="1300" u="none" cap="none" strike="noStrike">
                <a:solidFill>
                  <a:srgbClr val="424242"/>
                </a:solidFill>
                <a:latin typeface="Nunito"/>
                <a:ea typeface="Nunito"/>
                <a:cs typeface="Nunito"/>
                <a:sym typeface="Nunito"/>
              </a:rPr>
              <a:t>docker-compose-streaming.yaml - runs zookeeper, kafka and cassandra containers, and also containers for spark streaming producer and spark streaming consumer applications</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nvSpPr>
        <p:spPr>
          <a:xfrm>
            <a:off x="1303920" y="598680"/>
            <a:ext cx="7030080" cy="9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800" u="none" cap="none" strike="noStrike">
                <a:solidFill>
                  <a:srgbClr val="424242"/>
                </a:solidFill>
                <a:latin typeface="Maven Pro"/>
                <a:ea typeface="Maven Pro"/>
                <a:cs typeface="Maven Pro"/>
                <a:sym typeface="Maven Pro"/>
              </a:rPr>
              <a:t>Setup - Docker-compose files</a:t>
            </a:r>
            <a:endParaRPr b="0" i="0" sz="2800" u="none" cap="none" strike="noStrike">
              <a:solidFill>
                <a:srgbClr val="000000"/>
              </a:solidFill>
              <a:latin typeface="Arial"/>
              <a:ea typeface="Arial"/>
              <a:cs typeface="Arial"/>
              <a:sym typeface="Arial"/>
            </a:endParaRPr>
          </a:p>
        </p:txBody>
      </p:sp>
      <p:sp>
        <p:nvSpPr>
          <p:cNvPr id="91" name="Google Shape;91;p18"/>
          <p:cNvSpPr txBox="1"/>
          <p:nvPr/>
        </p:nvSpPr>
        <p:spPr>
          <a:xfrm>
            <a:off x="1303920" y="1975230"/>
            <a:ext cx="7030200" cy="254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 sz="1300" u="none" cap="none" strike="noStrike">
                <a:solidFill>
                  <a:srgbClr val="424242"/>
                </a:solidFill>
                <a:latin typeface="Nunito"/>
                <a:ea typeface="Nunito"/>
                <a:cs typeface="Nunito"/>
                <a:sym typeface="Nunito"/>
              </a:rPr>
              <a:t>docker-compose-model-training.yaml - runs container for spark application for training supervised machine learning model</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 sz="1300" u="none" cap="none" strike="noStrike">
                <a:solidFill>
                  <a:srgbClr val="424242"/>
                </a:solidFill>
                <a:latin typeface="Nunito"/>
                <a:ea typeface="Nunito"/>
                <a:cs typeface="Nunito"/>
                <a:sym typeface="Nunito"/>
              </a:rPr>
              <a:t>docker-compose-stream-classification.yaml - runs zookeeper and kafka containers, and also spark stream producer and spark classification consumer applications</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1303920" y="598680"/>
            <a:ext cx="7030080" cy="9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800" u="none" cap="none" strike="noStrike">
                <a:solidFill>
                  <a:srgbClr val="424242"/>
                </a:solidFill>
                <a:latin typeface="Maven Pro"/>
                <a:ea typeface="Maven Pro"/>
                <a:cs typeface="Maven Pro"/>
                <a:sym typeface="Maven Pro"/>
              </a:rPr>
              <a:t>Dataset</a:t>
            </a:r>
            <a:endParaRPr b="0" i="0" sz="2800" u="none" cap="none" strike="noStrike">
              <a:solidFill>
                <a:srgbClr val="000000"/>
              </a:solidFill>
              <a:latin typeface="Arial"/>
              <a:ea typeface="Arial"/>
              <a:cs typeface="Arial"/>
              <a:sym typeface="Arial"/>
            </a:endParaRPr>
          </a:p>
        </p:txBody>
      </p:sp>
      <p:sp>
        <p:nvSpPr>
          <p:cNvPr id="97" name="Google Shape;97;p19"/>
          <p:cNvSpPr txBox="1"/>
          <p:nvPr/>
        </p:nvSpPr>
        <p:spPr>
          <a:xfrm>
            <a:off x="1303920" y="1990080"/>
            <a:ext cx="7030080" cy="254124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latin typeface="Nunito"/>
                <a:ea typeface="Nunito"/>
                <a:cs typeface="Nunito"/>
                <a:sym typeface="Nunito"/>
              </a:rPr>
              <a:t>Traffic accidents dataset was used which can be found on the following link (https://smoosavi.org/datasets/us_accidents). </a:t>
            </a:r>
            <a:endParaRPr sz="1300">
              <a:latin typeface="Nunito"/>
              <a:ea typeface="Nunito"/>
              <a:cs typeface="Nunito"/>
              <a:sym typeface="Nunito"/>
            </a:endParaRPr>
          </a:p>
          <a:p>
            <a:pPr indent="0" lvl="0" marL="0" rtl="0" algn="l">
              <a:lnSpc>
                <a:spcPct val="115000"/>
              </a:lnSpc>
              <a:spcBef>
                <a:spcPts val="0"/>
              </a:spcBef>
              <a:spcAft>
                <a:spcPts val="0"/>
              </a:spcAft>
              <a:buNone/>
            </a:pPr>
            <a:r>
              <a:t/>
            </a:r>
            <a:endParaRPr sz="1300">
              <a:latin typeface="Nunito"/>
              <a:ea typeface="Nunito"/>
              <a:cs typeface="Nunito"/>
              <a:sym typeface="Nunito"/>
            </a:endParaRPr>
          </a:p>
          <a:p>
            <a:pPr indent="0" lvl="0" marL="0" rtl="0" algn="l">
              <a:lnSpc>
                <a:spcPct val="115000"/>
              </a:lnSpc>
              <a:spcBef>
                <a:spcPts val="0"/>
              </a:spcBef>
              <a:spcAft>
                <a:spcPts val="0"/>
              </a:spcAft>
              <a:buNone/>
            </a:pPr>
            <a:r>
              <a:t/>
            </a:r>
            <a:endParaRPr sz="1300">
              <a:latin typeface="Nunito"/>
              <a:ea typeface="Nunito"/>
              <a:cs typeface="Nunito"/>
              <a:sym typeface="Nunito"/>
            </a:endParaRPr>
          </a:p>
          <a:p>
            <a:pPr indent="0" lvl="0" marL="0" rtl="0" algn="l">
              <a:lnSpc>
                <a:spcPct val="115000"/>
              </a:lnSpc>
              <a:spcBef>
                <a:spcPts val="0"/>
              </a:spcBef>
              <a:spcAft>
                <a:spcPts val="0"/>
              </a:spcAft>
              <a:buNone/>
            </a:pPr>
            <a:r>
              <a:rPr lang="en" sz="1300">
                <a:latin typeface="Nunito"/>
                <a:ea typeface="Nunito"/>
                <a:cs typeface="Nunito"/>
                <a:sym typeface="Nunito"/>
              </a:rPr>
              <a:t>Dataset contains around around 3 million traffic accidents, which covers 49 states of the contiguous United States. The data is continuously being collected from February 2016, using several data providers, including multiple APIs that provide streaming traffic event data.</a:t>
            </a:r>
            <a:endParaRPr sz="13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1303920" y="598680"/>
            <a:ext cx="7030200" cy="999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a:latin typeface="Maven Pro"/>
                <a:ea typeface="Maven Pro"/>
                <a:cs typeface="Maven Pro"/>
                <a:sym typeface="Maven Pro"/>
              </a:rPr>
              <a:t>Dataset</a:t>
            </a:r>
            <a:endParaRPr b="1">
              <a:latin typeface="Maven Pro"/>
              <a:ea typeface="Maven Pro"/>
              <a:cs typeface="Maven Pro"/>
              <a:sym typeface="Maven Pro"/>
            </a:endParaRPr>
          </a:p>
        </p:txBody>
      </p:sp>
      <p:sp>
        <p:nvSpPr>
          <p:cNvPr id="103" name="Google Shape;103;p20"/>
          <p:cNvSpPr txBox="1"/>
          <p:nvPr>
            <p:ph idx="1" type="body"/>
          </p:nvPr>
        </p:nvSpPr>
        <p:spPr>
          <a:xfrm>
            <a:off x="1303920" y="1990080"/>
            <a:ext cx="7030200" cy="2541300"/>
          </a:xfrm>
          <a:prstGeom prst="rect">
            <a:avLst/>
          </a:prstGeom>
        </p:spPr>
        <p:txBody>
          <a:bodyPr anchorCtr="0" anchor="t" bIns="0" lIns="0" spcFirstLastPara="1" rIns="0" wrap="square" tIns="0">
            <a:normAutofit/>
          </a:bodyPr>
          <a:lstStyle/>
          <a:p>
            <a:pPr indent="0" lvl="0" marL="0" rtl="0" algn="l">
              <a:lnSpc>
                <a:spcPct val="100000"/>
              </a:lnSpc>
              <a:spcBef>
                <a:spcPts val="0"/>
              </a:spcBef>
              <a:spcAft>
                <a:spcPts val="0"/>
              </a:spcAft>
              <a:buNone/>
            </a:pPr>
            <a:r>
              <a:rPr lang="en">
                <a:solidFill>
                  <a:srgbClr val="000000"/>
                </a:solidFill>
                <a:latin typeface="Nunito"/>
                <a:ea typeface="Nunito"/>
                <a:cs typeface="Nunito"/>
                <a:sym typeface="Nunito"/>
              </a:rPr>
              <a:t>Dataset contains 47 attributes denoting locations of accidents, duration of accidents, attributes describing location where accident has happen, weather information approximately in the time of event, notable Points of Interest.</a:t>
            </a:r>
            <a:endParaRPr>
              <a:solidFill>
                <a:srgbClr val="000000"/>
              </a:solidFill>
              <a:latin typeface="Nunito"/>
              <a:ea typeface="Nunito"/>
              <a:cs typeface="Nunito"/>
              <a:sym typeface="Nunito"/>
            </a:endParaRPr>
          </a:p>
          <a:p>
            <a:pPr indent="0" lvl="0" marL="0" rtl="0" algn="l">
              <a:lnSpc>
                <a:spcPct val="100000"/>
              </a:lnSpc>
              <a:spcBef>
                <a:spcPts val="0"/>
              </a:spcBef>
              <a:spcAft>
                <a:spcPts val="0"/>
              </a:spcAft>
              <a:buNone/>
            </a:pPr>
            <a:r>
              <a:t/>
            </a:r>
            <a:endParaRPr>
              <a:solidFill>
                <a:srgbClr val="000000"/>
              </a:solidFill>
              <a:latin typeface="Nunito"/>
              <a:ea typeface="Nunito"/>
              <a:cs typeface="Nunito"/>
              <a:sym typeface="Nunito"/>
            </a:endParaRPr>
          </a:p>
          <a:p>
            <a:pPr indent="0" lvl="0" marL="0" rtl="0" algn="l">
              <a:lnSpc>
                <a:spcPct val="100000"/>
              </a:lnSpc>
              <a:spcBef>
                <a:spcPts val="0"/>
              </a:spcBef>
              <a:spcAft>
                <a:spcPts val="0"/>
              </a:spcAft>
              <a:buNone/>
            </a:pPr>
            <a:r>
              <a:t/>
            </a:r>
            <a:endParaRPr>
              <a:solidFill>
                <a:srgbClr val="000000"/>
              </a:solidFill>
              <a:latin typeface="Nunito"/>
              <a:ea typeface="Nunito"/>
              <a:cs typeface="Nunito"/>
              <a:sym typeface="Nunito"/>
            </a:endParaRPr>
          </a:p>
          <a:p>
            <a:pPr indent="0" lvl="0" marL="0" rtl="0" algn="l">
              <a:lnSpc>
                <a:spcPct val="100000"/>
              </a:lnSpc>
              <a:spcBef>
                <a:spcPts val="0"/>
              </a:spcBef>
              <a:spcAft>
                <a:spcPts val="0"/>
              </a:spcAft>
              <a:buNone/>
            </a:pPr>
            <a:r>
              <a:rPr lang="en">
                <a:solidFill>
                  <a:srgbClr val="000000"/>
                </a:solidFill>
                <a:latin typeface="Nunito"/>
                <a:ea typeface="Nunito"/>
                <a:cs typeface="Nunito"/>
                <a:sym typeface="Nunito"/>
              </a:rPr>
              <a:t>Before deploying application (running deploy container with docker compose), run upload-dataset-to-hdfs shell script to deploy dataset from namenode container to HDFS (this shell script executes commands in namenode container to deploy dataset to HDFS).</a:t>
            </a:r>
            <a:endParaRPr sz="12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nvSpPr>
        <p:spPr>
          <a:xfrm>
            <a:off x="1303920" y="598680"/>
            <a:ext cx="7030080" cy="9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800" u="none" cap="none" strike="noStrike">
                <a:solidFill>
                  <a:srgbClr val="424242"/>
                </a:solidFill>
                <a:latin typeface="Maven Pro"/>
                <a:ea typeface="Maven Pro"/>
                <a:cs typeface="Maven Pro"/>
                <a:sym typeface="Maven Pro"/>
              </a:rPr>
              <a:t>Project 1 - Submit app</a:t>
            </a:r>
            <a:endParaRPr b="0" i="0" sz="2800" u="none" cap="none" strike="noStrike">
              <a:solidFill>
                <a:srgbClr val="000000"/>
              </a:solidFill>
              <a:latin typeface="Arial"/>
              <a:ea typeface="Arial"/>
              <a:cs typeface="Arial"/>
              <a:sym typeface="Arial"/>
            </a:endParaRPr>
          </a:p>
        </p:txBody>
      </p:sp>
      <p:sp>
        <p:nvSpPr>
          <p:cNvPr id="109" name="Google Shape;109;p21"/>
          <p:cNvSpPr txBox="1"/>
          <p:nvPr/>
        </p:nvSpPr>
        <p:spPr>
          <a:xfrm>
            <a:off x="1303920" y="1990080"/>
            <a:ext cx="7030080" cy="254124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Project 1 demonstrates the usage of spark batch processing on Traffic Accidents dataset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Following calculations have been performed: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stopVsGiveWay - compares number of accidents on Give_Way and Stop signs in a given city for a given time interval</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junctionComparison - compares number of accidents on Roundabouts and TrafficSignals in a given city for a given time interval</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distanceAndDurationStatsForState -</a:t>
            </a:r>
            <a:r>
              <a:rPr lang="en">
                <a:latin typeface="Nunito"/>
                <a:ea typeface="Nunito"/>
                <a:cs typeface="Nunito"/>
                <a:sym typeface="Nunito"/>
              </a:rPr>
              <a:t> calculates distance and shows statistics for distance and duration of accidents for a given State in a given time interval</a:t>
            </a:r>
            <a:endParaRPr>
              <a:latin typeface="Nunito"/>
              <a:ea typeface="Nunito"/>
              <a:cs typeface="Nunito"/>
              <a:sym typeface="Nunito"/>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nvSpPr>
        <p:spPr>
          <a:xfrm>
            <a:off x="1303920" y="598680"/>
            <a:ext cx="7030080" cy="9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800" u="none" cap="none" strike="noStrike">
                <a:solidFill>
                  <a:srgbClr val="424242"/>
                </a:solidFill>
                <a:latin typeface="Maven Pro"/>
                <a:ea typeface="Maven Pro"/>
                <a:cs typeface="Maven Pro"/>
                <a:sym typeface="Maven Pro"/>
              </a:rPr>
              <a:t>Project 1 - Submit app</a:t>
            </a:r>
            <a:br>
              <a:rPr b="0" i="0" lang="en" sz="1800" u="none" cap="none" strike="noStrike"/>
            </a:br>
            <a:endParaRPr b="0" i="0" sz="2800" u="none" cap="none" strike="noStrike">
              <a:solidFill>
                <a:srgbClr val="000000"/>
              </a:solidFill>
              <a:latin typeface="Arial"/>
              <a:ea typeface="Arial"/>
              <a:cs typeface="Arial"/>
              <a:sym typeface="Arial"/>
            </a:endParaRPr>
          </a:p>
        </p:txBody>
      </p:sp>
      <p:sp>
        <p:nvSpPr>
          <p:cNvPr id="115" name="Google Shape;115;p22"/>
          <p:cNvSpPr txBox="1"/>
          <p:nvPr/>
        </p:nvSpPr>
        <p:spPr>
          <a:xfrm>
            <a:off x="1303920" y="1990080"/>
            <a:ext cx="7030080" cy="254124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latin typeface="Nunito"/>
                <a:ea typeface="Nunito"/>
                <a:cs typeface="Nunito"/>
                <a:sym typeface="Nunito"/>
              </a:rPr>
              <a:t>cityWithMaxAccidentsInPeiod - calculates most dangerous city per state for a time interval</a:t>
            </a:r>
            <a:endParaRPr>
              <a:latin typeface="Nunito"/>
              <a:ea typeface="Nunito"/>
              <a:cs typeface="Nunito"/>
              <a:sym typeface="Nunito"/>
            </a:endParaRPr>
          </a:p>
          <a:p>
            <a:pPr indent="-317500" lvl="0" marL="457200" rtl="0" algn="l">
              <a:spcBef>
                <a:spcPts val="0"/>
              </a:spcBef>
              <a:spcAft>
                <a:spcPts val="0"/>
              </a:spcAft>
              <a:buSzPts val="1400"/>
              <a:buChar char="●"/>
            </a:pPr>
            <a:r>
              <a:rPr lang="en">
                <a:latin typeface="Nunito"/>
                <a:ea typeface="Nunito"/>
                <a:cs typeface="Nunito"/>
                <a:sym typeface="Nunito"/>
              </a:rPr>
              <a:t>cityAccidentsPOI - number of accidents per Point of Interest for a given city in a time interval</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weatherConditionsDuringAcciedents - calculates most dangerous weather condition in a given city for a time interval</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weatherConditionStatisticsForStreets - weather statistics per street for a given city in a given time interval</a:t>
            </a:r>
            <a:endParaRPr sz="1300">
              <a:solidFill>
                <a:srgbClr val="424242"/>
              </a:solidFill>
              <a:latin typeface="Nunito"/>
              <a:ea typeface="Nunito"/>
              <a:cs typeface="Nunito"/>
              <a:sym typeface="Nunito"/>
            </a:endParaRPr>
          </a:p>
          <a:p>
            <a:pPr indent="0" lvl="0" marL="0" marR="0" rtl="0" algn="l">
              <a:lnSpc>
                <a:spcPct val="115000"/>
              </a:lnSpc>
              <a:spcBef>
                <a:spcPts val="1599"/>
              </a:spcBef>
              <a:spcAft>
                <a:spcPts val="0"/>
              </a:spcAft>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nvSpPr>
        <p:spPr>
          <a:xfrm>
            <a:off x="1303920" y="598680"/>
            <a:ext cx="7030080" cy="99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800" u="none" cap="none" strike="noStrike">
                <a:solidFill>
                  <a:srgbClr val="424242"/>
                </a:solidFill>
                <a:latin typeface="Maven Pro"/>
                <a:ea typeface="Maven Pro"/>
                <a:cs typeface="Maven Pro"/>
                <a:sym typeface="Maven Pro"/>
              </a:rPr>
              <a:t>Project 2 - Spark stream processing</a:t>
            </a:r>
            <a:endParaRPr b="0" i="0" sz="2800" u="none" cap="none" strike="noStrike">
              <a:solidFill>
                <a:srgbClr val="000000"/>
              </a:solidFill>
              <a:latin typeface="Arial"/>
              <a:ea typeface="Arial"/>
              <a:cs typeface="Arial"/>
              <a:sym typeface="Arial"/>
            </a:endParaRPr>
          </a:p>
        </p:txBody>
      </p:sp>
      <p:sp>
        <p:nvSpPr>
          <p:cNvPr id="121" name="Google Shape;121;p23"/>
          <p:cNvSpPr txBox="1"/>
          <p:nvPr/>
        </p:nvSpPr>
        <p:spPr>
          <a:xfrm>
            <a:off x="1303920" y="1990080"/>
            <a:ext cx="7030080" cy="254124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 sz="1300" u="none" cap="none" strike="noStrike">
                <a:solidFill>
                  <a:srgbClr val="424242"/>
                </a:solidFill>
                <a:latin typeface="Nunito"/>
                <a:ea typeface="Nunito"/>
                <a:cs typeface="Nunito"/>
                <a:sym typeface="Nunito"/>
              </a:rPr>
              <a:t>Project 2 consists of 2 applications: stream-producer and stream-consumer</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 sz="1300" u="none" cap="none" strike="noStrike">
                <a:solidFill>
                  <a:srgbClr val="424242"/>
                </a:solidFill>
                <a:latin typeface="Nunito"/>
                <a:ea typeface="Nunito"/>
                <a:cs typeface="Nunito"/>
                <a:sym typeface="Nunito"/>
              </a:rPr>
              <a:t>stream-producer reads one line at a time from dataset (dataset is saved on HDFS) and publishes it to Kafka “accidents” topic</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 sz="1300" u="none" cap="none" strike="noStrike">
                <a:solidFill>
                  <a:srgbClr val="424242"/>
                </a:solidFill>
                <a:latin typeface="Nunito"/>
                <a:ea typeface="Nunito"/>
                <a:cs typeface="Nunito"/>
                <a:sym typeface="Nunito"/>
              </a:rPr>
              <a:t>stream-consumer reads published data from “accidents” topic and finds</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