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3" r:id="rId5"/>
    <p:sldId id="268" r:id="rId6"/>
    <p:sldId id="269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89E"/>
    <a:srgbClr val="8FC8C2"/>
    <a:srgbClr val="006571"/>
    <a:srgbClr val="019589"/>
    <a:srgbClr val="0078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9C8FEFA-D413-4929-BA87-6E311E5572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95650" y="1143000"/>
            <a:ext cx="5410200" cy="4924425"/>
          </a:xfrm>
          <a:custGeom>
            <a:avLst/>
            <a:gdLst>
              <a:gd name="connsiteX0" fmla="*/ 1743075 w 3486150"/>
              <a:gd name="connsiteY0" fmla="*/ 0 h 3467100"/>
              <a:gd name="connsiteX1" fmla="*/ 3486150 w 3486150"/>
              <a:gd name="connsiteY1" fmla="*/ 1733550 h 3467100"/>
              <a:gd name="connsiteX2" fmla="*/ 1743075 w 3486150"/>
              <a:gd name="connsiteY2" fmla="*/ 3467100 h 3467100"/>
              <a:gd name="connsiteX3" fmla="*/ 0 w 3486150"/>
              <a:gd name="connsiteY3" fmla="*/ 1733550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6150" h="3467100">
                <a:moveTo>
                  <a:pt x="1743075" y="0"/>
                </a:moveTo>
                <a:lnTo>
                  <a:pt x="3486150" y="1733550"/>
                </a:lnTo>
                <a:lnTo>
                  <a:pt x="1743075" y="3467100"/>
                </a:lnTo>
                <a:lnTo>
                  <a:pt x="0" y="17335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9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DF94-6709-4952-862B-A8DDE06E1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72688-158E-47E3-8FC3-9A729192F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96424-9629-4E94-923A-568AD58FD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E5F5-67A1-49CE-8177-DC46884A4B8E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B0F27-8B40-4F64-A60B-8F32E1C1F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C464C-B7BC-4CC3-9AD5-2BCF671E3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C74D-52CF-4388-B178-806FE59D88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80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75591B-F774-496C-9946-2CA3DDB74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384B0-2364-42FE-9F07-2945B7521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85BEB-9966-48BD-9BA2-F03D75988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E5F5-67A1-49CE-8177-DC46884A4B8E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E6103-31C5-4BAD-BDC5-D6D53AA4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99BB3-FBE3-4DB9-9A17-5E4EE194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C74D-52CF-4388-B178-806FE59D88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7348199-A23A-4CBA-B9C9-B214B57360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9641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5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EBAB4-DE99-4664-B141-AC16A3861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14BB5-4E99-48A0-9E5A-3F5BFA399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9D60F-D9CD-4E6C-ADDD-B39226364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E5F5-67A1-49CE-8177-DC46884A4B8E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6F29C-61B3-43E1-BA56-D9F95615B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DDFB5-3E29-48A0-B85B-A4544134A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C74D-52CF-4388-B178-806FE59D88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88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B6F8-20A0-44DF-96CE-2AB7B9310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6A97E-241D-47EA-88C4-BDB4AF465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8912E-6E64-4891-94F4-2B574B381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264EF-5139-4103-95B8-9629FC425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E5F5-67A1-49CE-8177-DC46884A4B8E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CDF13-DBA9-4480-93E3-FA41E2A4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D127E-BB62-432A-9F12-619472F6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C74D-52CF-4388-B178-806FE59D88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4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EA263-7C12-4125-BF9E-97AE29031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88D38-7F02-46AC-9C87-136E62372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94960-36ED-4FC2-A8DD-C77DB04BD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9703D-AC1F-4991-911D-F9F610348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0843D-A47C-4DD7-BFE4-FA45B803C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C772C2-1C73-427E-A2EE-74B0F0E98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E5F5-67A1-49CE-8177-DC46884A4B8E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77FA51-5E83-4CE4-80FE-7C93C6FF4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BBABEF-ED90-498A-A841-B677227B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C74D-52CF-4388-B178-806FE59D88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1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FB1DBC5-2D61-4371-9ED3-1781ED60A1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828800"/>
            <a:ext cx="12192000" cy="5029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3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2496DA8-0C16-4376-A372-94E9F5824B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338763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5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955F7-0CE4-4D5F-B0FE-6F88288A9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13759-3740-42F8-ABD6-B8D9828D3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79D38-C06B-4929-8B2E-E03C3E25B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E26E1-F2B5-435B-BED3-B80D1C37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E5F5-67A1-49CE-8177-DC46884A4B8E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C8040-0B7A-44D6-A72D-CB6E24D0E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003A2-4CDD-4BDA-951A-0FD3445F1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C74D-52CF-4388-B178-806FE59D88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8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99623-CEB9-431A-AC40-9C646CFBE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0F7DF1-3D84-49B5-9F1B-0CBE4834F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DF2C7-AEC6-4395-B2DE-FF8050DAC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10C3D-02D7-486E-81CE-214B7057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E5F5-67A1-49CE-8177-DC46884A4B8E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445C7-09FB-4101-958E-9FBDF3BDC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51B1A-5F27-4E6F-BC1F-0C907E52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C74D-52CF-4388-B178-806FE59D88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72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B0D17-3B84-4720-A2CE-DAB287847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3C6A0-38DA-42A5-9A95-EBB26C4DE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EFC2C-3BC2-4A9E-A2F9-DAF4F56DD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7E5F5-67A1-49CE-8177-DC46884A4B8E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ADF6A-B1B1-41DA-9C9E-7C65DB903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3E36-EA08-4584-9B08-CAEB18FC7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CC74D-52CF-4388-B178-806FE59D88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anagementplaza.es/blog/el-manifiesto-agil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gilealliance.org/agile101/12-principles-behind-the-agile-manifest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5054C4D-E760-4C35-8C20-D55C902514DB}"/>
              </a:ext>
            </a:extLst>
          </p:cNvPr>
          <p:cNvSpPr/>
          <p:nvPr/>
        </p:nvSpPr>
        <p:spPr>
          <a:xfrm>
            <a:off x="1168306" y="3134281"/>
            <a:ext cx="48817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1958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Sierra Lynn Brown  </a:t>
            </a:r>
          </a:p>
          <a:p>
            <a:r>
              <a:rPr lang="en-US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4D603C-5433-47EE-9D6A-79407FF98CCB}"/>
              </a:ext>
            </a:extLst>
          </p:cNvPr>
          <p:cNvSpPr/>
          <p:nvPr/>
        </p:nvSpPr>
        <p:spPr>
          <a:xfrm>
            <a:off x="1169455" y="160283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6000" dirty="0">
                <a:latin typeface="Lato"/>
              </a:rPr>
              <a:t>Manifiesto ágil </a:t>
            </a:r>
            <a:endParaRPr lang="en-US" sz="6000" dirty="0">
              <a:latin typeface="Lato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1" name="Diamond 50">
            <a:extLst>
              <a:ext uri="{FF2B5EF4-FFF2-40B4-BE49-F238E27FC236}">
                <a16:creationId xmlns:a16="http://schemas.microsoft.com/office/drawing/2014/main" id="{1475A786-4957-45E7-AF70-ECB8F71FB6EC}"/>
              </a:ext>
            </a:extLst>
          </p:cNvPr>
          <p:cNvSpPr/>
          <p:nvPr/>
        </p:nvSpPr>
        <p:spPr>
          <a:xfrm>
            <a:off x="-1155943" y="-440873"/>
            <a:ext cx="9626157" cy="8605157"/>
          </a:xfrm>
          <a:prstGeom prst="diamond">
            <a:avLst/>
          </a:prstGeom>
          <a:noFill/>
          <a:ln w="76200">
            <a:solidFill>
              <a:srgbClr val="8FC8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885BFA1-6A83-4CE8-BC20-66705BE98AEF}"/>
              </a:ext>
            </a:extLst>
          </p:cNvPr>
          <p:cNvSpPr/>
          <p:nvPr/>
        </p:nvSpPr>
        <p:spPr>
          <a:xfrm rot="18964745">
            <a:off x="7265157" y="-1512582"/>
            <a:ext cx="5366657" cy="4441071"/>
          </a:xfrm>
          <a:prstGeom prst="rect">
            <a:avLst/>
          </a:prstGeom>
          <a:noFill/>
          <a:ln w="76200">
            <a:solidFill>
              <a:srgbClr val="8FC8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FB5F9F8-5ECB-4E85-A711-605F6987A49F}"/>
              </a:ext>
            </a:extLst>
          </p:cNvPr>
          <p:cNvSpPr/>
          <p:nvPr/>
        </p:nvSpPr>
        <p:spPr>
          <a:xfrm rot="18964745">
            <a:off x="8095011" y="6200512"/>
            <a:ext cx="2279451" cy="1743663"/>
          </a:xfrm>
          <a:prstGeom prst="rect">
            <a:avLst/>
          </a:prstGeom>
          <a:noFill/>
          <a:ln w="76200">
            <a:solidFill>
              <a:srgbClr val="8FC8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Diamond 53">
            <a:extLst>
              <a:ext uri="{FF2B5EF4-FFF2-40B4-BE49-F238E27FC236}">
                <a16:creationId xmlns:a16="http://schemas.microsoft.com/office/drawing/2014/main" id="{1B5C809D-4A34-4EC3-833E-1151161F7598}"/>
              </a:ext>
            </a:extLst>
          </p:cNvPr>
          <p:cNvSpPr/>
          <p:nvPr/>
        </p:nvSpPr>
        <p:spPr>
          <a:xfrm>
            <a:off x="6816690" y="754667"/>
            <a:ext cx="4540488" cy="4376574"/>
          </a:xfrm>
          <a:prstGeom prst="diamond">
            <a:avLst/>
          </a:prstGeom>
          <a:solidFill>
            <a:srgbClr val="01A89E"/>
          </a:solidFill>
          <a:ln>
            <a:solidFill>
              <a:srgbClr val="01A8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Diamond 54">
            <a:extLst>
              <a:ext uri="{FF2B5EF4-FFF2-40B4-BE49-F238E27FC236}">
                <a16:creationId xmlns:a16="http://schemas.microsoft.com/office/drawing/2014/main" id="{B3DB8240-CB45-4CEF-B5A4-B2E6D10EB57D}"/>
              </a:ext>
            </a:extLst>
          </p:cNvPr>
          <p:cNvSpPr/>
          <p:nvPr/>
        </p:nvSpPr>
        <p:spPr>
          <a:xfrm>
            <a:off x="10230253" y="1748022"/>
            <a:ext cx="1888500" cy="1944093"/>
          </a:xfrm>
          <a:prstGeom prst="diamond">
            <a:avLst/>
          </a:prstGeom>
          <a:solidFill>
            <a:srgbClr val="007879"/>
          </a:solidFill>
          <a:ln>
            <a:solidFill>
              <a:srgbClr val="0078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CD5C28B8-09DA-448E-AD5B-724278094F44}"/>
              </a:ext>
            </a:extLst>
          </p:cNvPr>
          <p:cNvSpPr/>
          <p:nvPr/>
        </p:nvSpPr>
        <p:spPr>
          <a:xfrm>
            <a:off x="7845907" y="4495358"/>
            <a:ext cx="1888500" cy="1944093"/>
          </a:xfrm>
          <a:prstGeom prst="diamond">
            <a:avLst/>
          </a:prstGeom>
          <a:solidFill>
            <a:srgbClr val="007879"/>
          </a:solidFill>
          <a:ln>
            <a:solidFill>
              <a:srgbClr val="0078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Diamond 56">
            <a:extLst>
              <a:ext uri="{FF2B5EF4-FFF2-40B4-BE49-F238E27FC236}">
                <a16:creationId xmlns:a16="http://schemas.microsoft.com/office/drawing/2014/main" id="{835B8D31-6501-4A54-BD61-32F0458A373B}"/>
              </a:ext>
            </a:extLst>
          </p:cNvPr>
          <p:cNvSpPr/>
          <p:nvPr/>
        </p:nvSpPr>
        <p:spPr>
          <a:xfrm>
            <a:off x="6362633" y="3134281"/>
            <a:ext cx="830860" cy="800244"/>
          </a:xfrm>
          <a:prstGeom prst="diamond">
            <a:avLst/>
          </a:prstGeom>
          <a:solidFill>
            <a:srgbClr val="01A89E"/>
          </a:solidFill>
          <a:ln>
            <a:solidFill>
              <a:srgbClr val="01A8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Diamond 57">
            <a:extLst>
              <a:ext uri="{FF2B5EF4-FFF2-40B4-BE49-F238E27FC236}">
                <a16:creationId xmlns:a16="http://schemas.microsoft.com/office/drawing/2014/main" id="{56DDD939-DD08-45CA-9BA2-5464D7435CAF}"/>
              </a:ext>
            </a:extLst>
          </p:cNvPr>
          <p:cNvSpPr/>
          <p:nvPr/>
        </p:nvSpPr>
        <p:spPr>
          <a:xfrm>
            <a:off x="6555974" y="898253"/>
            <a:ext cx="4540488" cy="4376574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96900" dist="38100" dir="16200000" sx="101000" sy="101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" name="Picture Placeholder 60">
            <a:extLst>
              <a:ext uri="{FF2B5EF4-FFF2-40B4-BE49-F238E27FC236}">
                <a16:creationId xmlns:a16="http://schemas.microsoft.com/office/drawing/2014/main" id="{87C81777-C8A9-40A9-BC8C-E51A09B3DB0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1" r="12891"/>
          <a:stretch>
            <a:fillRect/>
          </a:stretch>
        </p:blipFill>
        <p:spPr>
          <a:xfrm>
            <a:off x="6994328" y="1399730"/>
            <a:ext cx="3757260" cy="3373620"/>
          </a:xfrm>
        </p:spPr>
      </p:pic>
      <p:pic>
        <p:nvPicPr>
          <p:cNvPr id="22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88" y="4495358"/>
            <a:ext cx="3068933" cy="9720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3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810" y="4486676"/>
            <a:ext cx="2629186" cy="9807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88560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8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8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7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7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7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7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6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6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 build="allAtOnce"/>
      <p:bldP spid="14" grpId="0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3F8672C-259D-4310-B434-4DBBB378B7E8}"/>
              </a:ext>
            </a:extLst>
          </p:cNvPr>
          <p:cNvSpPr/>
          <p:nvPr/>
        </p:nvSpPr>
        <p:spPr>
          <a:xfrm>
            <a:off x="0" y="6328229"/>
            <a:ext cx="12192000" cy="529771"/>
          </a:xfrm>
          <a:prstGeom prst="rect">
            <a:avLst/>
          </a:prstGeom>
          <a:gradFill>
            <a:gsLst>
              <a:gs pos="77000">
                <a:srgbClr val="01A89E"/>
              </a:gs>
              <a:gs pos="77000">
                <a:srgbClr val="019589"/>
              </a:gs>
              <a:gs pos="27000">
                <a:srgbClr val="8FC8C2"/>
              </a:gs>
              <a:gs pos="90000">
                <a:srgbClr val="01A89E"/>
              </a:gs>
              <a:gs pos="91000">
                <a:srgbClr val="006571"/>
              </a:gs>
            </a:gsLst>
            <a:path path="circle">
              <a:fillToRect t="100000" r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D7590328-859E-4677-9AD2-367C0BDE1FCA}"/>
              </a:ext>
            </a:extLst>
          </p:cNvPr>
          <p:cNvSpPr txBox="1">
            <a:spLocks/>
          </p:cNvSpPr>
          <p:nvPr/>
        </p:nvSpPr>
        <p:spPr>
          <a:xfrm>
            <a:off x="316208" y="1176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Manifesto para el desarrollo de software </a:t>
            </a:r>
            <a:r>
              <a:rPr lang="es-MX" dirty="0"/>
              <a:t>á</a:t>
            </a:r>
            <a:r>
              <a:rPr lang="en-US" dirty="0" err="1" smtClean="0"/>
              <a:t>gil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316208" y="2371635"/>
            <a:ext cx="1130810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800" dirty="0"/>
              <a:t>E</a:t>
            </a:r>
            <a:r>
              <a:rPr lang="es-MX" sz="2800" dirty="0" smtClean="0"/>
              <a:t>s </a:t>
            </a:r>
            <a:r>
              <a:rPr lang="es-MX" sz="2800" dirty="0"/>
              <a:t>un </a:t>
            </a:r>
            <a:r>
              <a:rPr lang="es-MX" sz="2800" dirty="0" smtClean="0"/>
              <a:t>documento que resume en cuatro valores y doce principios las mejores practicas para el desarrollo de software. </a:t>
            </a:r>
            <a:r>
              <a:rPr lang="es-MX" sz="2800" smtClean="0"/>
              <a:t>Basados </a:t>
            </a:r>
            <a:r>
              <a:rPr lang="es-MX" sz="2800" dirty="0" smtClean="0"/>
              <a:t>en la experiencia de 17 industriales del software, en procura en desarrollos mas rápidos conservando su calidad</a:t>
            </a:r>
            <a:r>
              <a:rPr lang="es-MX" sz="2800" smtClean="0"/>
              <a:t>. 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14549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4D92C5B-59C1-4A39-B503-CB1010FCBA2A}"/>
              </a:ext>
            </a:extLst>
          </p:cNvPr>
          <p:cNvSpPr/>
          <p:nvPr/>
        </p:nvSpPr>
        <p:spPr>
          <a:xfrm>
            <a:off x="0" y="6328229"/>
            <a:ext cx="12192000" cy="529771"/>
          </a:xfrm>
          <a:prstGeom prst="rect">
            <a:avLst/>
          </a:prstGeom>
          <a:gradFill>
            <a:gsLst>
              <a:gs pos="77000">
                <a:srgbClr val="01A89E"/>
              </a:gs>
              <a:gs pos="77000">
                <a:srgbClr val="019589"/>
              </a:gs>
              <a:gs pos="27000">
                <a:srgbClr val="8FC8C2"/>
              </a:gs>
              <a:gs pos="90000">
                <a:srgbClr val="01A89E"/>
              </a:gs>
              <a:gs pos="91000">
                <a:srgbClr val="006571"/>
              </a:gs>
            </a:gsLst>
            <a:path path="circle">
              <a:fillToRect t="100000" r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5D81ADA-A809-45C3-A41D-4716283D88D1}"/>
              </a:ext>
            </a:extLst>
          </p:cNvPr>
          <p:cNvSpPr txBox="1">
            <a:spLocks/>
          </p:cNvSpPr>
          <p:nvPr/>
        </p:nvSpPr>
        <p:spPr>
          <a:xfrm>
            <a:off x="469900" y="319460"/>
            <a:ext cx="10515600" cy="149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9300" dirty="0" smtClean="0"/>
              <a:t>Valores principales</a:t>
            </a:r>
          </a:p>
          <a:p>
            <a:endParaRPr lang="es-MX" sz="4800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s-MX" dirty="0"/>
              <a:t>Todas los sistemas de trabajo y procesos Agiles se basa en los cuatro </a:t>
            </a:r>
            <a:r>
              <a:rPr lang="es-MX" dirty="0" smtClean="0"/>
              <a:t>valores</a:t>
            </a:r>
            <a:r>
              <a:rPr lang="es-MX" dirty="0"/>
              <a:t> del Manifiesto Ágil, sobre los que añaden unos ejercicios específicos para ponerlos en práctica.</a:t>
            </a:r>
            <a:endParaRPr lang="en-US" dirty="0"/>
          </a:p>
        </p:txBody>
      </p:sp>
      <p:sp>
        <p:nvSpPr>
          <p:cNvPr id="5" name="4 Trapecio"/>
          <p:cNvSpPr/>
          <p:nvPr/>
        </p:nvSpPr>
        <p:spPr>
          <a:xfrm>
            <a:off x="5044440" y="4480560"/>
            <a:ext cx="1625600" cy="1188720"/>
          </a:xfrm>
          <a:prstGeom prst="trapezoid">
            <a:avLst/>
          </a:prstGeom>
          <a:solidFill>
            <a:srgbClr val="8FC8C2"/>
          </a:solidFill>
          <a:ln>
            <a:solidFill>
              <a:srgbClr val="8FC8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Rectángulo redondeado"/>
          <p:cNvSpPr/>
          <p:nvPr/>
        </p:nvSpPr>
        <p:spPr>
          <a:xfrm rot="21255951">
            <a:off x="1557352" y="4130835"/>
            <a:ext cx="8340693" cy="218961"/>
          </a:xfrm>
          <a:prstGeom prst="roundRect">
            <a:avLst/>
          </a:prstGeom>
          <a:solidFill>
            <a:srgbClr val="01A89E"/>
          </a:solidFill>
          <a:ln>
            <a:solidFill>
              <a:srgbClr val="01A8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CuadroTexto"/>
          <p:cNvSpPr txBox="1"/>
          <p:nvPr/>
        </p:nvSpPr>
        <p:spPr>
          <a:xfrm>
            <a:off x="838201" y="3104298"/>
            <a:ext cx="38709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900" dirty="0" smtClean="0"/>
              <a:t>Individuos e interacciones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900" dirty="0" smtClean="0"/>
              <a:t>Software funcionando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900" dirty="0" smtClean="0"/>
              <a:t>Colaboración con el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900" dirty="0" smtClean="0"/>
              <a:t>Respuesta ante el cambio  </a:t>
            </a:r>
            <a:endParaRPr lang="es-MX" sz="19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7982690" y="2504132"/>
            <a:ext cx="3002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Procesos y herramientas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Documentación exhaustiva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Negociación contractual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Seguir un plan  </a:t>
            </a:r>
            <a:endParaRPr lang="es-MX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472455" y="3469264"/>
            <a:ext cx="769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smtClean="0"/>
              <a:t>sobre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13458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9" grpId="0" animBg="1"/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amond 9">
            <a:extLst>
              <a:ext uri="{FF2B5EF4-FFF2-40B4-BE49-F238E27FC236}">
                <a16:creationId xmlns:a16="http://schemas.microsoft.com/office/drawing/2014/main" id="{A9B94DD7-D5E7-412E-BF0C-1743A7DC77CD}"/>
              </a:ext>
            </a:extLst>
          </p:cNvPr>
          <p:cNvSpPr/>
          <p:nvPr/>
        </p:nvSpPr>
        <p:spPr>
          <a:xfrm>
            <a:off x="32107" y="1400858"/>
            <a:ext cx="1446173" cy="1092629"/>
          </a:xfrm>
          <a:prstGeom prst="diamond">
            <a:avLst/>
          </a:prstGeom>
          <a:solidFill>
            <a:srgbClr val="8FC8C2"/>
          </a:solidFill>
          <a:ln>
            <a:solidFill>
              <a:srgbClr val="8FC8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6F0C78E4-0194-444F-9027-E4132D2C901F}"/>
              </a:ext>
            </a:extLst>
          </p:cNvPr>
          <p:cNvSpPr/>
          <p:nvPr/>
        </p:nvSpPr>
        <p:spPr>
          <a:xfrm>
            <a:off x="32107" y="2853987"/>
            <a:ext cx="1446173" cy="1145175"/>
          </a:xfrm>
          <a:prstGeom prst="diamond">
            <a:avLst/>
          </a:prstGeom>
          <a:solidFill>
            <a:srgbClr val="019589"/>
          </a:solidFill>
          <a:ln>
            <a:solidFill>
              <a:srgbClr val="0195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67D775FB-E169-4CBE-A236-214952096945}"/>
              </a:ext>
            </a:extLst>
          </p:cNvPr>
          <p:cNvSpPr/>
          <p:nvPr/>
        </p:nvSpPr>
        <p:spPr>
          <a:xfrm>
            <a:off x="32107" y="4321313"/>
            <a:ext cx="1446173" cy="1077544"/>
          </a:xfrm>
          <a:prstGeom prst="diamond">
            <a:avLst/>
          </a:prstGeom>
          <a:solidFill>
            <a:srgbClr val="006571"/>
          </a:solidFill>
          <a:ln>
            <a:solidFill>
              <a:srgbClr val="006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1EC652-8441-4ABE-AC49-2DEE7E55EAF2}"/>
              </a:ext>
            </a:extLst>
          </p:cNvPr>
          <p:cNvSpPr/>
          <p:nvPr/>
        </p:nvSpPr>
        <p:spPr>
          <a:xfrm>
            <a:off x="1640892" y="1570158"/>
            <a:ext cx="53390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Nuestra máxima prioridad es satisfacer al cliente a través de la entrega temprana y continua de software valioso.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5056E6-B8AC-487A-A055-55F8A1034915}"/>
              </a:ext>
            </a:extLst>
          </p:cNvPr>
          <p:cNvSpPr/>
          <p:nvPr/>
        </p:nvSpPr>
        <p:spPr>
          <a:xfrm>
            <a:off x="1699338" y="2853987"/>
            <a:ext cx="52805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Aceptamos que cambien los </a:t>
            </a:r>
            <a:r>
              <a:rPr lang="es-MX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requisitos, incluso tarde en el desarrollo. Los procesos ágiles aprovechan el cambio para la ventaja competitiva del cliente.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5A75E1-6970-4CD6-9376-1FFB3626CCC1}"/>
              </a:ext>
            </a:extLst>
          </p:cNvPr>
          <p:cNvSpPr/>
          <p:nvPr/>
        </p:nvSpPr>
        <p:spPr>
          <a:xfrm>
            <a:off x="1699338" y="4422960"/>
            <a:ext cx="55091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latin typeface="Lato"/>
              </a:rPr>
              <a:t>Entregamos software funcional frecuentemente, entre </a:t>
            </a:r>
            <a:r>
              <a:rPr lang="es-MX" dirty="0" smtClean="0">
                <a:latin typeface="Lato"/>
              </a:rPr>
              <a:t>dos semanas </a:t>
            </a:r>
            <a:r>
              <a:rPr lang="es-MX" dirty="0">
                <a:latin typeface="Lato"/>
              </a:rPr>
              <a:t>y dos meses, con preferencia al periodo de </a:t>
            </a:r>
            <a:r>
              <a:rPr lang="es-MX" dirty="0" smtClean="0">
                <a:latin typeface="Lato"/>
              </a:rPr>
              <a:t>tiempo </a:t>
            </a:r>
            <a:r>
              <a:rPr lang="es-MX" dirty="0">
                <a:latin typeface="Lato"/>
              </a:rPr>
              <a:t>más corto posible.</a:t>
            </a:r>
            <a:endParaRPr lang="en-US" dirty="0">
              <a:latin typeface="Lato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C96DE8-B625-4032-982E-D0D9DD9ED6F3}"/>
              </a:ext>
            </a:extLst>
          </p:cNvPr>
          <p:cNvSpPr/>
          <p:nvPr/>
        </p:nvSpPr>
        <p:spPr>
          <a:xfrm>
            <a:off x="359316" y="1593229"/>
            <a:ext cx="79175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CABB1D-BC97-4232-859C-7525FEE10774}"/>
              </a:ext>
            </a:extLst>
          </p:cNvPr>
          <p:cNvSpPr/>
          <p:nvPr/>
        </p:nvSpPr>
        <p:spPr>
          <a:xfrm>
            <a:off x="353088" y="3072631"/>
            <a:ext cx="73647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02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296734-9083-4F2F-9AEA-08A0F1017727}"/>
              </a:ext>
            </a:extLst>
          </p:cNvPr>
          <p:cNvSpPr/>
          <p:nvPr/>
        </p:nvSpPr>
        <p:spPr>
          <a:xfrm>
            <a:off x="424773" y="4506142"/>
            <a:ext cx="72629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03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A36BB618-F92B-414B-B73D-749F44C57902}"/>
              </a:ext>
            </a:extLst>
          </p:cNvPr>
          <p:cNvSpPr txBox="1">
            <a:spLocks/>
          </p:cNvSpPr>
          <p:nvPr/>
        </p:nvSpPr>
        <p:spPr>
          <a:xfrm>
            <a:off x="469900" y="132963"/>
            <a:ext cx="10515600" cy="1055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/>
              <a:t>Principios </a:t>
            </a:r>
            <a:r>
              <a:rPr lang="es-MX" dirty="0"/>
              <a:t>del Manifiesto </a:t>
            </a:r>
            <a:r>
              <a:rPr lang="es-MX" dirty="0" smtClean="0"/>
              <a:t>Ágil</a:t>
            </a:r>
            <a:r>
              <a:rPr lang="en-US" sz="3600" dirty="0" smtClean="0">
                <a:solidFill>
                  <a:schemeClr val="bg1"/>
                </a:solidFill>
              </a:rPr>
              <a:t>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Diamond 9">
            <a:extLst>
              <a:ext uri="{FF2B5EF4-FFF2-40B4-BE49-F238E27FC236}">
                <a16:creationId xmlns:a16="http://schemas.microsoft.com/office/drawing/2014/main" id="{A9B94DD7-D5E7-412E-BF0C-1743A7DC77CD}"/>
              </a:ext>
            </a:extLst>
          </p:cNvPr>
          <p:cNvSpPr/>
          <p:nvPr/>
        </p:nvSpPr>
        <p:spPr>
          <a:xfrm>
            <a:off x="-1" y="5598455"/>
            <a:ext cx="1444409" cy="1175495"/>
          </a:xfrm>
          <a:prstGeom prst="diamond">
            <a:avLst/>
          </a:prstGeom>
          <a:solidFill>
            <a:srgbClr val="8FC8C2"/>
          </a:solidFill>
          <a:ln>
            <a:solidFill>
              <a:srgbClr val="8FC8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4EC96DE8-B625-4032-982E-D0D9DD9ED6F3}"/>
              </a:ext>
            </a:extLst>
          </p:cNvPr>
          <p:cNvSpPr/>
          <p:nvPr/>
        </p:nvSpPr>
        <p:spPr>
          <a:xfrm>
            <a:off x="289326" y="5827598"/>
            <a:ext cx="86174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04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E35A75E1-6970-4CD6-9376-1FFB3626CCC1}"/>
              </a:ext>
            </a:extLst>
          </p:cNvPr>
          <p:cNvSpPr/>
          <p:nvPr/>
        </p:nvSpPr>
        <p:spPr>
          <a:xfrm>
            <a:off x="1699338" y="5724537"/>
            <a:ext cx="52805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Los responsables de negocio y los desarrolladores</a:t>
            </a:r>
            <a:br>
              <a:rPr lang="es-MX" dirty="0"/>
            </a:br>
            <a:r>
              <a:rPr lang="es-MX" dirty="0"/>
              <a:t>trabajamos juntos de forma cotidiana durante todo</a:t>
            </a:r>
            <a:br>
              <a:rPr lang="es-MX" dirty="0"/>
            </a:br>
            <a:r>
              <a:rPr lang="es-MX" dirty="0"/>
              <a:t>el proyecto.</a:t>
            </a:r>
            <a:endParaRPr lang="en-US" dirty="0">
              <a:latin typeface="Lato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17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/>
      <p:bldP spid="15" grpId="0"/>
      <p:bldP spid="15" grpId="1"/>
      <p:bldP spid="16" grpId="0"/>
      <p:bldP spid="16" grpId="1"/>
      <p:bldP spid="17" grpId="0"/>
      <p:bldP spid="18" grpId="0"/>
      <p:bldP spid="19" grpId="0"/>
      <p:bldP spid="22" grpId="0"/>
      <p:bldP spid="28" grpId="0" animBg="1"/>
      <p:bldP spid="29" grpId="0"/>
      <p:bldP spid="30" grpId="0"/>
      <p:bldP spid="3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amond 9">
            <a:extLst>
              <a:ext uri="{FF2B5EF4-FFF2-40B4-BE49-F238E27FC236}">
                <a16:creationId xmlns:a16="http://schemas.microsoft.com/office/drawing/2014/main" id="{A9B94DD7-D5E7-412E-BF0C-1743A7DC77CD}"/>
              </a:ext>
            </a:extLst>
          </p:cNvPr>
          <p:cNvSpPr/>
          <p:nvPr/>
        </p:nvSpPr>
        <p:spPr>
          <a:xfrm>
            <a:off x="104781" y="283609"/>
            <a:ext cx="1511049" cy="1175495"/>
          </a:xfrm>
          <a:prstGeom prst="diamond">
            <a:avLst/>
          </a:prstGeom>
          <a:solidFill>
            <a:srgbClr val="8FC8C2"/>
          </a:solidFill>
          <a:ln>
            <a:solidFill>
              <a:srgbClr val="8FC8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6F0C78E4-0194-444F-9027-E4132D2C901F}"/>
              </a:ext>
            </a:extLst>
          </p:cNvPr>
          <p:cNvSpPr/>
          <p:nvPr/>
        </p:nvSpPr>
        <p:spPr>
          <a:xfrm>
            <a:off x="98905" y="1845424"/>
            <a:ext cx="1516925" cy="1160200"/>
          </a:xfrm>
          <a:prstGeom prst="diamond">
            <a:avLst/>
          </a:prstGeom>
          <a:solidFill>
            <a:srgbClr val="019589"/>
          </a:solidFill>
          <a:ln>
            <a:solidFill>
              <a:srgbClr val="0195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67D775FB-E169-4CBE-A236-214952096945}"/>
              </a:ext>
            </a:extLst>
          </p:cNvPr>
          <p:cNvSpPr/>
          <p:nvPr/>
        </p:nvSpPr>
        <p:spPr>
          <a:xfrm>
            <a:off x="86763" y="3436176"/>
            <a:ext cx="1516925" cy="1146377"/>
          </a:xfrm>
          <a:prstGeom prst="diamond">
            <a:avLst/>
          </a:prstGeom>
          <a:solidFill>
            <a:srgbClr val="006571"/>
          </a:solidFill>
          <a:ln>
            <a:solidFill>
              <a:srgbClr val="006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1EC652-8441-4ABE-AC49-2DEE7E55EAF2}"/>
              </a:ext>
            </a:extLst>
          </p:cNvPr>
          <p:cNvSpPr/>
          <p:nvPr/>
        </p:nvSpPr>
        <p:spPr>
          <a:xfrm>
            <a:off x="2024616" y="409688"/>
            <a:ext cx="58392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Los proyectos se desarrollan en torno a individuos </a:t>
            </a:r>
            <a:br>
              <a:rPr lang="es-MX" dirty="0"/>
            </a:br>
            <a:r>
              <a:rPr lang="es-MX" dirty="0"/>
              <a:t>motivados. Hay que darles el entorno y el apoyo que </a:t>
            </a:r>
            <a:br>
              <a:rPr lang="es-MX" dirty="0"/>
            </a:br>
            <a:r>
              <a:rPr lang="es-MX" dirty="0"/>
              <a:t>necesitan, y confiarles la ejecución del trabajo. </a:t>
            </a:r>
            <a:endParaRPr lang="en-US" dirty="0">
              <a:latin typeface="Lato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5056E6-B8AC-487A-A055-55F8A1034915}"/>
              </a:ext>
            </a:extLst>
          </p:cNvPr>
          <p:cNvSpPr/>
          <p:nvPr/>
        </p:nvSpPr>
        <p:spPr>
          <a:xfrm>
            <a:off x="2024616" y="1963859"/>
            <a:ext cx="58392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El método más eficiente y efectivo de comunicar </a:t>
            </a:r>
            <a:br>
              <a:rPr lang="es-MX" dirty="0"/>
            </a:br>
            <a:r>
              <a:rPr lang="es-MX" dirty="0"/>
              <a:t>información al equipo de desarrollo y entre sus </a:t>
            </a:r>
            <a:br>
              <a:rPr lang="es-MX" dirty="0"/>
            </a:br>
            <a:r>
              <a:rPr lang="es-MX" dirty="0"/>
              <a:t>miembros es la conversación cara a cara.</a:t>
            </a:r>
            <a:endParaRPr lang="en-US" dirty="0">
              <a:latin typeface="Lato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5A75E1-6970-4CD6-9376-1FFB3626CCC1}"/>
              </a:ext>
            </a:extLst>
          </p:cNvPr>
          <p:cNvSpPr/>
          <p:nvPr/>
        </p:nvSpPr>
        <p:spPr>
          <a:xfrm>
            <a:off x="2024616" y="3686198"/>
            <a:ext cx="568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El software funcionando es la medida principal de </a:t>
            </a:r>
            <a:br>
              <a:rPr lang="es-MX" dirty="0"/>
            </a:br>
            <a:r>
              <a:rPr lang="es-MX" dirty="0"/>
              <a:t>progreso.</a:t>
            </a:r>
            <a:endParaRPr lang="en-US" dirty="0">
              <a:latin typeface="Lato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C96DE8-B625-4032-982E-D0D9DD9ED6F3}"/>
              </a:ext>
            </a:extLst>
          </p:cNvPr>
          <p:cNvSpPr/>
          <p:nvPr/>
        </p:nvSpPr>
        <p:spPr>
          <a:xfrm>
            <a:off x="409884" y="486633"/>
            <a:ext cx="90320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05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CABB1D-BC97-4232-859C-7525FEE10774}"/>
              </a:ext>
            </a:extLst>
          </p:cNvPr>
          <p:cNvSpPr/>
          <p:nvPr/>
        </p:nvSpPr>
        <p:spPr>
          <a:xfrm>
            <a:off x="424820" y="2040803"/>
            <a:ext cx="86509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06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296734-9083-4F2F-9AEA-08A0F1017727}"/>
              </a:ext>
            </a:extLst>
          </p:cNvPr>
          <p:cNvSpPr/>
          <p:nvPr/>
        </p:nvSpPr>
        <p:spPr>
          <a:xfrm>
            <a:off x="493878" y="3624643"/>
            <a:ext cx="76326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07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Diamond 11">
            <a:extLst>
              <a:ext uri="{FF2B5EF4-FFF2-40B4-BE49-F238E27FC236}">
                <a16:creationId xmlns:a16="http://schemas.microsoft.com/office/drawing/2014/main" id="{67D775FB-E169-4CBE-A236-214952096945}"/>
              </a:ext>
            </a:extLst>
          </p:cNvPr>
          <p:cNvSpPr/>
          <p:nvPr/>
        </p:nvSpPr>
        <p:spPr>
          <a:xfrm>
            <a:off x="92639" y="4913523"/>
            <a:ext cx="1516925" cy="1146377"/>
          </a:xfrm>
          <a:prstGeom prst="diamond">
            <a:avLst/>
          </a:prstGeom>
          <a:solidFill>
            <a:srgbClr val="006571"/>
          </a:solidFill>
          <a:ln>
            <a:solidFill>
              <a:srgbClr val="006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6A296734-9083-4F2F-9AEA-08A0F1017727}"/>
              </a:ext>
            </a:extLst>
          </p:cNvPr>
          <p:cNvSpPr/>
          <p:nvPr/>
        </p:nvSpPr>
        <p:spPr>
          <a:xfrm>
            <a:off x="499754" y="5101990"/>
            <a:ext cx="76326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08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E35A75E1-6970-4CD6-9376-1FFB3626CCC1}"/>
              </a:ext>
            </a:extLst>
          </p:cNvPr>
          <p:cNvSpPr/>
          <p:nvPr/>
        </p:nvSpPr>
        <p:spPr>
          <a:xfrm>
            <a:off x="2024616" y="4886546"/>
            <a:ext cx="60525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Los procesos Ágiles promueven el desarrollo </a:t>
            </a:r>
            <a:br>
              <a:rPr lang="es-MX" dirty="0"/>
            </a:br>
            <a:r>
              <a:rPr lang="es-MX" dirty="0"/>
              <a:t>sostenible. Los promotores, desarrolladores y usuarios</a:t>
            </a:r>
            <a:br>
              <a:rPr lang="es-MX" dirty="0"/>
            </a:br>
            <a:r>
              <a:rPr lang="es-MX" dirty="0"/>
              <a:t>debemos ser capaces de mantener un ritmo constante </a:t>
            </a:r>
            <a:br>
              <a:rPr lang="es-MX" dirty="0"/>
            </a:br>
            <a:r>
              <a:rPr lang="es-MX" dirty="0"/>
              <a:t>de forma indefinida.</a:t>
            </a:r>
            <a:endParaRPr lang="en-US" dirty="0">
              <a:latin typeface="Lato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97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/>
      <p:bldP spid="15" grpId="0"/>
      <p:bldP spid="16" grpId="0"/>
      <p:bldP spid="16" grpId="1"/>
      <p:bldP spid="17" grpId="0"/>
      <p:bldP spid="18" grpId="0"/>
      <p:bldP spid="19" grpId="0"/>
      <p:bldP spid="13" grpId="0" animBg="1"/>
      <p:bldP spid="20" grpId="0"/>
      <p:bldP spid="21" grpId="0"/>
      <p:bldP spid="2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amond 9">
            <a:extLst>
              <a:ext uri="{FF2B5EF4-FFF2-40B4-BE49-F238E27FC236}">
                <a16:creationId xmlns:a16="http://schemas.microsoft.com/office/drawing/2014/main" id="{A9B94DD7-D5E7-412E-BF0C-1743A7DC77CD}"/>
              </a:ext>
            </a:extLst>
          </p:cNvPr>
          <p:cNvSpPr/>
          <p:nvPr/>
        </p:nvSpPr>
        <p:spPr>
          <a:xfrm>
            <a:off x="92639" y="157527"/>
            <a:ext cx="1511049" cy="1175495"/>
          </a:xfrm>
          <a:prstGeom prst="diamond">
            <a:avLst/>
          </a:prstGeom>
          <a:solidFill>
            <a:srgbClr val="8FC8C2"/>
          </a:solidFill>
          <a:ln>
            <a:solidFill>
              <a:srgbClr val="8FC8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6F0C78E4-0194-444F-9027-E4132D2C901F}"/>
              </a:ext>
            </a:extLst>
          </p:cNvPr>
          <p:cNvSpPr/>
          <p:nvPr/>
        </p:nvSpPr>
        <p:spPr>
          <a:xfrm>
            <a:off x="92639" y="1851509"/>
            <a:ext cx="1516925" cy="1160200"/>
          </a:xfrm>
          <a:prstGeom prst="diamond">
            <a:avLst/>
          </a:prstGeom>
          <a:solidFill>
            <a:srgbClr val="019589"/>
          </a:solidFill>
          <a:ln>
            <a:solidFill>
              <a:srgbClr val="0195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67D775FB-E169-4CBE-A236-214952096945}"/>
              </a:ext>
            </a:extLst>
          </p:cNvPr>
          <p:cNvSpPr/>
          <p:nvPr/>
        </p:nvSpPr>
        <p:spPr>
          <a:xfrm>
            <a:off x="92639" y="3488750"/>
            <a:ext cx="1516925" cy="1146377"/>
          </a:xfrm>
          <a:prstGeom prst="diamond">
            <a:avLst/>
          </a:prstGeom>
          <a:solidFill>
            <a:srgbClr val="006571"/>
          </a:solidFill>
          <a:ln>
            <a:solidFill>
              <a:srgbClr val="006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1EC652-8441-4ABE-AC49-2DEE7E55EAF2}"/>
              </a:ext>
            </a:extLst>
          </p:cNvPr>
          <p:cNvSpPr/>
          <p:nvPr/>
        </p:nvSpPr>
        <p:spPr>
          <a:xfrm>
            <a:off x="1948416" y="422105"/>
            <a:ext cx="58392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La atención continua a la excelencia técnica y al </a:t>
            </a:r>
            <a:br>
              <a:rPr lang="es-MX" dirty="0"/>
            </a:br>
            <a:r>
              <a:rPr lang="es-MX" dirty="0"/>
              <a:t>buen diseño mejora la Agilidad.</a:t>
            </a:r>
            <a:endParaRPr lang="en-US" dirty="0">
              <a:latin typeface="Lato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5056E6-B8AC-487A-A055-55F8A1034915}"/>
              </a:ext>
            </a:extLst>
          </p:cNvPr>
          <p:cNvSpPr/>
          <p:nvPr/>
        </p:nvSpPr>
        <p:spPr>
          <a:xfrm>
            <a:off x="2024616" y="2108442"/>
            <a:ext cx="58392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La simplicidad, o el arte de maximizar la cantidad de</a:t>
            </a:r>
            <a:br>
              <a:rPr lang="es-MX" dirty="0"/>
            </a:br>
            <a:r>
              <a:rPr lang="es-MX" dirty="0"/>
              <a:t>trabajo no realizado, es esencial.</a:t>
            </a:r>
            <a:endParaRPr lang="en-US" dirty="0">
              <a:latin typeface="Lato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5A75E1-6970-4CD6-9376-1FFB3626CCC1}"/>
              </a:ext>
            </a:extLst>
          </p:cNvPr>
          <p:cNvSpPr/>
          <p:nvPr/>
        </p:nvSpPr>
        <p:spPr>
          <a:xfrm>
            <a:off x="2024616" y="3738772"/>
            <a:ext cx="568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Las mejores arquitecturas, requisitos y </a:t>
            </a:r>
            <a:r>
              <a:rPr lang="es-MX" dirty="0" smtClean="0"/>
              <a:t>diseños emergen </a:t>
            </a:r>
            <a:r>
              <a:rPr lang="es-MX" dirty="0"/>
              <a:t>de equipos auto-organizados.</a:t>
            </a:r>
            <a:endParaRPr lang="en-US" dirty="0">
              <a:latin typeface="Lato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C96DE8-B625-4032-982E-D0D9DD9ED6F3}"/>
              </a:ext>
            </a:extLst>
          </p:cNvPr>
          <p:cNvSpPr/>
          <p:nvPr/>
        </p:nvSpPr>
        <p:spPr>
          <a:xfrm>
            <a:off x="397742" y="360551"/>
            <a:ext cx="90320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09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CABB1D-BC97-4232-859C-7525FEE10774}"/>
              </a:ext>
            </a:extLst>
          </p:cNvPr>
          <p:cNvSpPr/>
          <p:nvPr/>
        </p:nvSpPr>
        <p:spPr>
          <a:xfrm>
            <a:off x="418554" y="2046888"/>
            <a:ext cx="86509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296734-9083-4F2F-9AEA-08A0F1017727}"/>
              </a:ext>
            </a:extLst>
          </p:cNvPr>
          <p:cNvSpPr/>
          <p:nvPr/>
        </p:nvSpPr>
        <p:spPr>
          <a:xfrm>
            <a:off x="499754" y="3677217"/>
            <a:ext cx="76326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Diamond 11">
            <a:extLst>
              <a:ext uri="{FF2B5EF4-FFF2-40B4-BE49-F238E27FC236}">
                <a16:creationId xmlns:a16="http://schemas.microsoft.com/office/drawing/2014/main" id="{67D775FB-E169-4CBE-A236-214952096945}"/>
              </a:ext>
            </a:extLst>
          </p:cNvPr>
          <p:cNvSpPr/>
          <p:nvPr/>
        </p:nvSpPr>
        <p:spPr>
          <a:xfrm>
            <a:off x="86762" y="5136751"/>
            <a:ext cx="1516925" cy="1146377"/>
          </a:xfrm>
          <a:prstGeom prst="diamond">
            <a:avLst/>
          </a:prstGeom>
          <a:solidFill>
            <a:srgbClr val="006571"/>
          </a:solidFill>
          <a:ln>
            <a:solidFill>
              <a:srgbClr val="006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6A296734-9083-4F2F-9AEA-08A0F1017727}"/>
              </a:ext>
            </a:extLst>
          </p:cNvPr>
          <p:cNvSpPr/>
          <p:nvPr/>
        </p:nvSpPr>
        <p:spPr>
          <a:xfrm>
            <a:off x="493877" y="5325218"/>
            <a:ext cx="76326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E35A75E1-6970-4CD6-9376-1FFB3626CCC1}"/>
              </a:ext>
            </a:extLst>
          </p:cNvPr>
          <p:cNvSpPr/>
          <p:nvPr/>
        </p:nvSpPr>
        <p:spPr>
          <a:xfrm>
            <a:off x="1948416" y="5248273"/>
            <a:ext cx="64945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A intervalos regulares el equipo reflexiona </a:t>
            </a:r>
            <a:r>
              <a:rPr lang="es-MX" dirty="0" smtClean="0"/>
              <a:t>sobre cómo </a:t>
            </a:r>
            <a:r>
              <a:rPr lang="es-MX" dirty="0"/>
              <a:t>ser más efectivo para a continuación ajustar </a:t>
            </a:r>
            <a:r>
              <a:rPr lang="es-MX" dirty="0" smtClean="0"/>
              <a:t>y perfeccionar su comportamiento </a:t>
            </a:r>
            <a:r>
              <a:rPr lang="es-MX" dirty="0"/>
              <a:t>en consecuencia.</a:t>
            </a:r>
            <a:endParaRPr lang="en-US" dirty="0">
              <a:latin typeface="Lato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69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/>
      <p:bldP spid="15" grpId="0"/>
      <p:bldP spid="16" grpId="0"/>
      <p:bldP spid="17" grpId="0"/>
      <p:bldP spid="18" grpId="0"/>
      <p:bldP spid="19" grpId="0"/>
      <p:bldP spid="13" grpId="0" animBg="1"/>
      <p:bldP spid="20" grpId="0"/>
      <p:bldP spid="21" grpId="0"/>
      <p:bldP spid="2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4A5148BC-2EEA-4BD0-BC0A-4A4095704BE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51" b="19451"/>
          <a:stretch>
            <a:fillRect/>
          </a:stretch>
        </p:blipFill>
        <p:spPr>
          <a:xfrm>
            <a:off x="0" y="0"/>
            <a:ext cx="12192000" cy="45720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2FA5A51-57A6-48A2-B14C-0E0D42B69F5C}"/>
              </a:ext>
            </a:extLst>
          </p:cNvPr>
          <p:cNvSpPr/>
          <p:nvPr/>
        </p:nvSpPr>
        <p:spPr>
          <a:xfrm>
            <a:off x="0" y="1781603"/>
            <a:ext cx="12192000" cy="2180217"/>
          </a:xfrm>
          <a:prstGeom prst="rect">
            <a:avLst/>
          </a:prstGeom>
          <a:solidFill>
            <a:srgbClr val="01A89E">
              <a:alpha val="61000"/>
            </a:srgbClr>
          </a:solidFill>
          <a:ln>
            <a:solidFill>
              <a:srgbClr val="0195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 err="1" smtClean="0"/>
              <a:t>The</a:t>
            </a:r>
            <a:r>
              <a:rPr lang="es-ES" sz="2400" dirty="0" smtClean="0"/>
              <a:t> Management </a:t>
            </a:r>
            <a:r>
              <a:rPr lang="es-ES" sz="2400" dirty="0" err="1" smtClean="0"/>
              <a:t>Certification</a:t>
            </a:r>
            <a:r>
              <a:rPr lang="es-ES" sz="2400" dirty="0" smtClean="0"/>
              <a:t> Company (2008</a:t>
            </a:r>
            <a:r>
              <a:rPr lang="es-ES" sz="2400" dirty="0"/>
              <a:t>)</a:t>
            </a:r>
          </a:p>
          <a:p>
            <a:r>
              <a:rPr lang="es-ES" sz="2400" dirty="0" smtClean="0"/>
              <a:t>El significado del manifiesto ágil,  </a:t>
            </a:r>
            <a:r>
              <a:rPr lang="es-ES" sz="2400" i="1" dirty="0" smtClean="0"/>
              <a:t>Management Plaza . </a:t>
            </a:r>
            <a:r>
              <a:rPr lang="es-ES" sz="2400" dirty="0"/>
              <a:t>Recuperado el </a:t>
            </a:r>
            <a:r>
              <a:rPr lang="es-ES" sz="2400" dirty="0" smtClean="0"/>
              <a:t>2 </a:t>
            </a:r>
            <a:r>
              <a:rPr lang="es-ES" sz="2400" dirty="0"/>
              <a:t>de </a:t>
            </a:r>
            <a:r>
              <a:rPr lang="es-ES" sz="2400" dirty="0" smtClean="0"/>
              <a:t>Abril </a:t>
            </a:r>
            <a:r>
              <a:rPr lang="es-ES" sz="2400" dirty="0"/>
              <a:t>2019, </a:t>
            </a:r>
            <a:r>
              <a:rPr lang="es-ES" sz="2400" dirty="0" smtClean="0"/>
              <a:t>de:</a:t>
            </a:r>
          </a:p>
          <a:p>
            <a:r>
              <a:rPr lang="es-MX" sz="2400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s-MX" sz="2400" dirty="0">
                <a:solidFill>
                  <a:schemeClr val="bg1"/>
                </a:solidFill>
                <a:hlinkClick r:id="rId3"/>
              </a:rPr>
              <a:t>://managementplaza.es/blog/el-manifiesto-agil/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2D4FF0-D24B-43EC-8A67-F404B27B1B0C}"/>
              </a:ext>
            </a:extLst>
          </p:cNvPr>
          <p:cNvSpPr/>
          <p:nvPr/>
        </p:nvSpPr>
        <p:spPr>
          <a:xfrm>
            <a:off x="809874" y="4901396"/>
            <a:ext cx="105424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/>
              <a:t>Agile Alliance.(</a:t>
            </a:r>
            <a:r>
              <a:rPr lang="es-ES" sz="2400" dirty="0"/>
              <a:t>2007</a:t>
            </a:r>
            <a:r>
              <a:rPr lang="es-ES" sz="2400" dirty="0" smtClean="0"/>
              <a:t>)</a:t>
            </a:r>
            <a:endParaRPr lang="es-MX" sz="2400" b="1" cap="all" dirty="0"/>
          </a:p>
          <a:p>
            <a:r>
              <a:rPr lang="es-MX" sz="2400" dirty="0"/>
              <a:t>12 </a:t>
            </a:r>
            <a:r>
              <a:rPr lang="es-MX" sz="2400" dirty="0" err="1"/>
              <a:t>Principles</a:t>
            </a:r>
            <a:r>
              <a:rPr lang="es-MX" sz="2400" dirty="0"/>
              <a:t> </a:t>
            </a:r>
            <a:r>
              <a:rPr lang="es-MX" sz="2400" dirty="0" err="1"/>
              <a:t>Behind</a:t>
            </a:r>
            <a:r>
              <a:rPr lang="es-MX" sz="2400" dirty="0"/>
              <a:t> </a:t>
            </a:r>
            <a:r>
              <a:rPr lang="es-MX" sz="2400" dirty="0" err="1"/>
              <a:t>the</a:t>
            </a:r>
            <a:r>
              <a:rPr lang="es-MX" sz="2400" dirty="0"/>
              <a:t> Agile </a:t>
            </a:r>
            <a:r>
              <a:rPr lang="es-MX" sz="2400" dirty="0" err="1" smtClean="0"/>
              <a:t>Manifesto</a:t>
            </a:r>
            <a:r>
              <a:rPr lang="es-MX" sz="2400" dirty="0"/>
              <a:t> </a:t>
            </a:r>
            <a:r>
              <a:rPr lang="en-US" sz="2400" dirty="0" smtClean="0"/>
              <a:t>, </a:t>
            </a:r>
            <a:r>
              <a:rPr lang="en-US" sz="2400" i="1" dirty="0" smtClean="0"/>
              <a:t>Web development Company</a:t>
            </a:r>
            <a:r>
              <a:rPr lang="es-ES" sz="2400" i="1" dirty="0" smtClean="0"/>
              <a:t>. </a:t>
            </a:r>
            <a:r>
              <a:rPr lang="es-ES" sz="2400" dirty="0"/>
              <a:t>Recuperado el </a:t>
            </a:r>
            <a:r>
              <a:rPr lang="es-ES" sz="2400" dirty="0" smtClean="0"/>
              <a:t>2 de Abril </a:t>
            </a:r>
            <a:r>
              <a:rPr lang="es-ES" sz="2400" dirty="0"/>
              <a:t>2019, </a:t>
            </a:r>
            <a:r>
              <a:rPr lang="es-ES" sz="2400" dirty="0" smtClean="0"/>
              <a:t>de:</a:t>
            </a:r>
          </a:p>
          <a:p>
            <a:r>
              <a:rPr lang="es-MX" sz="2400" dirty="0" smtClean="0">
                <a:hlinkClick r:id="rId4"/>
              </a:rPr>
              <a:t>https</a:t>
            </a:r>
            <a:r>
              <a:rPr lang="es-MX" sz="2400" dirty="0">
                <a:hlinkClick r:id="rId4"/>
              </a:rPr>
              <a:t>://www.agilealliance.org/agile101/12-principles-behind-the-agile-manifesto/</a:t>
            </a:r>
            <a:endParaRPr lang="es-ES" sz="24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7590328-859E-4677-9AD2-367C0BDE1FCA}"/>
              </a:ext>
            </a:extLst>
          </p:cNvPr>
          <p:cNvSpPr txBox="1">
            <a:spLocks/>
          </p:cNvSpPr>
          <p:nvPr/>
        </p:nvSpPr>
        <p:spPr>
          <a:xfrm>
            <a:off x="483848" y="472441"/>
            <a:ext cx="10515600" cy="929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700" u="sng" dirty="0" smtClean="0">
                <a:solidFill>
                  <a:schemeClr val="bg1"/>
                </a:solidFill>
              </a:rPr>
              <a:t>Referencias</a:t>
            </a:r>
            <a:r>
              <a:rPr lang="en-US" dirty="0" smtClean="0"/>
              <a:t>  </a:t>
            </a:r>
            <a:br>
              <a:rPr lang="en-US" dirty="0" smtClean="0"/>
            </a:b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84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308</Words>
  <Application>Microsoft Office PowerPoint</Application>
  <PresentationFormat>Panorámica</PresentationFormat>
  <Paragraphs>49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Lato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fuadrz07@gmail.com</dc:creator>
  <cp:lastModifiedBy>holu cdg</cp:lastModifiedBy>
  <cp:revision>51</cp:revision>
  <dcterms:created xsi:type="dcterms:W3CDTF">2017-06-29T00:32:20Z</dcterms:created>
  <dcterms:modified xsi:type="dcterms:W3CDTF">2019-04-03T14:19:47Z</dcterms:modified>
</cp:coreProperties>
</file>