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sldIdLst>
    <p:sldId id="256" r:id="rId2"/>
    <p:sldId id="257" r:id="rId3"/>
    <p:sldId id="265" r:id="rId4"/>
    <p:sldId id="262" r:id="rId5"/>
    <p:sldId id="263" r:id="rId6"/>
    <p:sldId id="276" r:id="rId7"/>
    <p:sldId id="264" r:id="rId8"/>
    <p:sldId id="270" r:id="rId9"/>
    <p:sldId id="271" r:id="rId10"/>
    <p:sldId id="277" r:id="rId11"/>
    <p:sldId id="272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BC1DF-C162-2B43-9BD2-FC380A147EF6}" v="97" dt="2023-05-01T17:46:1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4744"/>
  </p:normalViewPr>
  <p:slideViewPr>
    <p:cSldViewPr snapToGrid="0">
      <p:cViewPr varScale="1">
        <p:scale>
          <a:sx n="126" d="100"/>
          <a:sy n="126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rra Michael" userId="345d7937-f7c6-4ad8-8a7a-9f10cd7df935" providerId="ADAL" clId="{75CBC1DF-C162-2B43-9BD2-FC380A147EF6}"/>
    <pc:docChg chg="modSld">
      <pc:chgData name="Sierra Michael" userId="345d7937-f7c6-4ad8-8a7a-9f10cd7df935" providerId="ADAL" clId="{75CBC1DF-C162-2B43-9BD2-FC380A147EF6}" dt="2023-05-01T17:50:40.870" v="7" actId="20577"/>
      <pc:docMkLst>
        <pc:docMk/>
      </pc:docMkLst>
      <pc:sldChg chg="modSp mod">
        <pc:chgData name="Sierra Michael" userId="345d7937-f7c6-4ad8-8a7a-9f10cd7df935" providerId="ADAL" clId="{75CBC1DF-C162-2B43-9BD2-FC380A147EF6}" dt="2023-05-01T17:50:40.870" v="7" actId="20577"/>
        <pc:sldMkLst>
          <pc:docMk/>
          <pc:sldMk cId="3288500859" sldId="256"/>
        </pc:sldMkLst>
        <pc:spChg chg="mod">
          <ac:chgData name="Sierra Michael" userId="345d7937-f7c6-4ad8-8a7a-9f10cd7df935" providerId="ADAL" clId="{75CBC1DF-C162-2B43-9BD2-FC380A147EF6}" dt="2023-05-01T17:50:40.870" v="7" actId="20577"/>
          <ac:spMkLst>
            <pc:docMk/>
            <pc:sldMk cId="3288500859" sldId="256"/>
            <ac:spMk id="3" creationId="{5FB328EA-A407-8F4F-CD6B-B396CB94FC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E534-C2C1-FE96-BE8A-F9631EC2C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7D927-97B0-9258-F495-6AECCE9E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36DF-BD49-370F-5A33-0647223C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AC15-9E3B-E31E-00AA-1D672017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2B39-9A0E-84B9-C646-DD39751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1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9CC-DD92-C78B-E6B1-B8C3D43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4D9F0-545F-6089-A8BA-F80DCA8D2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3323-8B37-0940-0615-9DA6FFD1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9E37-647C-E1FA-CA19-790F2CD8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E3B8-7086-43DF-7DE7-ECC61957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E06E3-DCD5-1252-58CD-11C9BCD90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1C8C-2ED9-078A-C24D-627153CB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0C265-C41B-7A3B-3206-C23891E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CBB8-D4A7-7BF1-BCAB-43FF4E32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6B89-253B-FD8D-1297-118FB60D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16E7-55F4-1BFA-5763-2AB31C38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D15B-0041-AC60-A3E9-3167214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B8AE-6423-A783-2ECD-C05B415D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May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AC8A-3D1D-1732-087C-51438901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93E9-4384-5D79-6529-47EFE74E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30E0-3AA9-E7CC-7009-D050D8B4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DE34-55FA-5B6A-73F2-4B1763A8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8844-CBDD-35C3-E877-8F4247BD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A70D-2F69-44B9-EA3C-7EE56AAD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2CE6-3FEB-C91E-3B4D-1F34B834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0E97-A74F-A6D1-2422-FAE220FC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814A-628E-4BDE-B5A8-FB78FFBA7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9C52-8993-09BD-E3E4-2A3C65DB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C72A-CDC8-50EE-467B-336ECBE7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1,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3375-03AD-0B6B-3902-9A34BB25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09BF-211F-0B7E-2D19-5DCB568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7341-3219-2F5C-C780-78389BE5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8F91-312E-078B-C5FB-DEC78FD9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87D46-B407-045F-FB49-E645E94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5A273-35B1-9895-7AAA-1DDBA7A8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F6C21-3EF0-254F-E08A-E04CDE49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10899-5A4B-3100-2987-29CA6472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06B87-1DC1-A007-21C9-B1C9F84B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834E-08DF-B12E-D209-2E886AB5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C96-5E9A-9D9D-8CB1-161B31F5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1D1A-E32C-1627-9A63-1255B73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83CE0-3523-08B9-AB4A-72F8813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4232-1558-9BBF-D5B0-A63181E0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4663D-FDC9-3EC7-B336-4503358A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1841-6804-DA9B-0C76-48826CE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F8B6-79D0-335F-B440-3B85052F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B9D-5932-5C19-08F2-56AA0A6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32E7-C408-B56B-EBB1-A4593A9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FCC3-B7DF-707B-56F4-0C7BA0CE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36AA4-4AD3-C5B1-8150-CF544401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E7B2-2313-A631-0521-CB53225A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83279-8692-DB1B-AB8B-35514402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1163-6F12-5010-F472-CCC89245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588A2-B469-1FC6-DD0B-A16FD6533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7A9CB-6E89-07B0-046E-6A751711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1B964-B438-A279-3EF8-087DACE8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5FFF-DEF5-16FF-96F2-F17C03EB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79DF5-CF00-4C84-7C75-07F452CD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C6D0-6CD1-EC73-03BD-EDD2D9EF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82A7-54ED-9816-4E54-2B6861DA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EB43-3020-AFA7-4116-657D847F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May 1,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526A-8CFE-49CC-D1D6-8C640265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DC11-1D71-FF8E-9A0C-86FB0AB83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9F340-FDC5-854F-4737-9E13295A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37762"/>
            <a:ext cx="2912201" cy="5576767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Data analysis of Sale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328EA-A407-8F4F-CD6B-B396CB94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017" y="4754779"/>
            <a:ext cx="5600333" cy="1459752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Sierra Michael</a:t>
            </a:r>
            <a:r>
              <a:rPr lang="en-US"/>
              <a:t>, Junior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BC4806B-C29C-81A3-EA58-6EE09D35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009" y="637762"/>
            <a:ext cx="3579308" cy="35793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1A34B-49C8-709F-50E2-9A3C0C5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E67C2A2-52D4-7A14-6A98-855D8DAD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42" y="1593947"/>
            <a:ext cx="8884353" cy="453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56CCD-5F41-FCD3-F28B-7C48FE6DF72C}"/>
                  </a:ext>
                </a:extLst>
              </p:cNvPr>
              <p:cNvSpPr txBox="1"/>
              <p:nvPr/>
            </p:nvSpPr>
            <p:spPr>
              <a:xfrm>
                <a:off x="3048000" y="61816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1.89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−2668.49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56CCD-5F41-FCD3-F28B-7C48FE6D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81652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19128C-1A43-3FA0-7812-0AC21F2F07B6}"/>
              </a:ext>
            </a:extLst>
          </p:cNvPr>
          <p:cNvSpPr txBox="1"/>
          <p:nvPr/>
        </p:nvSpPr>
        <p:spPr>
          <a:xfrm>
            <a:off x="10119360" y="2164080"/>
            <a:ext cx="19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value= 2.77e-89</a:t>
            </a:r>
          </a:p>
          <a:p>
            <a:r>
              <a:rPr lang="en-US" sz="1200" dirty="0"/>
              <a:t>Standard Error=8.83e-17</a:t>
            </a:r>
          </a:p>
        </p:txBody>
      </p:sp>
    </p:spTree>
    <p:extLst>
      <p:ext uri="{BB962C8B-B14F-4D97-AF65-F5344CB8AC3E}">
        <p14:creationId xmlns:p14="http://schemas.microsoft.com/office/powerpoint/2010/main" val="30363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236F-FF00-DA1C-1F54-A9E4D985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Things to Consider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9AFEB368-60CE-CC2B-475E-96902B26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Product 1: Quarter 2 has the highest standard deviation</a:t>
            </a:r>
          </a:p>
          <a:p>
            <a:pPr lvl="1"/>
            <a:r>
              <a:rPr lang="en-US" dirty="0"/>
              <a:t>Product 2: Quarter 4 has the highest standard deviation</a:t>
            </a:r>
          </a:p>
          <a:p>
            <a:r>
              <a:rPr lang="en-US" sz="2400" dirty="0"/>
              <a:t>This indicates that data is spread out for both those quarters</a:t>
            </a:r>
          </a:p>
          <a:p>
            <a:pPr lvl="1"/>
            <a:r>
              <a:rPr lang="en-US" sz="2000" dirty="0"/>
              <a:t>Outliers in the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06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DA7F-2B7B-138E-96B1-AC19C991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Outside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217-91A8-3F73-9D7B-227B2784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Covid-19 lockdown started Thursday, March 19</a:t>
            </a:r>
            <a:r>
              <a:rPr lang="en-US" sz="2400" baseline="30000" dirty="0"/>
              <a:t>th</a:t>
            </a:r>
            <a:r>
              <a:rPr lang="en-US" sz="2400" dirty="0"/>
              <a:t>  2020</a:t>
            </a:r>
          </a:p>
          <a:p>
            <a:pPr lvl="1"/>
            <a:r>
              <a:rPr lang="en-US" dirty="0"/>
              <a:t>Can see a drop in sales for both products during this time</a:t>
            </a:r>
          </a:p>
          <a:p>
            <a:pPr lvl="1"/>
            <a:r>
              <a:rPr lang="en-US" dirty="0"/>
              <a:t>Affected quarter 1 and quarter 2 sales in 2020 as well as overall averages for both quarters</a:t>
            </a:r>
          </a:p>
          <a:p>
            <a:r>
              <a:rPr lang="en-US" sz="2400" dirty="0"/>
              <a:t>Other possible economic factors, like the current recession, could have affected sales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1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A271-8D08-85D0-42C9-EA43AB3C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B674-C388-4425-4DF8-C9429DC4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Find out why sales are higher in 3</a:t>
            </a:r>
            <a:r>
              <a:rPr lang="en-US" sz="2400" baseline="30000" dirty="0"/>
              <a:t>rd</a:t>
            </a:r>
            <a:r>
              <a:rPr lang="en-US" sz="2400" dirty="0"/>
              <a:t> and 4</a:t>
            </a:r>
            <a:r>
              <a:rPr lang="en-US" sz="2400" baseline="30000" dirty="0"/>
              <a:t>th</a:t>
            </a:r>
            <a:r>
              <a:rPr lang="en-US" sz="2400" dirty="0"/>
              <a:t> quarters</a:t>
            </a:r>
          </a:p>
          <a:p>
            <a:r>
              <a:rPr lang="en-US" sz="2400" dirty="0"/>
              <a:t>Research factors to increase sales during quarters 1 and 2</a:t>
            </a:r>
          </a:p>
          <a:p>
            <a:r>
              <a:rPr lang="en-US" sz="2400" dirty="0"/>
              <a:t>Predict future sales for each product </a:t>
            </a:r>
          </a:p>
          <a:p>
            <a:r>
              <a:rPr lang="en-US" sz="2400" dirty="0"/>
              <a:t>Find factors causing Product 2 lower sales compared to Product 1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75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A7C2-4FA0-1B19-A01F-C21C5285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Question: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C5E0-9086-D7DA-9D29-33E5D191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product, which fiscal quarter has, on average, the highest amount of sales?</a:t>
            </a:r>
          </a:p>
        </p:txBody>
      </p:sp>
    </p:spTree>
    <p:extLst>
      <p:ext uri="{BB962C8B-B14F-4D97-AF65-F5344CB8AC3E}">
        <p14:creationId xmlns:p14="http://schemas.microsoft.com/office/powerpoint/2010/main" val="21462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0A888-F2DD-9721-BE3B-12A36F81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02EA-8160-901B-E712-ECA94358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40" y="1967560"/>
            <a:ext cx="2213421" cy="2550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800048"/>
            <a:r>
              <a:rPr lang="en-US" sz="3237" kern="12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Product 1 Overall</a:t>
            </a:r>
            <a:endParaRPr lang="en-US" sz="3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152213-082B-08BB-BF38-13D9BF354658}"/>
              </a:ext>
            </a:extLst>
          </p:cNvPr>
          <p:cNvSpPr txBox="1"/>
          <p:nvPr/>
        </p:nvSpPr>
        <p:spPr>
          <a:xfrm>
            <a:off x="8078867" y="650282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667.24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91A882-24D8-6A60-A087-006AD9C7BE64}"/>
              </a:ext>
            </a:extLst>
          </p:cNvPr>
          <p:cNvSpPr txBox="1"/>
          <p:nvPr/>
        </p:nvSpPr>
        <p:spPr>
          <a:xfrm>
            <a:off x="4456866" y="672834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645.37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D5717-4DCB-EAA9-88D3-93D6EC5AA3DC}"/>
              </a:ext>
            </a:extLst>
          </p:cNvPr>
          <p:cNvSpPr txBox="1"/>
          <p:nvPr/>
        </p:nvSpPr>
        <p:spPr>
          <a:xfrm>
            <a:off x="4339272" y="5910474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802.46</a:t>
            </a:r>
            <a:endParaRPr 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1DB559-DC55-D2D4-DE5A-47BC7CBFF6C2}"/>
              </a:ext>
            </a:extLst>
          </p:cNvPr>
          <p:cNvSpPr txBox="1"/>
          <p:nvPr/>
        </p:nvSpPr>
        <p:spPr>
          <a:xfrm>
            <a:off x="8309704" y="5960159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777.55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44C15-710E-315E-0AEB-05B048B26213}"/>
              </a:ext>
            </a:extLst>
          </p:cNvPr>
          <p:cNvSpPr txBox="1"/>
          <p:nvPr/>
        </p:nvSpPr>
        <p:spPr>
          <a:xfrm>
            <a:off x="5729912" y="659136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167.07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87EFC-4634-5165-14CD-440F7F769BA2}"/>
              </a:ext>
            </a:extLst>
          </p:cNvPr>
          <p:cNvSpPr txBox="1"/>
          <p:nvPr/>
        </p:nvSpPr>
        <p:spPr>
          <a:xfrm>
            <a:off x="9710180" y="643466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255.24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755B1-386E-CFDB-35FA-64CD59F5E622}"/>
              </a:ext>
            </a:extLst>
          </p:cNvPr>
          <p:cNvSpPr txBox="1"/>
          <p:nvPr/>
        </p:nvSpPr>
        <p:spPr>
          <a:xfrm>
            <a:off x="5724797" y="5910474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249.72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E3D6E-7447-1EB1-76B0-F7C9C770181E}"/>
              </a:ext>
            </a:extLst>
          </p:cNvPr>
          <p:cNvSpPr txBox="1"/>
          <p:nvPr/>
        </p:nvSpPr>
        <p:spPr>
          <a:xfrm>
            <a:off x="9820082" y="5946227"/>
            <a:ext cx="1400477" cy="2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0048">
              <a:spcAft>
                <a:spcPts val="625"/>
              </a:spcAft>
            </a:pPr>
            <a:r>
              <a:rPr lang="en-US" sz="1049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254.67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127274E-D861-8A01-8C16-42C81E7E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547" y="954601"/>
            <a:ext cx="3897422" cy="2076532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F94CD2E-2E7E-4C7B-BF20-8CF58A86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84" y="1114932"/>
            <a:ext cx="4257792" cy="2131189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4A03CD30-4989-D9D8-6D27-B832B707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33" y="3232555"/>
            <a:ext cx="4318051" cy="2250740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98027858-E432-5641-4E22-C7D61F158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534" y="3450666"/>
            <a:ext cx="4240581" cy="20471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7680D2-5B55-8214-EE67-CE3C0387FEC1}"/>
              </a:ext>
            </a:extLst>
          </p:cNvPr>
          <p:cNvSpPr txBox="1"/>
          <p:nvPr/>
        </p:nvSpPr>
        <p:spPr>
          <a:xfrm>
            <a:off x="4954993" y="877882"/>
            <a:ext cx="144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96CDCC-844F-E30F-4777-236167BE00B8}"/>
              </a:ext>
            </a:extLst>
          </p:cNvPr>
          <p:cNvSpPr txBox="1"/>
          <p:nvPr/>
        </p:nvSpPr>
        <p:spPr>
          <a:xfrm>
            <a:off x="9095221" y="913510"/>
            <a:ext cx="144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CD6CF-A28A-9A08-CB25-41FED190BDD8}"/>
              </a:ext>
            </a:extLst>
          </p:cNvPr>
          <p:cNvSpPr txBox="1"/>
          <p:nvPr/>
        </p:nvSpPr>
        <p:spPr>
          <a:xfrm>
            <a:off x="5014888" y="3088980"/>
            <a:ext cx="144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5C8E8-E3B6-EE65-FCFF-CEED7507EA89}"/>
              </a:ext>
            </a:extLst>
          </p:cNvPr>
          <p:cNvSpPr txBox="1"/>
          <p:nvPr/>
        </p:nvSpPr>
        <p:spPr>
          <a:xfrm>
            <a:off x="9334545" y="3169548"/>
            <a:ext cx="144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4</a:t>
            </a:r>
          </a:p>
        </p:txBody>
      </p:sp>
    </p:spTree>
    <p:extLst>
      <p:ext uri="{BB962C8B-B14F-4D97-AF65-F5344CB8AC3E}">
        <p14:creationId xmlns:p14="http://schemas.microsoft.com/office/powerpoint/2010/main" val="3196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487A2-32AA-F6E4-D22C-22C32F37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Product 1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A6D-D09A-D0A9-6347-BC69ED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Percentages of average sales: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Quarter 1: 22.31%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Quarter 2: 23.07%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Quarter 3: 27.74%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Quarter 4: 26.88%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Highest number of sales in 3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rd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and 4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quarters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July 1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to December 31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Lowest in 1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and 2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nd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quarters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Jan 1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to June 30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Peak sales during 3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rd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quarter from July 1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to Sep 30</a:t>
            </a:r>
            <a:r>
              <a:rPr lang="en-US" sz="1700" baseline="3000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BBB4A15-46F5-F2D1-39E4-BED92F78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0B98C-0A32-2591-5807-30234E99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C2C7A7E-8570-7D96-9393-80CEF943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16" y="1675227"/>
            <a:ext cx="8877168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71738-0B72-7A6E-7BB4-E5E043392F01}"/>
              </a:ext>
            </a:extLst>
          </p:cNvPr>
          <p:cNvSpPr txBox="1"/>
          <p:nvPr/>
        </p:nvSpPr>
        <p:spPr>
          <a:xfrm>
            <a:off x="10200640" y="2255520"/>
            <a:ext cx="191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 Value =1.19e-155</a:t>
            </a:r>
          </a:p>
          <a:p>
            <a:r>
              <a:rPr lang="en-US" sz="1200" dirty="0"/>
              <a:t>Standard Error=1.38e-16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720D3C-56A8-7662-87AD-8EAC15A3BB7A}"/>
                  </a:ext>
                </a:extLst>
              </p:cNvPr>
              <p:cNvSpPr txBox="1"/>
              <p:nvPr/>
            </p:nvSpPr>
            <p:spPr>
              <a:xfrm>
                <a:off x="3952240" y="6171684"/>
                <a:ext cx="476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−5969.67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720D3C-56A8-7662-87AD-8EAC15A3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240" y="6171684"/>
                <a:ext cx="476504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7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08AC-53E5-7A00-EF9D-355DF4CD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2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962DF1-9B42-E581-CD29-0BA6C84E6647}"/>
              </a:ext>
            </a:extLst>
          </p:cNvPr>
          <p:cNvSpPr txBox="1">
            <a:spLocks/>
          </p:cNvSpPr>
          <p:nvPr/>
        </p:nvSpPr>
        <p:spPr>
          <a:xfrm>
            <a:off x="1190515" y="2046810"/>
            <a:ext cx="2178614" cy="251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04672">
              <a:spcAft>
                <a:spcPts val="600"/>
              </a:spcAft>
            </a:pPr>
            <a:r>
              <a:rPr lang="en-US" sz="3256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2 Overall</a:t>
            </a:r>
            <a:endParaRPr lang="en-US" sz="3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18633-A7AE-6DCD-6749-49E98DC4D2DF}"/>
              </a:ext>
            </a:extLst>
          </p:cNvPr>
          <p:cNvSpPr txBox="1"/>
          <p:nvPr/>
        </p:nvSpPr>
        <p:spPr>
          <a:xfrm>
            <a:off x="8244575" y="653126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379.79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62EF0-DA39-CAA1-F6D8-DEF173E171F4}"/>
              </a:ext>
            </a:extLst>
          </p:cNvPr>
          <p:cNvSpPr txBox="1"/>
          <p:nvPr/>
        </p:nvSpPr>
        <p:spPr>
          <a:xfrm>
            <a:off x="4352580" y="670189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350.31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51676-4912-534A-FB60-D160B7FD4AB1}"/>
              </a:ext>
            </a:extLst>
          </p:cNvPr>
          <p:cNvSpPr txBox="1"/>
          <p:nvPr/>
        </p:nvSpPr>
        <p:spPr>
          <a:xfrm>
            <a:off x="4420665" y="5936350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427.30</a:t>
            </a:r>
            <a:endParaRPr 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F7A801-1492-311A-949C-CD5A1397C226}"/>
              </a:ext>
            </a:extLst>
          </p:cNvPr>
          <p:cNvSpPr txBox="1"/>
          <p:nvPr/>
        </p:nvSpPr>
        <p:spPr>
          <a:xfrm>
            <a:off x="8228492" y="5953500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Mean: 399.48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26517-F380-8D97-8AEF-030E88937C2E}"/>
              </a:ext>
            </a:extLst>
          </p:cNvPr>
          <p:cNvSpPr txBox="1"/>
          <p:nvPr/>
        </p:nvSpPr>
        <p:spPr>
          <a:xfrm>
            <a:off x="9371041" y="643466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140.60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AEE5DD-A36D-7F9E-A296-D85BBB93AF77}"/>
              </a:ext>
            </a:extLst>
          </p:cNvPr>
          <p:cNvSpPr txBox="1"/>
          <p:nvPr/>
        </p:nvSpPr>
        <p:spPr>
          <a:xfrm>
            <a:off x="5837260" y="686771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123.07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29112A-CD45-458D-3CBF-B9FEA6398D3B}"/>
              </a:ext>
            </a:extLst>
          </p:cNvPr>
          <p:cNvSpPr txBox="1"/>
          <p:nvPr/>
        </p:nvSpPr>
        <p:spPr>
          <a:xfrm>
            <a:off x="5983684" y="5966477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145.97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2EEDE-58F9-90C8-F8D5-5DC87B4FD6E6}"/>
              </a:ext>
            </a:extLst>
          </p:cNvPr>
          <p:cNvSpPr txBox="1"/>
          <p:nvPr/>
        </p:nvSpPr>
        <p:spPr>
          <a:xfrm>
            <a:off x="9623030" y="5970174"/>
            <a:ext cx="1378454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056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Std Dev: 142.04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000DAED-7FFC-CCFE-EA3A-BDDEE259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57" y="3652410"/>
            <a:ext cx="4196042" cy="215392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8C6A19A-89C0-0DB0-C4F6-5AFB8928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10" y="3689997"/>
            <a:ext cx="4798667" cy="215392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F3CDD68-AADB-BB61-5F07-0C5EC590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18" y="1121690"/>
            <a:ext cx="4342881" cy="2307309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C98F57A2-96E9-B733-9381-438BC64C5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183" y="1210771"/>
            <a:ext cx="4532818" cy="2316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9C12C0-FEC3-38DE-B222-8A0059D61269}"/>
              </a:ext>
            </a:extLst>
          </p:cNvPr>
          <p:cNvSpPr txBox="1"/>
          <p:nvPr/>
        </p:nvSpPr>
        <p:spPr>
          <a:xfrm>
            <a:off x="5041807" y="1014083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9A243-6C11-ACCA-401F-4A436B035FAC}"/>
              </a:ext>
            </a:extLst>
          </p:cNvPr>
          <p:cNvSpPr txBox="1"/>
          <p:nvPr/>
        </p:nvSpPr>
        <p:spPr>
          <a:xfrm>
            <a:off x="9028289" y="985982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C7C8E6-C0D9-27EA-E5E7-9B26D2A5E921}"/>
              </a:ext>
            </a:extLst>
          </p:cNvPr>
          <p:cNvSpPr txBox="1"/>
          <p:nvPr/>
        </p:nvSpPr>
        <p:spPr>
          <a:xfrm>
            <a:off x="5109892" y="3505331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E4FCA-647E-8FF1-8401-0ABCBC581B34}"/>
              </a:ext>
            </a:extLst>
          </p:cNvPr>
          <p:cNvSpPr txBox="1"/>
          <p:nvPr/>
        </p:nvSpPr>
        <p:spPr>
          <a:xfrm>
            <a:off x="9107222" y="3467744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 4</a:t>
            </a:r>
          </a:p>
        </p:txBody>
      </p:sp>
    </p:spTree>
    <p:extLst>
      <p:ext uri="{BB962C8B-B14F-4D97-AF65-F5344CB8AC3E}">
        <p14:creationId xmlns:p14="http://schemas.microsoft.com/office/powerpoint/2010/main" val="218189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DCE3D-E9F7-F59B-A268-946D2FD9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2 Results</a:t>
            </a:r>
            <a:b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C440EA-9581-2F0C-9537-5801D19DF380}"/>
              </a:ext>
            </a:extLst>
          </p:cNvPr>
          <p:cNvSpPr txBox="1">
            <a:spLocks/>
          </p:cNvSpPr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Percentages of average sales: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Quarter 1: 22.51%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Quarter 2: 24.39%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Quarter 3: 27.44%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Quarter 4: 25.66%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Highest number of sales in 3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rd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and 4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quarters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July 1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to December 31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Lowest in 1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and 2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nd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quarters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Jan 1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to June 30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Peak sales during 3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rd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quarter from July 1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to Sep 30</a:t>
            </a:r>
            <a:r>
              <a:rPr lang="en-US" sz="1700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3" name="Graphic 12" descr="Bar chart">
            <a:extLst>
              <a:ext uri="{FF2B5EF4-FFF2-40B4-BE49-F238E27FC236}">
                <a16:creationId xmlns:a16="http://schemas.microsoft.com/office/drawing/2014/main" id="{B9CDB964-1DC0-59E2-2748-64C58A2A5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267A21-424F-2ABF-5894-7FA31EC42C7D}"/>
              </a:ext>
            </a:extLst>
          </p:cNvPr>
          <p:cNvSpPr txBox="1">
            <a:spLocks/>
          </p:cNvSpPr>
          <p:nvPr/>
        </p:nvSpPr>
        <p:spPr>
          <a:xfrm>
            <a:off x="2491232" y="1339079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410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Data analysis of Sale Data</vt:lpstr>
      <vt:lpstr>Analysis Question:</vt:lpstr>
      <vt:lpstr>Product 1</vt:lpstr>
      <vt:lpstr>Product 1 Overall</vt:lpstr>
      <vt:lpstr>Product 1 Results</vt:lpstr>
      <vt:lpstr>Linear Regression Model</vt:lpstr>
      <vt:lpstr>Product 2</vt:lpstr>
      <vt:lpstr>PowerPoint Presentation</vt:lpstr>
      <vt:lpstr>Product 2 Results </vt:lpstr>
      <vt:lpstr>Linear Regression Model</vt:lpstr>
      <vt:lpstr>Things to Consider</vt:lpstr>
      <vt:lpstr>Outside Factors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Michael</dc:creator>
  <cp:lastModifiedBy>Sierra Michael</cp:lastModifiedBy>
  <cp:revision>2</cp:revision>
  <dcterms:created xsi:type="dcterms:W3CDTF">2023-03-20T17:16:03Z</dcterms:created>
  <dcterms:modified xsi:type="dcterms:W3CDTF">2023-05-01T17:50:42Z</dcterms:modified>
</cp:coreProperties>
</file>